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7"/>
  </p:notesMasterIdLst>
  <p:sldIdLst>
    <p:sldId id="512" r:id="rId5"/>
    <p:sldId id="578" r:id="rId6"/>
    <p:sldId id="579" r:id="rId7"/>
    <p:sldId id="580" r:id="rId8"/>
    <p:sldId id="436" r:id="rId9"/>
    <p:sldId id="567" r:id="rId10"/>
    <p:sldId id="457" r:id="rId11"/>
    <p:sldId id="544" r:id="rId12"/>
    <p:sldId id="458" r:id="rId13"/>
    <p:sldId id="460" r:id="rId14"/>
    <p:sldId id="566" r:id="rId15"/>
    <p:sldId id="514" r:id="rId16"/>
    <p:sldId id="568" r:id="rId17"/>
    <p:sldId id="467" r:id="rId18"/>
    <p:sldId id="466" r:id="rId19"/>
    <p:sldId id="472" r:id="rId20"/>
    <p:sldId id="558" r:id="rId21"/>
    <p:sldId id="545" r:id="rId22"/>
    <p:sldId id="476" r:id="rId23"/>
    <p:sldId id="560" r:id="rId24"/>
    <p:sldId id="576" r:id="rId25"/>
    <p:sldId id="515" r:id="rId26"/>
    <p:sldId id="542" r:id="rId27"/>
    <p:sldId id="485" r:id="rId28"/>
    <p:sldId id="479" r:id="rId29"/>
    <p:sldId id="480" r:id="rId30"/>
    <p:sldId id="482" r:id="rId31"/>
    <p:sldId id="483" r:id="rId32"/>
    <p:sldId id="563" r:id="rId33"/>
    <p:sldId id="530" r:id="rId34"/>
    <p:sldId id="543" r:id="rId35"/>
    <p:sldId id="573" r:id="rId36"/>
    <p:sldId id="575" r:id="rId37"/>
    <p:sldId id="531" r:id="rId38"/>
    <p:sldId id="521" r:id="rId39"/>
    <p:sldId id="488" r:id="rId40"/>
    <p:sldId id="577" r:id="rId41"/>
    <p:sldId id="565" r:id="rId42"/>
    <p:sldId id="489" r:id="rId43"/>
    <p:sldId id="511" r:id="rId44"/>
    <p:sldId id="547" r:id="rId45"/>
    <p:sldId id="532" r:id="rId46"/>
    <p:sldId id="295" r:id="rId47"/>
    <p:sldId id="330" r:id="rId48"/>
    <p:sldId id="523" r:id="rId49"/>
    <p:sldId id="498" r:id="rId50"/>
    <p:sldId id="534" r:id="rId51"/>
    <p:sldId id="535" r:id="rId52"/>
    <p:sldId id="499" r:id="rId53"/>
    <p:sldId id="502" r:id="rId54"/>
    <p:sldId id="503" r:id="rId55"/>
    <p:sldId id="536" r:id="rId56"/>
    <p:sldId id="538" r:id="rId57"/>
    <p:sldId id="564" r:id="rId58"/>
    <p:sldId id="541" r:id="rId59"/>
    <p:sldId id="507" r:id="rId60"/>
    <p:sldId id="508" r:id="rId61"/>
    <p:sldId id="556" r:id="rId62"/>
    <p:sldId id="510" r:id="rId63"/>
    <p:sldId id="453" r:id="rId64"/>
    <p:sldId id="328" r:id="rId65"/>
    <p:sldId id="333" r:id="rId66"/>
    <p:sldId id="334" r:id="rId67"/>
    <p:sldId id="364" r:id="rId68"/>
    <p:sldId id="282" r:id="rId69"/>
    <p:sldId id="291" r:id="rId70"/>
    <p:sldId id="292" r:id="rId71"/>
    <p:sldId id="293" r:id="rId72"/>
    <p:sldId id="569" r:id="rId73"/>
    <p:sldId id="570" r:id="rId74"/>
    <p:sldId id="571" r:id="rId75"/>
    <p:sldId id="57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icki McCoy" initials="VM" lastIdx="7" clrIdx="6">
    <p:extLst>
      <p:ext uri="{19B8F6BF-5375-455C-9EA6-DF929625EA0E}">
        <p15:presenceInfo xmlns:p15="http://schemas.microsoft.com/office/powerpoint/2012/main" userId="S::vicki.mccoy@nwea.org::f41f2732-2792-4d62-9501-01c2a2fcdcc3" providerId="AD"/>
      </p:ext>
    </p:extLst>
  </p:cmAuthor>
  <p:cmAuthor id="1" name="Kathy Dyer" initials="KD" lastIdx="216" clrIdx="0">
    <p:extLst>
      <p:ext uri="{19B8F6BF-5375-455C-9EA6-DF929625EA0E}">
        <p15:presenceInfo xmlns:p15="http://schemas.microsoft.com/office/powerpoint/2012/main" userId="S-1-5-21-1192046546-1560294445-313073093-14126" providerId="AD"/>
      </p:ext>
    </p:extLst>
  </p:cmAuthor>
  <p:cmAuthor id="8" name="Holly Alexander" initials="HA" lastIdx="43" clrIdx="7">
    <p:extLst>
      <p:ext uri="{19B8F6BF-5375-455C-9EA6-DF929625EA0E}">
        <p15:presenceInfo xmlns:p15="http://schemas.microsoft.com/office/powerpoint/2012/main" userId="S-1-5-21-1192046546-1560294445-313073093-28029" providerId="AD"/>
      </p:ext>
    </p:extLst>
  </p:cmAuthor>
  <p:cmAuthor id="2" name="Kellie Schmidt" initials="KS" lastIdx="16" clrIdx="1">
    <p:extLst>
      <p:ext uri="{19B8F6BF-5375-455C-9EA6-DF929625EA0E}">
        <p15:presenceInfo xmlns:p15="http://schemas.microsoft.com/office/powerpoint/2012/main" userId="S::kellie.schmidt@nwea.org::b51b4d75-d3b0-40b3-8c73-63b00d6adea6" providerId="AD"/>
      </p:ext>
    </p:extLst>
  </p:cmAuthor>
  <p:cmAuthor id="9" name="Barb Mullins" initials="BM" lastIdx="9" clrIdx="8">
    <p:extLst>
      <p:ext uri="{19B8F6BF-5375-455C-9EA6-DF929625EA0E}">
        <p15:presenceInfo xmlns:p15="http://schemas.microsoft.com/office/powerpoint/2012/main" userId="S-1-5-21-1192046546-1560294445-313073093-1811" providerId="AD"/>
      </p:ext>
    </p:extLst>
  </p:cmAuthor>
  <p:cmAuthor id="3" name="Gwynne Grohmann" initials="GG" lastIdx="15" clrIdx="2">
    <p:extLst>
      <p:ext uri="{19B8F6BF-5375-455C-9EA6-DF929625EA0E}">
        <p15:presenceInfo xmlns:p15="http://schemas.microsoft.com/office/powerpoint/2012/main" userId="S::gwynne.grohmann@nwea.org::b35ba47d-3c4e-4340-a306-c40586fa79ab" providerId="AD"/>
      </p:ext>
    </p:extLst>
  </p:cmAuthor>
  <p:cmAuthor id="4" name="Amy Schmidt" initials="AS" lastIdx="296" clrIdx="3">
    <p:extLst>
      <p:ext uri="{19B8F6BF-5375-455C-9EA6-DF929625EA0E}">
        <p15:presenceInfo xmlns:p15="http://schemas.microsoft.com/office/powerpoint/2012/main" userId="S-1-5-21-1192046546-1560294445-313073093-32340" providerId="AD"/>
      </p:ext>
    </p:extLst>
  </p:cmAuthor>
  <p:cmAuthor id="5" name="Jenna Gifford" initials="JG" lastIdx="1" clrIdx="4">
    <p:extLst>
      <p:ext uri="{19B8F6BF-5375-455C-9EA6-DF929625EA0E}">
        <p15:presenceInfo xmlns:p15="http://schemas.microsoft.com/office/powerpoint/2012/main" userId="S::jenna.gifford@nwea.org::e68b0274-0662-4999-9467-701ab9164adf" providerId="AD"/>
      </p:ext>
    </p:extLst>
  </p:cmAuthor>
  <p:cmAuthor id="6" name="Amy Merrill" initials="AM" lastIdx="3" clrIdx="5">
    <p:extLst>
      <p:ext uri="{19B8F6BF-5375-455C-9EA6-DF929625EA0E}">
        <p15:presenceInfo xmlns:p15="http://schemas.microsoft.com/office/powerpoint/2012/main" userId="S::amy.merrill@nwea.org::72a75d38-44eb-4774-8a4f-c65dcc2dcf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107711-6369-44F1-A551-3DE6BF018BDF}" v="110" dt="2019-02-07T18:31:37.422"/>
    <p1510:client id="{77331745-6C88-40DA-891D-DEFF050737FF}" v="1" dt="2019-02-07T18:37:48.114"/>
    <p1510:client id="{8024675B-8AF6-439A-80AF-C240DDDE92B4}" v="61" dt="2019-02-07T14:53:02.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10" autoAdjust="0"/>
    <p:restoredTop sz="82305" autoAdjust="0"/>
  </p:normalViewPr>
  <p:slideViewPr>
    <p:cSldViewPr snapToGrid="0">
      <p:cViewPr varScale="1">
        <p:scale>
          <a:sx n="129" d="100"/>
          <a:sy n="129" d="100"/>
        </p:scale>
        <p:origin x="160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A88CCB-3206-46A6-8ECE-93253517A5F4}" type="datetimeFigureOut">
              <a:rPr lang="en-US" smtClean="0"/>
              <a:t>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3B1A6-6C37-430A-A6FB-303889D37486}" type="slidenum">
              <a:rPr lang="en-US" smtClean="0"/>
              <a:t>‹#›</a:t>
            </a:fld>
            <a:endParaRPr lang="en-US"/>
          </a:p>
        </p:txBody>
      </p:sp>
    </p:spTree>
    <p:extLst>
      <p:ext uri="{BB962C8B-B14F-4D97-AF65-F5344CB8AC3E}">
        <p14:creationId xmlns:p14="http://schemas.microsoft.com/office/powerpoint/2010/main" val="1580201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28600" indent="-228600">
              <a:buAutoNum type="arabicParen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834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712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095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138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Animated slide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360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416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0E3966-5B9D-4253-A7F7-312384F8B3D6}"/>
              </a:ext>
            </a:extLst>
          </p:cNvPr>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582676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54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80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606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3B1A6-6C37-430A-A6FB-303889D37486}" type="slidenum">
              <a:rPr lang="en-US" smtClean="0"/>
              <a:t>19</a:t>
            </a:fld>
            <a:endParaRPr lang="en-US"/>
          </a:p>
        </p:txBody>
      </p:sp>
    </p:spTree>
    <p:extLst>
      <p:ext uri="{BB962C8B-B14F-4D97-AF65-F5344CB8AC3E}">
        <p14:creationId xmlns:p14="http://schemas.microsoft.com/office/powerpoint/2010/main" val="193943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28600" indent="-228600">
              <a:buAutoNum type="arabicParen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971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28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C03B1A6-6C37-430A-A6FB-303889D37486}" type="slidenum">
              <a:rPr lang="en-US" smtClean="0"/>
              <a:t>21</a:t>
            </a:fld>
            <a:endParaRPr lang="en-US"/>
          </a:p>
        </p:txBody>
      </p:sp>
    </p:spTree>
    <p:extLst>
      <p:ext uri="{BB962C8B-B14F-4D97-AF65-F5344CB8AC3E}">
        <p14:creationId xmlns:p14="http://schemas.microsoft.com/office/powerpoint/2010/main" val="3074232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9913"/>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61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Font typeface="Arial" panose="020B0604020202020204" pitchFamily="34" charset="0"/>
              <a:buNone/>
            </a:pPr>
            <a:endParaRPr lang="en-US" dirty="0"/>
          </a:p>
          <a:p>
            <a:pPr marL="171450" lvl="0" indent="-171450">
              <a:buFont typeface="Arial" panose="020B0604020202020204" pitchFamily="34" charset="0"/>
              <a:buChar char="•"/>
              <a:defRPr/>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922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139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3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592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Animated slide</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464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735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82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28600" indent="-228600">
              <a:buAutoNum type="arabicParen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912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391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Animated slide</a:t>
            </a: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159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315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000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782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171450" indent="-171450">
              <a:buFontTx/>
              <a:buChar char="-"/>
            </a:pPr>
            <a:endParaRPr lang="en-US" dirty="0"/>
          </a:p>
          <a:p>
            <a:pPr rtl="0" fontAlgn="base"/>
            <a:endParaRPr lang="en-US" sz="1200" b="0" i="0" kern="1200" dirty="0">
              <a:solidFill>
                <a:schemeClr val="tx1"/>
              </a:solidFill>
              <a:effectLst/>
              <a:latin typeface="+mn-lt"/>
              <a:ea typeface="+mn-ea"/>
              <a:cs typeface="+mn-cs"/>
            </a:endParaRPr>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673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kern="1200"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176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3B1A6-6C37-430A-A6FB-303889D37486}" type="slidenum">
              <a:rPr lang="en-US" smtClean="0"/>
              <a:t>37</a:t>
            </a:fld>
            <a:endParaRPr lang="en-US"/>
          </a:p>
        </p:txBody>
      </p:sp>
    </p:spTree>
    <p:extLst>
      <p:ext uri="{BB962C8B-B14F-4D97-AF65-F5344CB8AC3E}">
        <p14:creationId xmlns:p14="http://schemas.microsoft.com/office/powerpoint/2010/main" val="3173634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43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145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28600" indent="-228600">
              <a:buAutoNum type="arabicParen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242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791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FontTx/>
              <a:buNone/>
            </a:pPr>
            <a:endParaRPr lang="en-US" dirty="0"/>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95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3231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5991">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FC68B9-591F-7443-9DD0-587CC061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4143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FC68B9-591F-7443-9DD0-587CC061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63BF069D-9F93-4559-A4FA-CF151A4A7254}"/>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EAD1F36-E15A-4C67-BAD2-55887F9062AA}"/>
              </a:ext>
            </a:extLst>
          </p:cNvPr>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a:p>
            <a:endParaRPr lang="en-US" dirty="0"/>
          </a:p>
        </p:txBody>
      </p:sp>
    </p:spTree>
    <p:extLst>
      <p:ext uri="{BB962C8B-B14F-4D97-AF65-F5344CB8AC3E}">
        <p14:creationId xmlns:p14="http://schemas.microsoft.com/office/powerpoint/2010/main" val="1387081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448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8145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396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217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373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FC68B9-591F-7443-9DD0-587CC061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039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018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388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146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3165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1839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0814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6905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5150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798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FC68B9-591F-7443-9DD0-587CC061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817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266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FC68B9-591F-7443-9DD0-587CC061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9916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FC68B9-591F-7443-9DD0-587CC061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8715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FC68B9-591F-7443-9DD0-587CC061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5111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FC68B9-591F-7443-9DD0-587CC061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3248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FC68B9-591F-7443-9DD0-587CC061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040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32FF5E-9322-584A-AC14-FFCE1F649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364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32FF5E-9322-584A-AC14-FFCE1F649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3794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32FF5E-9322-584A-AC14-FFCE1F649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6936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9022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882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068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Animated slide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173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Animated slide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92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404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66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22400" y="1548581"/>
            <a:ext cx="9245600" cy="1666681"/>
          </a:xfrm>
          <a:prstGeom prst="rect">
            <a:avLst/>
          </a:prstGeom>
        </p:spPr>
        <p:txBody>
          <a:bodyPr anchor="b">
            <a:normAutofit/>
          </a:bodyPr>
          <a:lstStyle>
            <a:lvl1pPr algn="l">
              <a:lnSpc>
                <a:spcPct val="110000"/>
              </a:lnSpc>
              <a:defRPr sz="3600"/>
            </a:lvl1pPr>
          </a:lstStyle>
          <a:p>
            <a:r>
              <a:rPr lang="en-US"/>
              <a:t>CLICK TO EDIT MASTER TITLE STYLE</a:t>
            </a:r>
          </a:p>
        </p:txBody>
      </p:sp>
      <p:sp>
        <p:nvSpPr>
          <p:cNvPr id="3" name="Subtitle 2"/>
          <p:cNvSpPr>
            <a:spLocks noGrp="1"/>
          </p:cNvSpPr>
          <p:nvPr>
            <p:ph type="subTitle" idx="1"/>
          </p:nvPr>
        </p:nvSpPr>
        <p:spPr>
          <a:xfrm>
            <a:off x="1422400" y="3405763"/>
            <a:ext cx="9245600" cy="479899"/>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p:cNvSpPr/>
          <p:nvPr userDrawn="1"/>
        </p:nvSpPr>
        <p:spPr>
          <a:xfrm>
            <a:off x="341376" y="5203492"/>
            <a:ext cx="11497056" cy="73152"/>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A03E08C-A8DC-4F79-9647-02AF26D4AB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70097" y="5667756"/>
            <a:ext cx="2350205" cy="926718"/>
          </a:xfrm>
          <a:prstGeom prst="rect">
            <a:avLst/>
          </a:prstGeom>
        </p:spPr>
      </p:pic>
    </p:spTree>
    <p:extLst>
      <p:ext uri="{BB962C8B-B14F-4D97-AF65-F5344CB8AC3E}">
        <p14:creationId xmlns:p14="http://schemas.microsoft.com/office/powerpoint/2010/main" val="144232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itle 1"/>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sp>
        <p:nvSpPr>
          <p:cNvPr id="3" name="Table Placeholder 2">
            <a:extLst>
              <a:ext uri="{FF2B5EF4-FFF2-40B4-BE49-F238E27FC236}">
                <a16:creationId xmlns:a16="http://schemas.microsoft.com/office/drawing/2014/main" id="{6FD8B045-C664-4FA3-AD59-A8564866D115}"/>
              </a:ext>
            </a:extLst>
          </p:cNvPr>
          <p:cNvSpPr>
            <a:spLocks noGrp="1"/>
          </p:cNvSpPr>
          <p:nvPr>
            <p:ph type="tbl" sz="quarter" idx="14"/>
          </p:nvPr>
        </p:nvSpPr>
        <p:spPr>
          <a:xfrm>
            <a:off x="2786063" y="1863725"/>
            <a:ext cx="8567737" cy="3298825"/>
          </a:xfrm>
        </p:spPr>
        <p:txBody>
          <a:bodyPr/>
          <a:lstStyle/>
          <a:p>
            <a:endParaRPr lang="en-US"/>
          </a:p>
        </p:txBody>
      </p:sp>
      <p:sp>
        <p:nvSpPr>
          <p:cNvPr id="15" name="Text Placeholder 22">
            <a:extLst>
              <a:ext uri="{FF2B5EF4-FFF2-40B4-BE49-F238E27FC236}">
                <a16:creationId xmlns:a16="http://schemas.microsoft.com/office/drawing/2014/main" id="{B0C0B22B-7329-4846-92A6-03A2D72AD4C2}"/>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pic>
        <p:nvPicPr>
          <p:cNvPr id="13" name="Picture 12">
            <a:extLst>
              <a:ext uri="{FF2B5EF4-FFF2-40B4-BE49-F238E27FC236}">
                <a16:creationId xmlns:a16="http://schemas.microsoft.com/office/drawing/2014/main" id="{E42F6AA0-8C07-47C1-A5F0-EC35F4DBF2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921795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 Row Title and Table">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1" y="1441617"/>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4959EBCC-2415-4B98-83F9-B99718779F03}"/>
              </a:ext>
            </a:extLst>
          </p:cNvPr>
          <p:cNvSpPr>
            <a:spLocks noGrp="1"/>
          </p:cNvSpPr>
          <p:nvPr>
            <p:ph type="title" hasCustomPrompt="1"/>
          </p:nvPr>
        </p:nvSpPr>
        <p:spPr>
          <a:xfrm>
            <a:off x="2786061" y="326451"/>
            <a:ext cx="8567738" cy="486099"/>
          </a:xfrm>
          <a:prstGeom prst="rect">
            <a:avLst/>
          </a:prstGeom>
        </p:spPr>
        <p:txBody>
          <a:bodyPr lIns="0" rIns="0"/>
          <a:lstStyle>
            <a:lvl1pPr>
              <a:lnSpc>
                <a:spcPct val="100000"/>
              </a:lnSpc>
              <a:defRPr sz="3400"/>
            </a:lvl1pPr>
          </a:lstStyle>
          <a:p>
            <a:r>
              <a:rPr lang="en-US"/>
              <a:t>34PT TEXT SLIDE</a:t>
            </a:r>
            <a:br>
              <a:rPr lang="en-US"/>
            </a:br>
            <a:r>
              <a:rPr lang="en-US"/>
              <a:t>Two row title</a:t>
            </a:r>
          </a:p>
        </p:txBody>
      </p:sp>
      <p:pic>
        <p:nvPicPr>
          <p:cNvPr id="13" name="Picture 12">
            <a:extLst>
              <a:ext uri="{FF2B5EF4-FFF2-40B4-BE49-F238E27FC236}">
                <a16:creationId xmlns:a16="http://schemas.microsoft.com/office/drawing/2014/main" id="{DD1949D8-35D9-4DAE-856F-2CF3C85033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159025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lumn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0"/>
          </p:nvPr>
        </p:nvSpPr>
        <p:spPr>
          <a:xfrm>
            <a:off x="2786063" y="1836049"/>
            <a:ext cx="3860397"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8" name="Text Placeholder 2"/>
          <p:cNvSpPr>
            <a:spLocks noGrp="1"/>
          </p:cNvSpPr>
          <p:nvPr>
            <p:ph type="body" sz="quarter" idx="11"/>
          </p:nvPr>
        </p:nvSpPr>
        <p:spPr>
          <a:xfrm>
            <a:off x="7484023" y="1836049"/>
            <a:ext cx="3858768"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4" name="Text Placeholder 22">
            <a:extLst>
              <a:ext uri="{FF2B5EF4-FFF2-40B4-BE49-F238E27FC236}">
                <a16:creationId xmlns:a16="http://schemas.microsoft.com/office/drawing/2014/main" id="{42175F76-E07D-4266-B306-A9140880AC5C}"/>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15" name="Title 1">
            <a:extLst>
              <a:ext uri="{FF2B5EF4-FFF2-40B4-BE49-F238E27FC236}">
                <a16:creationId xmlns:a16="http://schemas.microsoft.com/office/drawing/2014/main" id="{E26BF28F-B8E5-45B5-84AF-1F4EB5F301B1}"/>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6" name="Picture 15">
            <a:extLst>
              <a:ext uri="{FF2B5EF4-FFF2-40B4-BE49-F238E27FC236}">
                <a16:creationId xmlns:a16="http://schemas.microsoft.com/office/drawing/2014/main" id="{B25F17CC-C249-4784-98D3-2DDB3271CE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541581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Two Column Bullets Alt">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0" hasCustomPrompt="1"/>
          </p:nvPr>
        </p:nvSpPr>
        <p:spPr>
          <a:xfrm>
            <a:off x="2786063" y="2416843"/>
            <a:ext cx="3840480" cy="3013312"/>
          </a:xfrm>
        </p:spPr>
        <p:txBody>
          <a:bodyPr/>
          <a:lstStyle>
            <a:lvl1pPr>
              <a:defRPr sz="2400"/>
            </a:lvl1pPr>
            <a:lvl2pPr>
              <a:defRPr sz="2200"/>
            </a:lvl2pPr>
          </a:lstStyle>
          <a:p>
            <a:pPr lvl="0"/>
            <a:r>
              <a:rPr lang="en-US"/>
              <a:t>Click to edit Master text styles</a:t>
            </a:r>
          </a:p>
          <a:p>
            <a:pPr lvl="1"/>
            <a:r>
              <a:rPr lang="en-US"/>
              <a:t>Second level</a:t>
            </a:r>
          </a:p>
        </p:txBody>
      </p:sp>
      <p:sp>
        <p:nvSpPr>
          <p:cNvPr id="14" name="Text Placeholder 2"/>
          <p:cNvSpPr>
            <a:spLocks noGrp="1"/>
          </p:cNvSpPr>
          <p:nvPr>
            <p:ph type="body" idx="1" hasCustomPrompt="1"/>
          </p:nvPr>
        </p:nvSpPr>
        <p:spPr>
          <a:xfrm>
            <a:off x="2785050" y="1872351"/>
            <a:ext cx="3840480" cy="488006"/>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Subhead</a:t>
            </a:r>
          </a:p>
        </p:txBody>
      </p:sp>
      <p:sp>
        <p:nvSpPr>
          <p:cNvPr id="17" name="Text Placeholder 22">
            <a:extLst>
              <a:ext uri="{FF2B5EF4-FFF2-40B4-BE49-F238E27FC236}">
                <a16:creationId xmlns:a16="http://schemas.microsoft.com/office/drawing/2014/main" id="{C0097D6D-D591-4E10-91F3-DF8A08CC0078}"/>
              </a:ext>
            </a:extLst>
          </p:cNvPr>
          <p:cNvSpPr>
            <a:spLocks noGrp="1"/>
          </p:cNvSpPr>
          <p:nvPr>
            <p:ph type="body" sz="quarter" idx="13" hasCustomPrompt="1"/>
          </p:nvPr>
        </p:nvSpPr>
        <p:spPr>
          <a:xfrm>
            <a:off x="2786061" y="1059029"/>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20" name="Title 1">
            <a:extLst>
              <a:ext uri="{FF2B5EF4-FFF2-40B4-BE49-F238E27FC236}">
                <a16:creationId xmlns:a16="http://schemas.microsoft.com/office/drawing/2014/main" id="{285F139A-76A7-447F-93F8-63A8187B33B5}"/>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sp>
        <p:nvSpPr>
          <p:cNvPr id="15" name="Text Placeholder 2">
            <a:extLst>
              <a:ext uri="{FF2B5EF4-FFF2-40B4-BE49-F238E27FC236}">
                <a16:creationId xmlns:a16="http://schemas.microsoft.com/office/drawing/2014/main" id="{7701EA4F-0E8C-4CEB-9B3C-889D65F37002}"/>
              </a:ext>
            </a:extLst>
          </p:cNvPr>
          <p:cNvSpPr>
            <a:spLocks noGrp="1"/>
          </p:cNvSpPr>
          <p:nvPr>
            <p:ph type="body" sz="quarter" idx="14" hasCustomPrompt="1"/>
          </p:nvPr>
        </p:nvSpPr>
        <p:spPr>
          <a:xfrm>
            <a:off x="7533508" y="2416843"/>
            <a:ext cx="3840480" cy="3013312"/>
          </a:xfrm>
        </p:spPr>
        <p:txBody>
          <a:bodyPr/>
          <a:lstStyle>
            <a:lvl1pPr>
              <a:defRPr sz="2400"/>
            </a:lvl1pPr>
            <a:lvl2pPr>
              <a:defRPr sz="2200"/>
            </a:lvl2p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E48FEEC0-D330-4AD6-BFD3-782E0B97EF6E}"/>
              </a:ext>
            </a:extLst>
          </p:cNvPr>
          <p:cNvSpPr>
            <a:spLocks noGrp="1"/>
          </p:cNvSpPr>
          <p:nvPr>
            <p:ph type="body" idx="15" hasCustomPrompt="1"/>
          </p:nvPr>
        </p:nvSpPr>
        <p:spPr>
          <a:xfrm>
            <a:off x="7532495" y="1872351"/>
            <a:ext cx="3840480" cy="488006"/>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Subhead</a:t>
            </a:r>
          </a:p>
        </p:txBody>
      </p:sp>
      <p:pic>
        <p:nvPicPr>
          <p:cNvPr id="22" name="Picture 21">
            <a:extLst>
              <a:ext uri="{FF2B5EF4-FFF2-40B4-BE49-F238E27FC236}">
                <a16:creationId xmlns:a16="http://schemas.microsoft.com/office/drawing/2014/main" id="{3B18DD48-03A5-485A-9EFE-0EA96F3466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827769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 Three Column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 Placeholder 22">
            <a:extLst>
              <a:ext uri="{FF2B5EF4-FFF2-40B4-BE49-F238E27FC236}">
                <a16:creationId xmlns:a16="http://schemas.microsoft.com/office/drawing/2014/main" id="{C0097D6D-D591-4E10-91F3-DF8A08CC0078}"/>
              </a:ext>
            </a:extLst>
          </p:cNvPr>
          <p:cNvSpPr>
            <a:spLocks noGrp="1"/>
          </p:cNvSpPr>
          <p:nvPr>
            <p:ph type="body" sz="quarter" idx="13" hasCustomPrompt="1"/>
          </p:nvPr>
        </p:nvSpPr>
        <p:spPr>
          <a:xfrm>
            <a:off x="2786061" y="1059029"/>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20" name="Title 1">
            <a:extLst>
              <a:ext uri="{FF2B5EF4-FFF2-40B4-BE49-F238E27FC236}">
                <a16:creationId xmlns:a16="http://schemas.microsoft.com/office/drawing/2014/main" id="{285F139A-76A7-447F-93F8-63A8187B33B5}"/>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22" name="Picture 21">
            <a:extLst>
              <a:ext uri="{FF2B5EF4-FFF2-40B4-BE49-F238E27FC236}">
                <a16:creationId xmlns:a16="http://schemas.microsoft.com/office/drawing/2014/main" id="{3B18DD48-03A5-485A-9EFE-0EA96F3466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
        <p:nvSpPr>
          <p:cNvPr id="18" name="Text Placeholder 11">
            <a:extLst>
              <a:ext uri="{FF2B5EF4-FFF2-40B4-BE49-F238E27FC236}">
                <a16:creationId xmlns:a16="http://schemas.microsoft.com/office/drawing/2014/main" id="{3A16A7CA-B255-4D40-8ED0-4577DFB20660}"/>
              </a:ext>
            </a:extLst>
          </p:cNvPr>
          <p:cNvSpPr>
            <a:spLocks noGrp="1"/>
          </p:cNvSpPr>
          <p:nvPr>
            <p:ph type="body" sz="quarter" idx="23" hasCustomPrompt="1"/>
          </p:nvPr>
        </p:nvSpPr>
        <p:spPr>
          <a:xfrm>
            <a:off x="8616395" y="3227562"/>
            <a:ext cx="2830194" cy="2468880"/>
          </a:xfrm>
        </p:spPr>
        <p:txBody>
          <a:bodyPr>
            <a:normAutofit/>
          </a:bodyPr>
          <a:lstStyle>
            <a:lvl1pPr>
              <a:defRPr sz="2400" baseline="0"/>
            </a:lvl1pPr>
          </a:lstStyle>
          <a:p>
            <a:pPr lvl="0"/>
            <a:r>
              <a:rPr lang="en-US"/>
              <a:t>24pt body copy</a:t>
            </a:r>
          </a:p>
        </p:txBody>
      </p:sp>
      <p:sp>
        <p:nvSpPr>
          <p:cNvPr id="25" name="Text Placeholder 11">
            <a:extLst>
              <a:ext uri="{FF2B5EF4-FFF2-40B4-BE49-F238E27FC236}">
                <a16:creationId xmlns:a16="http://schemas.microsoft.com/office/drawing/2014/main" id="{E1001AD2-7B8D-4C4F-A4F4-F1C77D79BAC4}"/>
              </a:ext>
            </a:extLst>
          </p:cNvPr>
          <p:cNvSpPr>
            <a:spLocks noGrp="1"/>
          </p:cNvSpPr>
          <p:nvPr>
            <p:ph type="body" sz="quarter" idx="27" hasCustomPrompt="1"/>
          </p:nvPr>
        </p:nvSpPr>
        <p:spPr>
          <a:xfrm>
            <a:off x="5647217" y="3227562"/>
            <a:ext cx="2830194" cy="2468880"/>
          </a:xfrm>
        </p:spPr>
        <p:txBody>
          <a:bodyPr>
            <a:normAutofit/>
          </a:bodyPr>
          <a:lstStyle>
            <a:lvl1pPr>
              <a:defRPr sz="2400" baseline="0"/>
            </a:lvl1pPr>
          </a:lstStyle>
          <a:p>
            <a:pPr lvl="0"/>
            <a:r>
              <a:rPr lang="en-US"/>
              <a:t>24pt body copy</a:t>
            </a:r>
          </a:p>
        </p:txBody>
      </p:sp>
      <p:sp>
        <p:nvSpPr>
          <p:cNvPr id="27" name="Text Placeholder 11">
            <a:extLst>
              <a:ext uri="{FF2B5EF4-FFF2-40B4-BE49-F238E27FC236}">
                <a16:creationId xmlns:a16="http://schemas.microsoft.com/office/drawing/2014/main" id="{4AC8E41D-36BA-42F3-B3FA-8F3FFB2C6FB3}"/>
              </a:ext>
            </a:extLst>
          </p:cNvPr>
          <p:cNvSpPr>
            <a:spLocks noGrp="1"/>
          </p:cNvSpPr>
          <p:nvPr>
            <p:ph type="body" sz="quarter" idx="29" hasCustomPrompt="1"/>
          </p:nvPr>
        </p:nvSpPr>
        <p:spPr>
          <a:xfrm>
            <a:off x="2678039" y="3227562"/>
            <a:ext cx="2830194" cy="2468880"/>
          </a:xfrm>
        </p:spPr>
        <p:txBody>
          <a:bodyPr>
            <a:normAutofit/>
          </a:bodyPr>
          <a:lstStyle>
            <a:lvl1pPr>
              <a:defRPr sz="2400" baseline="0"/>
            </a:lvl1pPr>
          </a:lstStyle>
          <a:p>
            <a:pPr lvl="0"/>
            <a:r>
              <a:rPr lang="en-US"/>
              <a:t>24pt body copy</a:t>
            </a:r>
          </a:p>
        </p:txBody>
      </p:sp>
      <p:sp>
        <p:nvSpPr>
          <p:cNvPr id="28" name="Text Placeholder 22">
            <a:extLst>
              <a:ext uri="{FF2B5EF4-FFF2-40B4-BE49-F238E27FC236}">
                <a16:creationId xmlns:a16="http://schemas.microsoft.com/office/drawing/2014/main" id="{DF0D0043-275D-4697-9D1C-D05FDD9D6B2F}"/>
              </a:ext>
            </a:extLst>
          </p:cNvPr>
          <p:cNvSpPr>
            <a:spLocks noGrp="1"/>
          </p:cNvSpPr>
          <p:nvPr>
            <p:ph type="body" sz="quarter" idx="30" hasCustomPrompt="1"/>
          </p:nvPr>
        </p:nvSpPr>
        <p:spPr>
          <a:xfrm>
            <a:off x="2662808" y="1918359"/>
            <a:ext cx="2845425"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9" name="Text Placeholder 22">
            <a:extLst>
              <a:ext uri="{FF2B5EF4-FFF2-40B4-BE49-F238E27FC236}">
                <a16:creationId xmlns:a16="http://schemas.microsoft.com/office/drawing/2014/main" id="{B032ADC8-1DA7-4062-8166-856655FADF7F}"/>
              </a:ext>
            </a:extLst>
          </p:cNvPr>
          <p:cNvSpPr>
            <a:spLocks noGrp="1"/>
          </p:cNvSpPr>
          <p:nvPr>
            <p:ph type="body" sz="quarter" idx="31" hasCustomPrompt="1"/>
          </p:nvPr>
        </p:nvSpPr>
        <p:spPr>
          <a:xfrm>
            <a:off x="5647217" y="1918359"/>
            <a:ext cx="2845425"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30" name="Text Placeholder 22">
            <a:extLst>
              <a:ext uri="{FF2B5EF4-FFF2-40B4-BE49-F238E27FC236}">
                <a16:creationId xmlns:a16="http://schemas.microsoft.com/office/drawing/2014/main" id="{B5794B51-313B-4871-87D3-BFDA3C2716B8}"/>
              </a:ext>
            </a:extLst>
          </p:cNvPr>
          <p:cNvSpPr>
            <a:spLocks noGrp="1"/>
          </p:cNvSpPr>
          <p:nvPr>
            <p:ph type="body" sz="quarter" idx="32" hasCustomPrompt="1"/>
          </p:nvPr>
        </p:nvSpPr>
        <p:spPr>
          <a:xfrm>
            <a:off x="8601164" y="1912384"/>
            <a:ext cx="2845425"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Tree>
    <p:extLst>
      <p:ext uri="{BB962C8B-B14F-4D97-AF65-F5344CB8AC3E}">
        <p14:creationId xmlns:p14="http://schemas.microsoft.com/office/powerpoint/2010/main" val="680145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ingle Column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0"/>
          </p:nvPr>
        </p:nvSpPr>
        <p:spPr>
          <a:xfrm>
            <a:off x="2786063" y="1836049"/>
            <a:ext cx="4614862"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3" name="Text Placeholder 22">
            <a:extLst>
              <a:ext uri="{FF2B5EF4-FFF2-40B4-BE49-F238E27FC236}">
                <a16:creationId xmlns:a16="http://schemas.microsoft.com/office/drawing/2014/main" id="{FE108E1D-49EB-418C-AF68-EDB8263A8781}"/>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15" name="Title 1">
            <a:extLst>
              <a:ext uri="{FF2B5EF4-FFF2-40B4-BE49-F238E27FC236}">
                <a16:creationId xmlns:a16="http://schemas.microsoft.com/office/drawing/2014/main" id="{385127D6-7382-49A4-91F6-B49A05BDAC67}"/>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4" name="Picture 13">
            <a:extLst>
              <a:ext uri="{FF2B5EF4-FFF2-40B4-BE49-F238E27FC236}">
                <a16:creationId xmlns:a16="http://schemas.microsoft.com/office/drawing/2014/main" id="{25C7DD30-811B-4A3E-BDFB-2408151BA0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0178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0"/>
          </p:nvPr>
        </p:nvSpPr>
        <p:spPr>
          <a:xfrm>
            <a:off x="2786063" y="1836049"/>
            <a:ext cx="8567736"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3" name="Text Placeholder 22">
            <a:extLst>
              <a:ext uri="{FF2B5EF4-FFF2-40B4-BE49-F238E27FC236}">
                <a16:creationId xmlns:a16="http://schemas.microsoft.com/office/drawing/2014/main" id="{E791D15F-EC61-4512-9851-870F3A9EAB4C}"/>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15" name="Title 1">
            <a:extLst>
              <a:ext uri="{FF2B5EF4-FFF2-40B4-BE49-F238E27FC236}">
                <a16:creationId xmlns:a16="http://schemas.microsoft.com/office/drawing/2014/main" id="{A624B4FF-41A3-434C-A4F8-AD4B05945669}"/>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4" name="Picture 13">
            <a:extLst>
              <a:ext uri="{FF2B5EF4-FFF2-40B4-BE49-F238E27FC236}">
                <a16:creationId xmlns:a16="http://schemas.microsoft.com/office/drawing/2014/main" id="{F880A7FF-B205-486F-ABDC-91FD801542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3291283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4382360-82D8-4D5F-9C61-088CF611F1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1243349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4804D14-5948-4DA2-A996-6B92A7E9F9FB}"/>
              </a:ext>
            </a:extLst>
          </p:cNvPr>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14" name="Title 1">
            <a:extLst>
              <a:ext uri="{FF2B5EF4-FFF2-40B4-BE49-F238E27FC236}">
                <a16:creationId xmlns:a16="http://schemas.microsoft.com/office/drawing/2014/main" id="{BF48A7FA-5567-4DBB-A47A-FED23C139B20}"/>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sp>
        <p:nvSpPr>
          <p:cNvPr id="15" name="Text Placeholder 22">
            <a:extLst>
              <a:ext uri="{FF2B5EF4-FFF2-40B4-BE49-F238E27FC236}">
                <a16:creationId xmlns:a16="http://schemas.microsoft.com/office/drawing/2014/main" id="{3B38E844-CC8D-4BE9-BF8E-D0E607F48881}"/>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Tree>
    <p:extLst>
      <p:ext uri="{BB962C8B-B14F-4D97-AF65-F5344CB8AC3E}">
        <p14:creationId xmlns:p14="http://schemas.microsoft.com/office/powerpoint/2010/main" val="225921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2 Row Title and Content">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1" y="1441617"/>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4959EBCC-2415-4B98-83F9-B99718779F03}"/>
              </a:ext>
            </a:extLst>
          </p:cNvPr>
          <p:cNvSpPr>
            <a:spLocks noGrp="1"/>
          </p:cNvSpPr>
          <p:nvPr>
            <p:ph type="title" hasCustomPrompt="1"/>
          </p:nvPr>
        </p:nvSpPr>
        <p:spPr>
          <a:xfrm>
            <a:off x="2786061" y="326451"/>
            <a:ext cx="8567738" cy="486099"/>
          </a:xfrm>
          <a:prstGeom prst="rect">
            <a:avLst/>
          </a:prstGeom>
        </p:spPr>
        <p:txBody>
          <a:bodyPr lIns="0" rIns="0"/>
          <a:lstStyle>
            <a:lvl1pPr>
              <a:lnSpc>
                <a:spcPct val="100000"/>
              </a:lnSpc>
              <a:defRPr sz="3400"/>
            </a:lvl1pPr>
          </a:lstStyle>
          <a:p>
            <a:r>
              <a:rPr lang="en-US"/>
              <a:t>34PT TEXT SLIDE</a:t>
            </a:r>
            <a:br>
              <a:rPr lang="en-US"/>
            </a:br>
            <a:r>
              <a:rPr lang="en-US"/>
              <a:t>Two row title</a:t>
            </a:r>
          </a:p>
        </p:txBody>
      </p:sp>
      <p:sp>
        <p:nvSpPr>
          <p:cNvPr id="11" name="Text Placeholder 2">
            <a:extLst>
              <a:ext uri="{FF2B5EF4-FFF2-40B4-BE49-F238E27FC236}">
                <a16:creationId xmlns:a16="http://schemas.microsoft.com/office/drawing/2014/main" id="{B8166A4B-481D-4BCC-87D5-21268F3775A9}"/>
              </a:ext>
            </a:extLst>
          </p:cNvPr>
          <p:cNvSpPr>
            <a:spLocks noGrp="1"/>
          </p:cNvSpPr>
          <p:nvPr>
            <p:ph type="body" sz="quarter" idx="10"/>
          </p:nvPr>
        </p:nvSpPr>
        <p:spPr>
          <a:xfrm>
            <a:off x="2786063" y="1836049"/>
            <a:ext cx="8567736"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pic>
        <p:nvPicPr>
          <p:cNvPr id="15" name="Picture 14">
            <a:extLst>
              <a:ext uri="{FF2B5EF4-FFF2-40B4-BE49-F238E27FC236}">
                <a16:creationId xmlns:a16="http://schemas.microsoft.com/office/drawing/2014/main" id="{EA5E4C53-D54E-47AE-8E46-29508DAF8E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568392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48400" y="1548581"/>
            <a:ext cx="4857750" cy="1666681"/>
          </a:xfrm>
          <a:prstGeom prst="rect">
            <a:avLst/>
          </a:prstGeom>
        </p:spPr>
        <p:txBody>
          <a:bodyPr lIns="0" anchor="b">
            <a:normAutofit/>
          </a:bodyPr>
          <a:lstStyle>
            <a:lvl1pPr algn="l">
              <a:lnSpc>
                <a:spcPct val="110000"/>
              </a:lnSpc>
              <a:defRPr sz="3600"/>
            </a:lvl1pPr>
          </a:lstStyle>
          <a:p>
            <a:r>
              <a:rPr lang="en-US"/>
              <a:t>CLICK TO EDIT MASTER TITLE STYLE</a:t>
            </a:r>
          </a:p>
        </p:txBody>
      </p:sp>
      <p:sp>
        <p:nvSpPr>
          <p:cNvPr id="3" name="Subtitle 2"/>
          <p:cNvSpPr>
            <a:spLocks noGrp="1"/>
          </p:cNvSpPr>
          <p:nvPr>
            <p:ph type="subTitle" idx="1"/>
          </p:nvPr>
        </p:nvSpPr>
        <p:spPr>
          <a:xfrm>
            <a:off x="6248400" y="3405763"/>
            <a:ext cx="4857750" cy="1168400"/>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Rectangle 14"/>
          <p:cNvSpPr/>
          <p:nvPr userDrawn="1"/>
        </p:nvSpPr>
        <p:spPr>
          <a:xfrm>
            <a:off x="8871116" y="6128084"/>
            <a:ext cx="3320883" cy="729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icture Placeholder 4">
            <a:extLst>
              <a:ext uri="{FF2B5EF4-FFF2-40B4-BE49-F238E27FC236}">
                <a16:creationId xmlns:a16="http://schemas.microsoft.com/office/drawing/2014/main" id="{E06C499B-44DC-4C63-B04C-F0578126B6A6}"/>
              </a:ext>
            </a:extLst>
          </p:cNvPr>
          <p:cNvSpPr>
            <a:spLocks noGrp="1"/>
          </p:cNvSpPr>
          <p:nvPr>
            <p:ph type="pic" sz="quarter" idx="10"/>
          </p:nvPr>
        </p:nvSpPr>
        <p:spPr>
          <a:xfrm>
            <a:off x="0" y="0"/>
            <a:ext cx="5370513" cy="6858000"/>
          </a:xfrm>
        </p:spPr>
        <p:txBody>
          <a:bodyPr/>
          <a:lstStyle/>
          <a:p>
            <a:endParaRPr lang="en-US"/>
          </a:p>
        </p:txBody>
      </p:sp>
      <p:pic>
        <p:nvPicPr>
          <p:cNvPr id="10" name="Picture 9">
            <a:extLst>
              <a:ext uri="{FF2B5EF4-FFF2-40B4-BE49-F238E27FC236}">
                <a16:creationId xmlns:a16="http://schemas.microsoft.com/office/drawing/2014/main" id="{5F9E57C0-F279-4ADA-B45D-8A03C7379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3248332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AA4B4213-5E36-4B37-BB2F-135F62A76388}"/>
              </a:ext>
            </a:extLst>
          </p:cNvPr>
          <p:cNvSpPr>
            <a:spLocks noGrp="1"/>
          </p:cNvSpPr>
          <p:nvPr>
            <p:ph type="title" hasCustomPrompt="1"/>
          </p:nvPr>
        </p:nvSpPr>
        <p:spPr>
          <a:xfrm>
            <a:off x="2786062" y="1413804"/>
            <a:ext cx="8048425" cy="486099"/>
          </a:xfrm>
          <a:prstGeom prst="rect">
            <a:avLst/>
          </a:prstGeom>
        </p:spPr>
        <p:txBody>
          <a:bodyPr>
            <a:normAutofit/>
          </a:bodyPr>
          <a:lstStyle>
            <a:lvl1pPr>
              <a:defRPr sz="3400">
                <a:solidFill>
                  <a:srgbClr val="3F4EA6"/>
                </a:solidFill>
              </a:defRPr>
            </a:lvl1pPr>
          </a:lstStyle>
          <a:p>
            <a:r>
              <a:rPr lang="en-US"/>
              <a:t>34PT TEXT SLIDE</a:t>
            </a:r>
          </a:p>
        </p:txBody>
      </p:sp>
      <p:pic>
        <p:nvPicPr>
          <p:cNvPr id="14" name="Picture 13">
            <a:extLst>
              <a:ext uri="{FF2B5EF4-FFF2-40B4-BE49-F238E27FC236}">
                <a16:creationId xmlns:a16="http://schemas.microsoft.com/office/drawing/2014/main" id="{9D05AF66-7030-4A74-A80E-A7F1399BC9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1541499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 Single Column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0"/>
          </p:nvPr>
        </p:nvSpPr>
        <p:spPr>
          <a:xfrm>
            <a:off x="2786063" y="1836049"/>
            <a:ext cx="3993109"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6247411" y="549579"/>
            <a:ext cx="5943600" cy="5758841"/>
          </a:xfrm>
          <a:prstGeom prst="rect">
            <a:avLst/>
          </a:prstGeom>
        </p:spPr>
      </p:pic>
      <p:sp>
        <p:nvSpPr>
          <p:cNvPr id="14" name="Picture Placeholder 12"/>
          <p:cNvSpPr>
            <a:spLocks noGrp="1"/>
          </p:cNvSpPr>
          <p:nvPr>
            <p:ph type="pic" sz="quarter" idx="19" hasCustomPrompt="1"/>
          </p:nvPr>
        </p:nvSpPr>
        <p:spPr>
          <a:xfrm>
            <a:off x="7988968" y="1787548"/>
            <a:ext cx="4202042" cy="3155711"/>
          </a:xfrm>
          <a:prstGeom prst="rect">
            <a:avLst/>
          </a:prstGeom>
        </p:spPr>
        <p:txBody>
          <a:bodyPr/>
          <a:lstStyle>
            <a:lvl1pPr marL="0" indent="0">
              <a:buNone/>
              <a:defRPr>
                <a:solidFill>
                  <a:schemeClr val="bg1"/>
                </a:solidFill>
              </a:defRPr>
            </a:lvl1pPr>
          </a:lstStyle>
          <a:p>
            <a:r>
              <a:rPr lang="en-US"/>
              <a:t>INSERT IMAGE</a:t>
            </a:r>
          </a:p>
        </p:txBody>
      </p:sp>
      <p:sp>
        <p:nvSpPr>
          <p:cNvPr id="21" name="Text Placeholder 22">
            <a:extLst>
              <a:ext uri="{FF2B5EF4-FFF2-40B4-BE49-F238E27FC236}">
                <a16:creationId xmlns:a16="http://schemas.microsoft.com/office/drawing/2014/main" id="{CB221B6C-110E-4484-9796-75F3C1213306}"/>
              </a:ext>
            </a:extLst>
          </p:cNvPr>
          <p:cNvSpPr>
            <a:spLocks noGrp="1"/>
          </p:cNvSpPr>
          <p:nvPr>
            <p:ph type="body" sz="quarter" idx="13" hasCustomPrompt="1"/>
          </p:nvPr>
        </p:nvSpPr>
        <p:spPr>
          <a:xfrm>
            <a:off x="2786061" y="1042987"/>
            <a:ext cx="4911276"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22" name="Title 1">
            <a:extLst>
              <a:ext uri="{FF2B5EF4-FFF2-40B4-BE49-F238E27FC236}">
                <a16:creationId xmlns:a16="http://schemas.microsoft.com/office/drawing/2014/main" id="{F9C40373-0AB8-4B76-95FC-B022A3B48E70}"/>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5" name="Picture 14">
            <a:extLst>
              <a:ext uri="{FF2B5EF4-FFF2-40B4-BE49-F238E27FC236}">
                <a16:creationId xmlns:a16="http://schemas.microsoft.com/office/drawing/2014/main" id="{E404748D-D47E-4CD2-97A4-9B15B61AA1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59803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 Single Column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B480F863-B50C-48D6-B779-899F114D6CD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878984" y="1111675"/>
            <a:ext cx="6478481" cy="5114590"/>
          </a:xfrm>
          <a:prstGeom prst="rect">
            <a:avLst/>
          </a:prstGeom>
        </p:spPr>
      </p:pic>
      <p:sp>
        <p:nvSpPr>
          <p:cNvPr id="22" name="Picture Placeholder 8">
            <a:extLst>
              <a:ext uri="{FF2B5EF4-FFF2-40B4-BE49-F238E27FC236}">
                <a16:creationId xmlns:a16="http://schemas.microsoft.com/office/drawing/2014/main" id="{7133FA55-E754-47E9-A114-D179EC847317}"/>
              </a:ext>
            </a:extLst>
          </p:cNvPr>
          <p:cNvSpPr>
            <a:spLocks noGrp="1"/>
          </p:cNvSpPr>
          <p:nvPr>
            <p:ph type="pic" sz="quarter" idx="10"/>
          </p:nvPr>
        </p:nvSpPr>
        <p:spPr>
          <a:xfrm>
            <a:off x="4718255" y="2314282"/>
            <a:ext cx="4765715" cy="2985319"/>
          </a:xfrm>
        </p:spPr>
        <p:txBody>
          <a:bodyPr/>
          <a:lstStyle/>
          <a:p>
            <a:endParaRPr lang="en-US"/>
          </a:p>
        </p:txBody>
      </p:sp>
      <p:sp>
        <p:nvSpPr>
          <p:cNvPr id="14" name="Text Placeholder 22">
            <a:extLst>
              <a:ext uri="{FF2B5EF4-FFF2-40B4-BE49-F238E27FC236}">
                <a16:creationId xmlns:a16="http://schemas.microsoft.com/office/drawing/2014/main" id="{4AEDAF87-412E-4E3E-849A-DAA138298A20}"/>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16" name="Title 1">
            <a:extLst>
              <a:ext uri="{FF2B5EF4-FFF2-40B4-BE49-F238E27FC236}">
                <a16:creationId xmlns:a16="http://schemas.microsoft.com/office/drawing/2014/main" id="{BDCB3869-1FAC-45C4-B167-624CDEC5C2D3}"/>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5" name="Picture 14">
            <a:extLst>
              <a:ext uri="{FF2B5EF4-FFF2-40B4-BE49-F238E27FC236}">
                <a16:creationId xmlns:a16="http://schemas.microsoft.com/office/drawing/2014/main" id="{1DE654E8-C6A9-482E-B787-AB2B62DBC3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1414274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Full Imag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userDrawn="1"/>
        </p:nvSpPr>
        <p:spPr>
          <a:xfrm>
            <a:off x="2716787" y="6350000"/>
            <a:ext cx="2616200" cy="249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entury Gothic" charset="0"/>
                <a:ea typeface="Century Gothic" charset="0"/>
                <a:cs typeface="Century Gothic" charset="0"/>
              </a:rPr>
              <a:t>PRESENTATION TITLE</a:t>
            </a: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92609" y="6128737"/>
            <a:ext cx="634070" cy="634070"/>
          </a:xfrm>
          <a:prstGeom prst="rect">
            <a:avLst/>
          </a:prstGeom>
        </p:spPr>
      </p:pic>
      <p:sp>
        <p:nvSpPr>
          <p:cNvPr id="24" name="Vertical Content Placeholder 4"/>
          <p:cNvSpPr>
            <a:spLocks noGrp="1"/>
          </p:cNvSpPr>
          <p:nvPr>
            <p:ph orient="vert" sz="quarter" idx="11" hasCustomPrompt="1"/>
          </p:nvPr>
        </p:nvSpPr>
        <p:spPr>
          <a:xfrm>
            <a:off x="2128838" y="0"/>
            <a:ext cx="10063162" cy="6857999"/>
          </a:xfrm>
          <a:prstGeom prst="rect">
            <a:avLst/>
          </a:prstGeom>
        </p:spPr>
        <p:txBody>
          <a:bodyPr vert="horz" anchor="ctr">
            <a:normAutofit/>
          </a:bodyPr>
          <a:lstStyle>
            <a:lvl1pPr marL="0" indent="0" algn="ctr">
              <a:buNone/>
              <a:defRPr sz="2400" baseline="0"/>
            </a:lvl1pPr>
          </a:lstStyle>
          <a:p>
            <a:pPr lvl="0"/>
            <a:r>
              <a:rPr lang="en-US"/>
              <a:t>CHART OR CONTENT HERE</a:t>
            </a:r>
          </a:p>
        </p:txBody>
      </p:sp>
      <p:sp>
        <p:nvSpPr>
          <p:cNvPr id="26" name="Title 1"/>
          <p:cNvSpPr>
            <a:spLocks noGrp="1"/>
          </p:cNvSpPr>
          <p:nvPr>
            <p:ph type="title" hasCustomPrompt="1"/>
          </p:nvPr>
        </p:nvSpPr>
        <p:spPr>
          <a:xfrm>
            <a:off x="2128838" y="2850546"/>
            <a:ext cx="10063162" cy="648909"/>
          </a:xfrm>
          <a:prstGeom prst="rect">
            <a:avLst/>
          </a:prstGeom>
        </p:spPr>
        <p:txBody>
          <a:bodyPr/>
          <a:lstStyle>
            <a:lvl1pPr algn="ctr">
              <a:defRPr sz="3400"/>
            </a:lvl1pPr>
          </a:lstStyle>
          <a:p>
            <a:r>
              <a:rPr lang="en-US"/>
              <a:t>34PT TEXT SLIDE</a:t>
            </a:r>
          </a:p>
        </p:txBody>
      </p:sp>
    </p:spTree>
    <p:extLst>
      <p:ext uri="{BB962C8B-B14F-4D97-AF65-F5344CB8AC3E}">
        <p14:creationId xmlns:p14="http://schemas.microsoft.com/office/powerpoint/2010/main" val="1155155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or Question">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userDrawn="1"/>
        </p:nvSpPr>
        <p:spPr>
          <a:xfrm>
            <a:off x="2716787" y="6350000"/>
            <a:ext cx="2616200" cy="249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entury Gothic" charset="0"/>
                <a:ea typeface="Century Gothic" charset="0"/>
                <a:cs typeface="Century Gothic" charset="0"/>
              </a:rPr>
              <a:t>SUMMATIVE ASSESSMENT BASICS</a:t>
            </a:r>
          </a:p>
        </p:txBody>
      </p:sp>
      <p:sp>
        <p:nvSpPr>
          <p:cNvPr id="13" name="Title 1"/>
          <p:cNvSpPr>
            <a:spLocks noGrp="1"/>
          </p:cNvSpPr>
          <p:nvPr>
            <p:ph type="title" hasCustomPrompt="1"/>
          </p:nvPr>
        </p:nvSpPr>
        <p:spPr>
          <a:xfrm>
            <a:off x="6382512" y="2048256"/>
            <a:ext cx="5257799" cy="1870041"/>
          </a:xfrm>
          <a:prstGeom prst="rect">
            <a:avLst/>
          </a:prstGeom>
        </p:spPr>
        <p:txBody>
          <a:bodyPr anchor="ctr">
            <a:normAutofit/>
          </a:bodyPr>
          <a:lstStyle>
            <a:lvl1pPr algn="l">
              <a:lnSpc>
                <a:spcPct val="110000"/>
              </a:lnSpc>
              <a:defRPr sz="3400" b="0">
                <a:solidFill>
                  <a:srgbClr val="201547"/>
                </a:solidFill>
              </a:defRPr>
            </a:lvl1pPr>
          </a:lstStyle>
          <a:p>
            <a:r>
              <a:rPr lang="en-US"/>
              <a:t>34PT TEXT SLIDE</a:t>
            </a:r>
          </a:p>
        </p:txBody>
      </p:sp>
      <p:sp>
        <p:nvSpPr>
          <p:cNvPr id="12" name="Rectangle 11">
            <a:extLst>
              <a:ext uri="{FF2B5EF4-FFF2-40B4-BE49-F238E27FC236}">
                <a16:creationId xmlns:a16="http://schemas.microsoft.com/office/drawing/2014/main" id="{A9C9F04E-287D-4099-927A-B43D663A12D0}"/>
              </a:ext>
            </a:extLst>
          </p:cNvPr>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icture Placeholder 2">
            <a:extLst>
              <a:ext uri="{FF2B5EF4-FFF2-40B4-BE49-F238E27FC236}">
                <a16:creationId xmlns:a16="http://schemas.microsoft.com/office/drawing/2014/main" id="{F3FBD240-325F-4D4E-8759-4C6EAFEEFAD3}"/>
              </a:ext>
            </a:extLst>
          </p:cNvPr>
          <p:cNvSpPr>
            <a:spLocks noGrp="1" noChangeAspect="1"/>
          </p:cNvSpPr>
          <p:nvPr>
            <p:ph type="pic" sz="quarter" idx="19" hasCustomPrompt="1"/>
          </p:nvPr>
        </p:nvSpPr>
        <p:spPr>
          <a:xfrm>
            <a:off x="2786062" y="1688648"/>
            <a:ext cx="2589256" cy="2589256"/>
          </a:xfrm>
          <a:prstGeom prst="ellipse">
            <a:avLst/>
          </a:prstGeom>
        </p:spPr>
        <p:txBody>
          <a:bodyPr anchor="ctr">
            <a:normAutofit/>
          </a:bodyPr>
          <a:lstStyle>
            <a:lvl1pPr marL="0" indent="0" algn="ctr">
              <a:buNone/>
              <a:defRPr sz="2000" baseline="0"/>
            </a:lvl1pPr>
          </a:lstStyle>
          <a:p>
            <a:r>
              <a:rPr lang="en-US"/>
              <a:t>Drag </a:t>
            </a:r>
            <a:br>
              <a:rPr lang="en-US"/>
            </a:br>
            <a:r>
              <a:rPr lang="en-US"/>
              <a:t>picture to placeholder or click icon to add</a:t>
            </a:r>
          </a:p>
        </p:txBody>
      </p:sp>
      <p:pic>
        <p:nvPicPr>
          <p:cNvPr id="17" name="Picture 16">
            <a:extLst>
              <a:ext uri="{FF2B5EF4-FFF2-40B4-BE49-F238E27FC236}">
                <a16:creationId xmlns:a16="http://schemas.microsoft.com/office/drawing/2014/main" id="{483D9BA3-F112-4D2D-B2CB-6D04576127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978750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 Single Column Bullets+image">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0"/>
          </p:nvPr>
        </p:nvSpPr>
        <p:spPr>
          <a:xfrm>
            <a:off x="2786063" y="1836049"/>
            <a:ext cx="4614862"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3" name="Text Placeholder 22">
            <a:extLst>
              <a:ext uri="{FF2B5EF4-FFF2-40B4-BE49-F238E27FC236}">
                <a16:creationId xmlns:a16="http://schemas.microsoft.com/office/drawing/2014/main" id="{FE108E1D-49EB-418C-AF68-EDB8263A8781}"/>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15" name="Title 1">
            <a:extLst>
              <a:ext uri="{FF2B5EF4-FFF2-40B4-BE49-F238E27FC236}">
                <a16:creationId xmlns:a16="http://schemas.microsoft.com/office/drawing/2014/main" id="{385127D6-7382-49A4-91F6-B49A05BDAC67}"/>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4" name="Picture 13">
            <a:extLst>
              <a:ext uri="{FF2B5EF4-FFF2-40B4-BE49-F238E27FC236}">
                <a16:creationId xmlns:a16="http://schemas.microsoft.com/office/drawing/2014/main" id="{25C7DD30-811B-4A3E-BDFB-2408151BA0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
        <p:nvSpPr>
          <p:cNvPr id="10" name="Picture Placeholder 2">
            <a:extLst>
              <a:ext uri="{FF2B5EF4-FFF2-40B4-BE49-F238E27FC236}">
                <a16:creationId xmlns:a16="http://schemas.microsoft.com/office/drawing/2014/main" id="{EFFE6175-80C1-4062-A0CB-C62695BA5485}"/>
              </a:ext>
            </a:extLst>
          </p:cNvPr>
          <p:cNvSpPr>
            <a:spLocks noGrp="1" noChangeAspect="1"/>
          </p:cNvSpPr>
          <p:nvPr>
            <p:ph type="pic" sz="quarter" idx="19" hasCustomPrompt="1"/>
          </p:nvPr>
        </p:nvSpPr>
        <p:spPr>
          <a:xfrm>
            <a:off x="7400925" y="1647564"/>
            <a:ext cx="3928637" cy="3928637"/>
          </a:xfrm>
          <a:prstGeom prst="ellipse">
            <a:avLst/>
          </a:prstGeom>
        </p:spPr>
        <p:txBody>
          <a:bodyPr anchor="ctr">
            <a:normAutofit/>
          </a:bodyPr>
          <a:lstStyle>
            <a:lvl1pPr marL="0" indent="0" algn="ctr">
              <a:buNone/>
              <a:defRPr sz="2000" baseline="0"/>
            </a:lvl1pPr>
          </a:lstStyle>
          <a:p>
            <a:r>
              <a:rPr lang="en-US"/>
              <a:t>Drag </a:t>
            </a:r>
            <a:br>
              <a:rPr lang="en-US"/>
            </a:br>
            <a:r>
              <a:rPr lang="en-US"/>
              <a:t>picture to placeholder or click icon to add</a:t>
            </a:r>
          </a:p>
        </p:txBody>
      </p:sp>
    </p:spTree>
    <p:extLst>
      <p:ext uri="{BB962C8B-B14F-4D97-AF65-F5344CB8AC3E}">
        <p14:creationId xmlns:p14="http://schemas.microsoft.com/office/powerpoint/2010/main" val="2135264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Custom Photo">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userDrawn="1"/>
        </p:nvSpPr>
        <p:spPr>
          <a:xfrm>
            <a:off x="2716787" y="6350000"/>
            <a:ext cx="2616200" cy="249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entury Gothic" charset="0"/>
                <a:ea typeface="Century Gothic" charset="0"/>
                <a:cs typeface="Century Gothic" charset="0"/>
              </a:rPr>
              <a:t>SUMMATIVE ASSESSMENT BASICS</a:t>
            </a: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92609" y="6128737"/>
            <a:ext cx="634070" cy="634070"/>
          </a:xfrm>
          <a:prstGeom prst="rect">
            <a:avLst/>
          </a:prstGeom>
        </p:spPr>
      </p:pic>
      <p:sp>
        <p:nvSpPr>
          <p:cNvPr id="14" name="Title 1"/>
          <p:cNvSpPr>
            <a:spLocks noGrp="1"/>
          </p:cNvSpPr>
          <p:nvPr>
            <p:ph type="title" hasCustomPrompt="1"/>
          </p:nvPr>
        </p:nvSpPr>
        <p:spPr>
          <a:xfrm>
            <a:off x="2716787" y="1216467"/>
            <a:ext cx="3468435" cy="486099"/>
          </a:xfrm>
          <a:prstGeom prst="rect">
            <a:avLst/>
          </a:prstGeom>
        </p:spPr>
        <p:txBody>
          <a:bodyPr/>
          <a:lstStyle>
            <a:lvl1pPr>
              <a:defRPr sz="3400">
                <a:solidFill>
                  <a:schemeClr val="tx1"/>
                </a:solidFill>
              </a:defRPr>
            </a:lvl1pPr>
          </a:lstStyle>
          <a:p>
            <a:r>
              <a:rPr lang="en-US"/>
              <a:t>34PT TEXT SLIDE</a:t>
            </a:r>
          </a:p>
        </p:txBody>
      </p:sp>
      <p:pic>
        <p:nvPicPr>
          <p:cNvPr id="12" name="Picture 11">
            <a:extLst>
              <a:ext uri="{FF2B5EF4-FFF2-40B4-BE49-F238E27FC236}">
                <a16:creationId xmlns:a16="http://schemas.microsoft.com/office/drawing/2014/main" id="{6A176A92-E964-451E-9C46-7AEE541B62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3782085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blank">
    <p:bg>
      <p:bgPr>
        <a:solidFill>
          <a:schemeClr val="bg1"/>
        </a:solidFill>
        <a:effectLst/>
      </p:bgPr>
    </p:bg>
    <p:spTree>
      <p:nvGrpSpPr>
        <p:cNvPr id="1" name=""/>
        <p:cNvGrpSpPr/>
        <p:nvPr/>
      </p:nvGrpSpPr>
      <p:grpSpPr>
        <a:xfrm>
          <a:off x="0" y="0"/>
          <a:ext cx="0" cy="0"/>
          <a:chOff x="0" y="0"/>
          <a:chExt cx="0" cy="0"/>
        </a:xfrm>
      </p:grpSpPr>
      <p:sp>
        <p:nvSpPr>
          <p:cNvPr id="15" name="TextBox 14"/>
          <p:cNvSpPr txBox="1"/>
          <p:nvPr userDrawn="1"/>
        </p:nvSpPr>
        <p:spPr>
          <a:xfrm>
            <a:off x="2716787" y="6350000"/>
            <a:ext cx="2616200" cy="249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entury Gothic" charset="0"/>
                <a:ea typeface="Century Gothic" charset="0"/>
                <a:cs typeface="Century Gothic" charset="0"/>
              </a:rPr>
              <a:t>SUMMATIVE ASSESSMENT BASICS</a:t>
            </a: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92609" y="6128737"/>
            <a:ext cx="634070" cy="634070"/>
          </a:xfrm>
          <a:prstGeom prst="rect">
            <a:avLst/>
          </a:prstGeom>
        </p:spPr>
      </p:pic>
    </p:spTree>
    <p:extLst>
      <p:ext uri="{BB962C8B-B14F-4D97-AF65-F5344CB8AC3E}">
        <p14:creationId xmlns:p14="http://schemas.microsoft.com/office/powerpoint/2010/main" val="2154377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with photo">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B06E903-4E22-4246-9EC0-947E44531DC1}"/>
              </a:ext>
            </a:extLst>
          </p:cNvPr>
          <p:cNvSpPr>
            <a:spLocks noGrp="1"/>
          </p:cNvSpPr>
          <p:nvPr>
            <p:ph type="title" hasCustomPrompt="1"/>
          </p:nvPr>
        </p:nvSpPr>
        <p:spPr>
          <a:xfrm>
            <a:off x="8001000" y="1998604"/>
            <a:ext cx="3365471" cy="1430396"/>
          </a:xfrm>
          <a:prstGeom prst="rect">
            <a:avLst/>
          </a:prstGeom>
        </p:spPr>
        <p:txBody>
          <a:bodyPr>
            <a:normAutofit/>
          </a:bodyPr>
          <a:lstStyle>
            <a:lvl1pPr>
              <a:defRPr lang="en-US" sz="4000" b="0" kern="1200" dirty="0">
                <a:solidFill>
                  <a:srgbClr val="201547"/>
                </a:solidFill>
                <a:latin typeface="Century Gothic" charset="0"/>
                <a:ea typeface="Century Gothic" charset="0"/>
                <a:cs typeface="Century Gothic" charset="0"/>
              </a:defRPr>
            </a:lvl1pPr>
          </a:lstStyle>
          <a:p>
            <a:r>
              <a:rPr lang="en-US"/>
              <a:t>34PT TEXT SLIDE</a:t>
            </a:r>
          </a:p>
        </p:txBody>
      </p:sp>
      <p:sp>
        <p:nvSpPr>
          <p:cNvPr id="15" name="TextBox 14"/>
          <p:cNvSpPr txBox="1"/>
          <p:nvPr userDrawn="1"/>
        </p:nvSpPr>
        <p:spPr>
          <a:xfrm>
            <a:off x="2716787" y="6350000"/>
            <a:ext cx="2616200" cy="249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entury Gothic" charset="0"/>
                <a:ea typeface="Century Gothic" charset="0"/>
                <a:cs typeface="Century Gothic" charset="0"/>
              </a:rPr>
              <a:t>SUMMATIVE ASSESSMENT BASICS</a:t>
            </a: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92609" y="6128737"/>
            <a:ext cx="634070" cy="634070"/>
          </a:xfrm>
          <a:prstGeom prst="rect">
            <a:avLst/>
          </a:prstGeom>
        </p:spPr>
      </p:pic>
      <p:sp>
        <p:nvSpPr>
          <p:cNvPr id="4" name="Picture Placeholder 4">
            <a:extLst>
              <a:ext uri="{FF2B5EF4-FFF2-40B4-BE49-F238E27FC236}">
                <a16:creationId xmlns:a16="http://schemas.microsoft.com/office/drawing/2014/main" id="{6C95DE7F-95E6-4D66-A5B8-E9A8C25CD559}"/>
              </a:ext>
            </a:extLst>
          </p:cNvPr>
          <p:cNvSpPr>
            <a:spLocks noGrp="1"/>
          </p:cNvSpPr>
          <p:nvPr>
            <p:ph type="pic" sz="quarter" idx="10"/>
          </p:nvPr>
        </p:nvSpPr>
        <p:spPr>
          <a:xfrm>
            <a:off x="0" y="0"/>
            <a:ext cx="7258050" cy="6858000"/>
          </a:xfrm>
        </p:spPr>
        <p:txBody>
          <a:bodyPr/>
          <a:lstStyle/>
          <a:p>
            <a:endParaRPr lang="en-US"/>
          </a:p>
        </p:txBody>
      </p:sp>
    </p:spTree>
    <p:extLst>
      <p:ext uri="{BB962C8B-B14F-4D97-AF65-F5344CB8AC3E}">
        <p14:creationId xmlns:p14="http://schemas.microsoft.com/office/powerpoint/2010/main" val="436037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gal Slide">
    <p:bg>
      <p:bgPr>
        <a:solidFill>
          <a:srgbClr val="23201F">
            <a:alpha val="9804"/>
          </a:srgb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B5AD0B4-46BF-4C1F-984E-A9E3FB4A5384}"/>
              </a:ext>
            </a:extLst>
          </p:cNvPr>
          <p:cNvSpPr>
            <a:spLocks noGrp="1"/>
          </p:cNvSpPr>
          <p:nvPr>
            <p:ph type="body" sz="quarter" idx="10" hasCustomPrompt="1"/>
          </p:nvPr>
        </p:nvSpPr>
        <p:spPr>
          <a:xfrm>
            <a:off x="1422401" y="1223963"/>
            <a:ext cx="4673599" cy="3849482"/>
          </a:xfrm>
        </p:spPr>
        <p:txBody>
          <a:bodyPr anchor="b">
            <a:normAutofit/>
          </a:bodyPr>
          <a:lstStyle>
            <a:lvl1pPr marL="0" indent="0">
              <a:buNone/>
              <a:defRPr sz="1100">
                <a:solidFill>
                  <a:schemeClr val="tx1"/>
                </a:solidFill>
              </a:defRPr>
            </a:lvl1pPr>
          </a:lstStyle>
          <a:p>
            <a:pPr lvl="0"/>
            <a:r>
              <a:rPr lang="en-US"/>
              <a:t>Copyright info</a:t>
            </a:r>
          </a:p>
        </p:txBody>
      </p:sp>
      <p:sp>
        <p:nvSpPr>
          <p:cNvPr id="5" name="Picture Placeholder 4">
            <a:extLst>
              <a:ext uri="{FF2B5EF4-FFF2-40B4-BE49-F238E27FC236}">
                <a16:creationId xmlns:a16="http://schemas.microsoft.com/office/drawing/2014/main" id="{4106BE21-0256-4EC2-8351-4366CD36CF91}"/>
              </a:ext>
            </a:extLst>
          </p:cNvPr>
          <p:cNvSpPr>
            <a:spLocks noGrp="1"/>
          </p:cNvSpPr>
          <p:nvPr>
            <p:ph type="pic" sz="quarter" idx="11"/>
          </p:nvPr>
        </p:nvSpPr>
        <p:spPr>
          <a:xfrm>
            <a:off x="6821487" y="6479"/>
            <a:ext cx="5370513" cy="6858000"/>
          </a:xfrm>
        </p:spPr>
        <p:txBody>
          <a:bodyPr/>
          <a:lstStyle/>
          <a:p>
            <a:endParaRPr lang="en-US"/>
          </a:p>
        </p:txBody>
      </p:sp>
      <p:pic>
        <p:nvPicPr>
          <p:cNvPr id="8" name="Picture 7">
            <a:extLst>
              <a:ext uri="{FF2B5EF4-FFF2-40B4-BE49-F238E27FC236}">
                <a16:creationId xmlns:a16="http://schemas.microsoft.com/office/drawing/2014/main" id="{D719E2F2-4FF2-4CCE-88FF-38F30504DB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8021" y="5731168"/>
            <a:ext cx="1837539" cy="724567"/>
          </a:xfrm>
          <a:prstGeom prst="rect">
            <a:avLst/>
          </a:prstGeom>
        </p:spPr>
      </p:pic>
    </p:spTree>
    <p:extLst>
      <p:ext uri="{BB962C8B-B14F-4D97-AF65-F5344CB8AC3E}">
        <p14:creationId xmlns:p14="http://schemas.microsoft.com/office/powerpoint/2010/main" val="649901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SCAS Slide">
    <p:bg>
      <p:bgPr>
        <a:solidFill>
          <a:srgbClr val="201547"/>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27425" y="2416175"/>
            <a:ext cx="5137150" cy="2025650"/>
          </a:xfrm>
          <a:prstGeom prst="rect">
            <a:avLst/>
          </a:prstGeom>
        </p:spPr>
      </p:pic>
    </p:spTree>
    <p:extLst>
      <p:ext uri="{BB962C8B-B14F-4D97-AF65-F5344CB8AC3E}">
        <p14:creationId xmlns:p14="http://schemas.microsoft.com/office/powerpoint/2010/main" val="2431341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106BE21-0256-4EC2-8351-4366CD36CF91}"/>
              </a:ext>
            </a:extLst>
          </p:cNvPr>
          <p:cNvSpPr>
            <a:spLocks noGrp="1"/>
          </p:cNvSpPr>
          <p:nvPr>
            <p:ph type="pic" sz="quarter" idx="11"/>
          </p:nvPr>
        </p:nvSpPr>
        <p:spPr>
          <a:xfrm>
            <a:off x="6821487" y="6479"/>
            <a:ext cx="5370513" cy="6858000"/>
          </a:xfrm>
        </p:spPr>
        <p:txBody>
          <a:bodyPr/>
          <a:lstStyle/>
          <a:p>
            <a:endParaRPr lang="en-US"/>
          </a:p>
        </p:txBody>
      </p:sp>
      <p:cxnSp>
        <p:nvCxnSpPr>
          <p:cNvPr id="6" name="Straight Connector 5">
            <a:extLst>
              <a:ext uri="{FF2B5EF4-FFF2-40B4-BE49-F238E27FC236}">
                <a16:creationId xmlns:a16="http://schemas.microsoft.com/office/drawing/2014/main" id="{AD856E7A-61CC-4735-894C-CE1A87312B87}"/>
              </a:ext>
            </a:extLst>
          </p:cNvPr>
          <p:cNvCxnSpPr>
            <a:cxnSpLocks/>
          </p:cNvCxnSpPr>
          <p:nvPr userDrawn="1"/>
        </p:nvCxnSpPr>
        <p:spPr>
          <a:xfrm>
            <a:off x="940933" y="1046415"/>
            <a:ext cx="5155066"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9" name="Text Placeholder 2">
            <a:extLst>
              <a:ext uri="{FF2B5EF4-FFF2-40B4-BE49-F238E27FC236}">
                <a16:creationId xmlns:a16="http://schemas.microsoft.com/office/drawing/2014/main" id="{9B9CE5E2-1AEA-46F7-B02A-E7C0862FC46E}"/>
              </a:ext>
            </a:extLst>
          </p:cNvPr>
          <p:cNvSpPr>
            <a:spLocks noGrp="1"/>
          </p:cNvSpPr>
          <p:nvPr>
            <p:ph type="body" sz="quarter" idx="10"/>
          </p:nvPr>
        </p:nvSpPr>
        <p:spPr>
          <a:xfrm>
            <a:off x="940935" y="1699589"/>
            <a:ext cx="5155065" cy="414278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4CC8CBE-98CB-41D2-9E40-EA325716F00C}"/>
              </a:ext>
            </a:extLst>
          </p:cNvPr>
          <p:cNvSpPr>
            <a:spLocks noGrp="1"/>
          </p:cNvSpPr>
          <p:nvPr>
            <p:ph type="title" hasCustomPrompt="1"/>
          </p:nvPr>
        </p:nvSpPr>
        <p:spPr>
          <a:xfrm>
            <a:off x="940933" y="402266"/>
            <a:ext cx="5155067" cy="496092"/>
          </a:xfrm>
          <a:prstGeom prst="rect">
            <a:avLst/>
          </a:prstGeom>
        </p:spPr>
        <p:txBody>
          <a:bodyPr lIns="0" rIns="0"/>
          <a:lstStyle>
            <a:lvl1pPr>
              <a:defRPr sz="3400"/>
            </a:lvl1pPr>
          </a:lstStyle>
          <a:p>
            <a:r>
              <a:rPr lang="en-US"/>
              <a:t>34PT TEXT SLIDE</a:t>
            </a:r>
          </a:p>
        </p:txBody>
      </p:sp>
      <p:pic>
        <p:nvPicPr>
          <p:cNvPr id="12" name="Picture 11">
            <a:extLst>
              <a:ext uri="{FF2B5EF4-FFF2-40B4-BE49-F238E27FC236}">
                <a16:creationId xmlns:a16="http://schemas.microsoft.com/office/drawing/2014/main" id="{751F5150-404F-4273-BD5F-30F8A11AC5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4018" y="6111813"/>
            <a:ext cx="1478434" cy="582967"/>
          </a:xfrm>
          <a:prstGeom prst="rect">
            <a:avLst/>
          </a:prstGeom>
        </p:spPr>
      </p:pic>
    </p:spTree>
    <p:extLst>
      <p:ext uri="{BB962C8B-B14F-4D97-AF65-F5344CB8AC3E}">
        <p14:creationId xmlns:p14="http://schemas.microsoft.com/office/powerpoint/2010/main" val="2695966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106BE21-0256-4EC2-8351-4366CD36CF91}"/>
              </a:ext>
            </a:extLst>
          </p:cNvPr>
          <p:cNvSpPr>
            <a:spLocks noGrp="1"/>
          </p:cNvSpPr>
          <p:nvPr>
            <p:ph type="pic" sz="quarter" idx="11"/>
          </p:nvPr>
        </p:nvSpPr>
        <p:spPr>
          <a:xfrm>
            <a:off x="6821487" y="6479"/>
            <a:ext cx="5370513" cy="6858000"/>
          </a:xfrm>
        </p:spPr>
        <p:txBody>
          <a:bodyPr/>
          <a:lstStyle/>
          <a:p>
            <a:endParaRPr lang="en-US"/>
          </a:p>
        </p:txBody>
      </p:sp>
      <p:cxnSp>
        <p:nvCxnSpPr>
          <p:cNvPr id="6" name="Straight Connector 5">
            <a:extLst>
              <a:ext uri="{FF2B5EF4-FFF2-40B4-BE49-F238E27FC236}">
                <a16:creationId xmlns:a16="http://schemas.microsoft.com/office/drawing/2014/main" id="{AD856E7A-61CC-4735-894C-CE1A87312B87}"/>
              </a:ext>
            </a:extLst>
          </p:cNvPr>
          <p:cNvCxnSpPr>
            <a:cxnSpLocks/>
          </p:cNvCxnSpPr>
          <p:nvPr userDrawn="1"/>
        </p:nvCxnSpPr>
        <p:spPr>
          <a:xfrm>
            <a:off x="940934" y="1522665"/>
            <a:ext cx="5155066"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9" name="Text Placeholder 2">
            <a:extLst>
              <a:ext uri="{FF2B5EF4-FFF2-40B4-BE49-F238E27FC236}">
                <a16:creationId xmlns:a16="http://schemas.microsoft.com/office/drawing/2014/main" id="{9B9CE5E2-1AEA-46F7-B02A-E7C0862FC46E}"/>
              </a:ext>
            </a:extLst>
          </p:cNvPr>
          <p:cNvSpPr>
            <a:spLocks noGrp="1"/>
          </p:cNvSpPr>
          <p:nvPr>
            <p:ph type="body" sz="quarter" idx="10"/>
          </p:nvPr>
        </p:nvSpPr>
        <p:spPr>
          <a:xfrm>
            <a:off x="940935" y="1699589"/>
            <a:ext cx="5155065" cy="414278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4CC8CBE-98CB-41D2-9E40-EA325716F00C}"/>
              </a:ext>
            </a:extLst>
          </p:cNvPr>
          <p:cNvSpPr>
            <a:spLocks noGrp="1"/>
          </p:cNvSpPr>
          <p:nvPr>
            <p:ph type="title" hasCustomPrompt="1"/>
          </p:nvPr>
        </p:nvSpPr>
        <p:spPr>
          <a:xfrm>
            <a:off x="940933" y="402265"/>
            <a:ext cx="5155067" cy="1027871"/>
          </a:xfrm>
          <a:prstGeom prst="rect">
            <a:avLst/>
          </a:prstGeom>
        </p:spPr>
        <p:txBody>
          <a:bodyPr lIns="0" rIns="0"/>
          <a:lstStyle>
            <a:lvl1pPr>
              <a:defRPr sz="3400"/>
            </a:lvl1pPr>
          </a:lstStyle>
          <a:p>
            <a:r>
              <a:rPr lang="en-US"/>
              <a:t>34PT TEXT SLIDE</a:t>
            </a:r>
          </a:p>
        </p:txBody>
      </p:sp>
      <p:pic>
        <p:nvPicPr>
          <p:cNvPr id="12" name="Picture 11">
            <a:extLst>
              <a:ext uri="{FF2B5EF4-FFF2-40B4-BE49-F238E27FC236}">
                <a16:creationId xmlns:a16="http://schemas.microsoft.com/office/drawing/2014/main" id="{751F5150-404F-4273-BD5F-30F8A11AC5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4018" y="6111813"/>
            <a:ext cx="1478434" cy="582967"/>
          </a:xfrm>
          <a:prstGeom prst="rect">
            <a:avLst/>
          </a:prstGeom>
        </p:spPr>
      </p:pic>
    </p:spTree>
    <p:extLst>
      <p:ext uri="{BB962C8B-B14F-4D97-AF65-F5344CB8AC3E}">
        <p14:creationId xmlns:p14="http://schemas.microsoft.com/office/powerpoint/2010/main" val="4136121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hoto and headin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106BE21-0256-4EC2-8351-4366CD36CF91}"/>
              </a:ext>
            </a:extLst>
          </p:cNvPr>
          <p:cNvSpPr>
            <a:spLocks noGrp="1"/>
          </p:cNvSpPr>
          <p:nvPr>
            <p:ph type="pic" sz="quarter" idx="11"/>
          </p:nvPr>
        </p:nvSpPr>
        <p:spPr>
          <a:xfrm>
            <a:off x="6821487" y="6479"/>
            <a:ext cx="5370513" cy="6858000"/>
          </a:xfrm>
        </p:spPr>
        <p:txBody>
          <a:bodyPr/>
          <a:lstStyle/>
          <a:p>
            <a:endParaRPr lang="en-US"/>
          </a:p>
        </p:txBody>
      </p:sp>
      <p:sp>
        <p:nvSpPr>
          <p:cNvPr id="11" name="Title 1">
            <a:extLst>
              <a:ext uri="{FF2B5EF4-FFF2-40B4-BE49-F238E27FC236}">
                <a16:creationId xmlns:a16="http://schemas.microsoft.com/office/drawing/2014/main" id="{F4CC8CBE-98CB-41D2-9E40-EA325716F00C}"/>
              </a:ext>
            </a:extLst>
          </p:cNvPr>
          <p:cNvSpPr>
            <a:spLocks noGrp="1"/>
          </p:cNvSpPr>
          <p:nvPr>
            <p:ph type="title" hasCustomPrompt="1"/>
          </p:nvPr>
        </p:nvSpPr>
        <p:spPr>
          <a:xfrm>
            <a:off x="940935" y="1717876"/>
            <a:ext cx="5155067" cy="953503"/>
          </a:xfrm>
          <a:prstGeom prst="rect">
            <a:avLst/>
          </a:prstGeom>
        </p:spPr>
        <p:txBody>
          <a:bodyPr lIns="0" rIns="0"/>
          <a:lstStyle>
            <a:lvl1pPr>
              <a:defRPr sz="3400" b="0">
                <a:solidFill>
                  <a:schemeClr val="tx1"/>
                </a:solidFill>
              </a:defRPr>
            </a:lvl1pPr>
          </a:lstStyle>
          <a:p>
            <a:r>
              <a:rPr lang="en-US"/>
              <a:t>34PT TEXT SLIDE</a:t>
            </a:r>
          </a:p>
        </p:txBody>
      </p:sp>
      <p:pic>
        <p:nvPicPr>
          <p:cNvPr id="12" name="Picture 11">
            <a:extLst>
              <a:ext uri="{FF2B5EF4-FFF2-40B4-BE49-F238E27FC236}">
                <a16:creationId xmlns:a16="http://schemas.microsoft.com/office/drawing/2014/main" id="{751F5150-404F-4273-BD5F-30F8A11AC5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4018" y="6111813"/>
            <a:ext cx="1478434" cy="582967"/>
          </a:xfrm>
          <a:prstGeom prst="rect">
            <a:avLst/>
          </a:prstGeom>
        </p:spPr>
      </p:pic>
    </p:spTree>
    <p:extLst>
      <p:ext uri="{BB962C8B-B14F-4D97-AF65-F5344CB8AC3E}">
        <p14:creationId xmlns:p14="http://schemas.microsoft.com/office/powerpoint/2010/main" val="3374599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line Title">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1530109"/>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0"/>
          </p:nvPr>
        </p:nvSpPr>
        <p:spPr>
          <a:xfrm>
            <a:off x="2786063" y="1836049"/>
            <a:ext cx="8567736"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5" name="Title 1">
            <a:extLst>
              <a:ext uri="{FF2B5EF4-FFF2-40B4-BE49-F238E27FC236}">
                <a16:creationId xmlns:a16="http://schemas.microsoft.com/office/drawing/2014/main" id="{A624B4FF-41A3-434C-A4F8-AD4B05945669}"/>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3" name="Picture 12">
            <a:extLst>
              <a:ext uri="{FF2B5EF4-FFF2-40B4-BE49-F238E27FC236}">
                <a16:creationId xmlns:a16="http://schemas.microsoft.com/office/drawing/2014/main" id="{9203DF8C-D7C1-4BBE-AB66-167EFE5E46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4172455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peaker Slide">
    <p:spTree>
      <p:nvGrpSpPr>
        <p:cNvPr id="1" name=""/>
        <p:cNvGrpSpPr/>
        <p:nvPr/>
      </p:nvGrpSpPr>
      <p:grpSpPr>
        <a:xfrm>
          <a:off x="0" y="0"/>
          <a:ext cx="0" cy="0"/>
          <a:chOff x="0" y="0"/>
          <a:chExt cx="0" cy="0"/>
        </a:xfrm>
      </p:grpSpPr>
      <p:sp>
        <p:nvSpPr>
          <p:cNvPr id="3" name="Picture Placeholder 2"/>
          <p:cNvSpPr>
            <a:spLocks noGrp="1" noChangeAspect="1"/>
          </p:cNvSpPr>
          <p:nvPr>
            <p:ph type="pic" sz="quarter" idx="19" hasCustomPrompt="1"/>
          </p:nvPr>
        </p:nvSpPr>
        <p:spPr>
          <a:xfrm>
            <a:off x="8308847" y="1963694"/>
            <a:ext cx="2589256" cy="2589256"/>
          </a:xfrm>
          <a:prstGeom prst="ellipse">
            <a:avLst/>
          </a:prstGeom>
        </p:spPr>
        <p:txBody>
          <a:bodyPr anchor="ctr">
            <a:normAutofit/>
          </a:bodyPr>
          <a:lstStyle>
            <a:lvl1pPr marL="0" indent="0" algn="ctr">
              <a:buNone/>
              <a:defRPr sz="2000" baseline="0"/>
            </a:lvl1pPr>
          </a:lstStyle>
          <a:p>
            <a:r>
              <a:rPr lang="en-US"/>
              <a:t>Drag </a:t>
            </a:r>
            <a:br>
              <a:rPr lang="en-US"/>
            </a:br>
            <a:r>
              <a:rPr lang="en-US"/>
              <a:t>picture to placeholder or click icon to add</a:t>
            </a:r>
          </a:p>
        </p:txBody>
      </p:sp>
      <p:sp>
        <p:nvSpPr>
          <p:cNvPr id="6" name="Rectangle 5"/>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786061" y="5925454"/>
            <a:ext cx="8567928"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27" name="Title 1"/>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sp>
        <p:nvSpPr>
          <p:cNvPr id="29" name="Text Placeholder 22"/>
          <p:cNvSpPr>
            <a:spLocks noGrp="1"/>
          </p:cNvSpPr>
          <p:nvPr>
            <p:ph type="body" sz="quarter" idx="13" hasCustomPrompt="1"/>
          </p:nvPr>
        </p:nvSpPr>
        <p:spPr>
          <a:xfrm>
            <a:off x="2786061" y="1043455"/>
            <a:ext cx="8567738" cy="531769"/>
          </a:xfrm>
          <a:prstGeom prst="rect">
            <a:avLst/>
          </a:prstGeom>
        </p:spPr>
        <p:txBody>
          <a:bodyPr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17" name="Text Placeholder 22"/>
          <p:cNvSpPr>
            <a:spLocks noGrp="1"/>
          </p:cNvSpPr>
          <p:nvPr>
            <p:ph type="body" sz="quarter" idx="20" hasCustomPrompt="1"/>
          </p:nvPr>
        </p:nvSpPr>
        <p:spPr>
          <a:xfrm>
            <a:off x="2786061" y="3163115"/>
            <a:ext cx="3604472" cy="531769"/>
          </a:xfrm>
          <a:prstGeom prst="rect">
            <a:avLst/>
          </a:prstGeom>
        </p:spPr>
        <p:txBody>
          <a:bodyPr anchor="t">
            <a:noAutofit/>
          </a:bodyPr>
          <a:lstStyle>
            <a:lvl1pPr marL="0" indent="0">
              <a:lnSpc>
                <a:spcPct val="100000"/>
              </a:lnSpc>
              <a:buFont typeface="Arial" charset="0"/>
              <a:buNone/>
              <a:defRPr sz="24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Speaker Title</a:t>
            </a:r>
          </a:p>
        </p:txBody>
      </p:sp>
      <p:sp>
        <p:nvSpPr>
          <p:cNvPr id="18" name="Text Placeholder 22"/>
          <p:cNvSpPr>
            <a:spLocks noGrp="1"/>
          </p:cNvSpPr>
          <p:nvPr>
            <p:ph type="body" sz="quarter" idx="21" hasCustomPrompt="1"/>
          </p:nvPr>
        </p:nvSpPr>
        <p:spPr>
          <a:xfrm>
            <a:off x="2786061" y="2485850"/>
            <a:ext cx="3604472" cy="531769"/>
          </a:xfrm>
          <a:prstGeom prst="rect">
            <a:avLst/>
          </a:prstGeom>
        </p:spPr>
        <p:txBody>
          <a:bodyPr anchor="t">
            <a:noAutofit/>
          </a:bodyPr>
          <a:lstStyle>
            <a:lvl1pPr marL="0" indent="0">
              <a:lnSpc>
                <a:spcPct val="100000"/>
              </a:lnSpc>
              <a:buFont typeface="Arial" charset="0"/>
              <a:buNone/>
              <a:defRPr sz="2400" b="1"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Speaker Title</a:t>
            </a:r>
          </a:p>
        </p:txBody>
      </p:sp>
      <p:sp>
        <p:nvSpPr>
          <p:cNvPr id="19" name="Text Placeholder 22"/>
          <p:cNvSpPr>
            <a:spLocks noGrp="1"/>
          </p:cNvSpPr>
          <p:nvPr>
            <p:ph type="body" sz="quarter" idx="22" hasCustomPrompt="1"/>
          </p:nvPr>
        </p:nvSpPr>
        <p:spPr>
          <a:xfrm>
            <a:off x="2786061" y="3834822"/>
            <a:ext cx="3604472" cy="531769"/>
          </a:xfrm>
          <a:prstGeom prst="rect">
            <a:avLst/>
          </a:prstGeom>
        </p:spPr>
        <p:txBody>
          <a:bodyPr anchor="t">
            <a:noAutofit/>
          </a:bodyPr>
          <a:lstStyle>
            <a:lvl1pPr marL="0" indent="0">
              <a:lnSpc>
                <a:spcPct val="100000"/>
              </a:lnSpc>
              <a:buFont typeface="Arial" charset="0"/>
              <a:buNone/>
              <a:defRPr sz="2400" b="0" i="0" u="sng" spc="250" baseline="0">
                <a:solidFill>
                  <a:srgbClr val="001489"/>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Contact Info</a:t>
            </a:r>
          </a:p>
        </p:txBody>
      </p:sp>
      <p:pic>
        <p:nvPicPr>
          <p:cNvPr id="15" name="Picture 14">
            <a:extLst>
              <a:ext uri="{FF2B5EF4-FFF2-40B4-BE49-F238E27FC236}">
                <a16:creationId xmlns:a16="http://schemas.microsoft.com/office/drawing/2014/main" id="{79D14086-D4EA-4134-95F6-B2CF117B54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473282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Image">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Vertical Content Placeholder 4"/>
          <p:cNvSpPr>
            <a:spLocks noGrp="1"/>
          </p:cNvSpPr>
          <p:nvPr>
            <p:ph orient="vert" sz="quarter" idx="11" hasCustomPrompt="1"/>
          </p:nvPr>
        </p:nvSpPr>
        <p:spPr>
          <a:xfrm>
            <a:off x="2810571" y="1737377"/>
            <a:ext cx="8567737" cy="4025924"/>
          </a:xfrm>
          <a:prstGeom prst="rect">
            <a:avLst/>
          </a:prstGeom>
        </p:spPr>
        <p:txBody>
          <a:bodyPr vert="horz" anchor="ctr">
            <a:normAutofit/>
          </a:bodyPr>
          <a:lstStyle>
            <a:lvl1pPr marL="0" indent="0" algn="ctr">
              <a:buNone/>
              <a:defRPr sz="2400" baseline="0"/>
            </a:lvl1pPr>
          </a:lstStyle>
          <a:p>
            <a:pPr lvl="0"/>
            <a:r>
              <a:rPr lang="en-US"/>
              <a:t>CHART OR CONTENT HERE</a:t>
            </a:r>
          </a:p>
        </p:txBody>
      </p:sp>
      <p:sp>
        <p:nvSpPr>
          <p:cNvPr id="18" name="Title 1"/>
          <p:cNvSpPr>
            <a:spLocks noGrp="1"/>
          </p:cNvSpPr>
          <p:nvPr>
            <p:ph type="title" hasCustomPrompt="1"/>
          </p:nvPr>
        </p:nvSpPr>
        <p:spPr>
          <a:xfrm>
            <a:off x="2786061" y="326451"/>
            <a:ext cx="8567738" cy="486099"/>
          </a:xfrm>
          <a:prstGeom prst="rect">
            <a:avLst/>
          </a:prstGeom>
        </p:spPr>
        <p:txBody>
          <a:bodyPr lIns="0" rIns="0"/>
          <a:lstStyle>
            <a:lvl1pPr>
              <a:defRPr sz="3400">
                <a:solidFill>
                  <a:srgbClr val="001489"/>
                </a:solidFill>
              </a:defRPr>
            </a:lvl1pPr>
          </a:lstStyle>
          <a:p>
            <a:r>
              <a:rPr lang="en-US"/>
              <a:t>34PT TEXT SLIDE</a:t>
            </a:r>
          </a:p>
        </p:txBody>
      </p:sp>
      <p:sp>
        <p:nvSpPr>
          <p:cNvPr id="21" name="Text Placeholder 22">
            <a:extLst>
              <a:ext uri="{FF2B5EF4-FFF2-40B4-BE49-F238E27FC236}">
                <a16:creationId xmlns:a16="http://schemas.microsoft.com/office/drawing/2014/main" id="{41B90E62-B78C-40DF-B4EA-6057ABC8EFBE}"/>
              </a:ext>
            </a:extLst>
          </p:cNvPr>
          <p:cNvSpPr>
            <a:spLocks noGrp="1"/>
          </p:cNvSpPr>
          <p:nvPr>
            <p:ph type="body" sz="quarter" idx="13" hasCustomPrompt="1"/>
          </p:nvPr>
        </p:nvSpPr>
        <p:spPr>
          <a:xfrm>
            <a:off x="2786061" y="1043455"/>
            <a:ext cx="8567738" cy="531769"/>
          </a:xfrm>
          <a:prstGeom prst="rect">
            <a:avLst/>
          </a:prstGeom>
        </p:spPr>
        <p:txBody>
          <a:bodyPr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pic>
        <p:nvPicPr>
          <p:cNvPr id="12" name="Picture 11">
            <a:extLst>
              <a:ext uri="{FF2B5EF4-FFF2-40B4-BE49-F238E27FC236}">
                <a16:creationId xmlns:a16="http://schemas.microsoft.com/office/drawing/2014/main" id="{BF1F3126-1F4C-4BDE-892F-3CDB92DCB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30225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sp>
        <p:nvSpPr>
          <p:cNvPr id="19" name="Text Placeholder 22"/>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pic>
        <p:nvPicPr>
          <p:cNvPr id="11" name="Picture 10">
            <a:extLst>
              <a:ext uri="{FF2B5EF4-FFF2-40B4-BE49-F238E27FC236}">
                <a16:creationId xmlns:a16="http://schemas.microsoft.com/office/drawing/2014/main" id="{C2CB9DE4-D640-407A-9720-5FA66B2549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1710210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Table">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sp>
        <p:nvSpPr>
          <p:cNvPr id="3" name="Table Placeholder 2">
            <a:extLst>
              <a:ext uri="{FF2B5EF4-FFF2-40B4-BE49-F238E27FC236}">
                <a16:creationId xmlns:a16="http://schemas.microsoft.com/office/drawing/2014/main" id="{6FD8B045-C664-4FA3-AD59-A8564866D115}"/>
              </a:ext>
            </a:extLst>
          </p:cNvPr>
          <p:cNvSpPr>
            <a:spLocks noGrp="1"/>
          </p:cNvSpPr>
          <p:nvPr>
            <p:ph type="tbl" sz="quarter" idx="14"/>
          </p:nvPr>
        </p:nvSpPr>
        <p:spPr>
          <a:xfrm>
            <a:off x="2786063" y="1863725"/>
            <a:ext cx="8567737" cy="3298825"/>
          </a:xfrm>
        </p:spPr>
        <p:txBody>
          <a:bodyPr/>
          <a:lstStyle/>
          <a:p>
            <a:endParaRPr lang="en-US"/>
          </a:p>
        </p:txBody>
      </p:sp>
      <p:sp>
        <p:nvSpPr>
          <p:cNvPr id="15" name="Text Placeholder 22">
            <a:extLst>
              <a:ext uri="{FF2B5EF4-FFF2-40B4-BE49-F238E27FC236}">
                <a16:creationId xmlns:a16="http://schemas.microsoft.com/office/drawing/2014/main" id="{B0C0B22B-7329-4846-92A6-03A2D72AD4C2}"/>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pic>
        <p:nvPicPr>
          <p:cNvPr id="12" name="Picture 11">
            <a:extLst>
              <a:ext uri="{FF2B5EF4-FFF2-40B4-BE49-F238E27FC236}">
                <a16:creationId xmlns:a16="http://schemas.microsoft.com/office/drawing/2014/main" id="{5852BDD6-6B77-4E55-A85F-FA4DE16578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3104483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2 Row Title and Table">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2786061" y="1338381"/>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959EBCC-2415-4B98-83F9-B99718779F03}"/>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br>
              <a:rPr lang="en-US"/>
            </a:br>
            <a:r>
              <a:rPr lang="en-US"/>
              <a:t>Two row title</a:t>
            </a:r>
          </a:p>
        </p:txBody>
      </p:sp>
      <p:pic>
        <p:nvPicPr>
          <p:cNvPr id="10" name="Picture 9">
            <a:extLst>
              <a:ext uri="{FF2B5EF4-FFF2-40B4-BE49-F238E27FC236}">
                <a16:creationId xmlns:a16="http://schemas.microsoft.com/office/drawing/2014/main" id="{D6118F9B-91FE-435D-84B5-657046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1842012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Two Column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2786063" y="1836049"/>
            <a:ext cx="3860397"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8" name="Text Placeholder 2"/>
          <p:cNvSpPr>
            <a:spLocks noGrp="1"/>
          </p:cNvSpPr>
          <p:nvPr>
            <p:ph type="body" sz="quarter" idx="11"/>
          </p:nvPr>
        </p:nvSpPr>
        <p:spPr>
          <a:xfrm>
            <a:off x="7484023" y="1836049"/>
            <a:ext cx="3858768"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4" name="Text Placeholder 22">
            <a:extLst>
              <a:ext uri="{FF2B5EF4-FFF2-40B4-BE49-F238E27FC236}">
                <a16:creationId xmlns:a16="http://schemas.microsoft.com/office/drawing/2014/main" id="{42175F76-E07D-4266-B306-A9140880AC5C}"/>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15" name="Title 1">
            <a:extLst>
              <a:ext uri="{FF2B5EF4-FFF2-40B4-BE49-F238E27FC236}">
                <a16:creationId xmlns:a16="http://schemas.microsoft.com/office/drawing/2014/main" id="{E26BF28F-B8E5-45B5-84AF-1F4EB5F301B1}"/>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3" name="Picture 12">
            <a:extLst>
              <a:ext uri="{FF2B5EF4-FFF2-40B4-BE49-F238E27FC236}">
                <a16:creationId xmlns:a16="http://schemas.microsoft.com/office/drawing/2014/main" id="{E4960BB5-1549-41DA-887A-0AB67DD51F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320821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CSAS Alternate">
    <p:bg>
      <p:bgPr>
        <a:solidFill>
          <a:srgbClr val="20154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4492" y="2587222"/>
            <a:ext cx="8383016" cy="1683556"/>
          </a:xfrm>
          <a:prstGeom prst="rect">
            <a:avLst/>
          </a:prstGeom>
        </p:spPr>
      </p:pic>
    </p:spTree>
    <p:extLst>
      <p:ext uri="{BB962C8B-B14F-4D97-AF65-F5344CB8AC3E}">
        <p14:creationId xmlns:p14="http://schemas.microsoft.com/office/powerpoint/2010/main" val="3788284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 Two Column Bullets Alt">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2786063" y="2352675"/>
            <a:ext cx="3840480" cy="3013312"/>
          </a:xfrm>
        </p:spPr>
        <p:txBody>
          <a:bodyPr/>
          <a:lstStyle>
            <a:lvl1pPr>
              <a:defRPr sz="2400"/>
            </a:lvl1pPr>
            <a:lvl2pPr>
              <a:defRPr sz="2200"/>
            </a:lvl2pPr>
          </a:lstStyle>
          <a:p>
            <a:pPr lvl="0"/>
            <a:r>
              <a:rPr lang="en-US"/>
              <a:t>Click to edit Master text styles</a:t>
            </a:r>
          </a:p>
          <a:p>
            <a:pPr lvl="1"/>
            <a:r>
              <a:rPr lang="en-US"/>
              <a:t>Second level</a:t>
            </a:r>
          </a:p>
        </p:txBody>
      </p:sp>
      <p:sp>
        <p:nvSpPr>
          <p:cNvPr id="18" name="Text Placeholder 2"/>
          <p:cNvSpPr>
            <a:spLocks noGrp="1"/>
          </p:cNvSpPr>
          <p:nvPr>
            <p:ph type="body" sz="quarter" idx="11" hasCustomPrompt="1"/>
          </p:nvPr>
        </p:nvSpPr>
        <p:spPr>
          <a:xfrm>
            <a:off x="7484023" y="2383382"/>
            <a:ext cx="3858768" cy="3013312"/>
          </a:xfrm>
        </p:spPr>
        <p:txBody>
          <a:bodyPr/>
          <a:lstStyle>
            <a:lvl1pPr>
              <a:defRPr sz="2400"/>
            </a:lvl1pPr>
            <a:lvl2pPr>
              <a:defRPr sz="2200"/>
            </a:lvl2pPr>
            <a:lvl3pPr marL="914400" indent="0">
              <a:buNone/>
              <a:defRPr/>
            </a:lvl3pPr>
          </a:lstStyle>
          <a:p>
            <a:pPr lvl="0"/>
            <a:r>
              <a:rPr lang="en-US"/>
              <a:t>Click to edit Master text styles</a:t>
            </a:r>
          </a:p>
          <a:p>
            <a:pPr lvl="1"/>
            <a:r>
              <a:rPr lang="en-US"/>
              <a:t>Second level</a:t>
            </a:r>
          </a:p>
        </p:txBody>
      </p:sp>
      <p:sp>
        <p:nvSpPr>
          <p:cNvPr id="14" name="Text Placeholder 2"/>
          <p:cNvSpPr>
            <a:spLocks noGrp="1"/>
          </p:cNvSpPr>
          <p:nvPr>
            <p:ph type="body" idx="1" hasCustomPrompt="1"/>
          </p:nvPr>
        </p:nvSpPr>
        <p:spPr>
          <a:xfrm>
            <a:off x="2785050" y="1815867"/>
            <a:ext cx="3840480" cy="536807"/>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Subhead</a:t>
            </a:r>
          </a:p>
        </p:txBody>
      </p:sp>
      <p:sp>
        <p:nvSpPr>
          <p:cNvPr id="16" name="Text Placeholder 2"/>
          <p:cNvSpPr>
            <a:spLocks noGrp="1"/>
          </p:cNvSpPr>
          <p:nvPr>
            <p:ph type="body" idx="12" hasCustomPrompt="1"/>
          </p:nvPr>
        </p:nvSpPr>
        <p:spPr>
          <a:xfrm>
            <a:off x="7484023" y="1846575"/>
            <a:ext cx="3858768" cy="536807"/>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Subhead</a:t>
            </a:r>
          </a:p>
        </p:txBody>
      </p:sp>
      <p:sp>
        <p:nvSpPr>
          <p:cNvPr id="17" name="Text Placeholder 22">
            <a:extLst>
              <a:ext uri="{FF2B5EF4-FFF2-40B4-BE49-F238E27FC236}">
                <a16:creationId xmlns:a16="http://schemas.microsoft.com/office/drawing/2014/main" id="{C0097D6D-D591-4E10-91F3-DF8A08CC0078}"/>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20" name="Title 1">
            <a:extLst>
              <a:ext uri="{FF2B5EF4-FFF2-40B4-BE49-F238E27FC236}">
                <a16:creationId xmlns:a16="http://schemas.microsoft.com/office/drawing/2014/main" id="{285F139A-76A7-447F-93F8-63A8187B33B5}"/>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5" name="Picture 14">
            <a:extLst>
              <a:ext uri="{FF2B5EF4-FFF2-40B4-BE49-F238E27FC236}">
                <a16:creationId xmlns:a16="http://schemas.microsoft.com/office/drawing/2014/main" id="{177BED01-C39A-42F5-928E-8774038A5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370115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 Single Column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2786063" y="1836049"/>
            <a:ext cx="4614862"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3" name="Text Placeholder 22">
            <a:extLst>
              <a:ext uri="{FF2B5EF4-FFF2-40B4-BE49-F238E27FC236}">
                <a16:creationId xmlns:a16="http://schemas.microsoft.com/office/drawing/2014/main" id="{FE108E1D-49EB-418C-AF68-EDB8263A8781}"/>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15" name="Title 1">
            <a:extLst>
              <a:ext uri="{FF2B5EF4-FFF2-40B4-BE49-F238E27FC236}">
                <a16:creationId xmlns:a16="http://schemas.microsoft.com/office/drawing/2014/main" id="{385127D6-7382-49A4-91F6-B49A05BDAC67}"/>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2" name="Picture 11">
            <a:extLst>
              <a:ext uri="{FF2B5EF4-FFF2-40B4-BE49-F238E27FC236}">
                <a16:creationId xmlns:a16="http://schemas.microsoft.com/office/drawing/2014/main" id="{9F138278-3B71-4E09-8D12-6B6B318795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879592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2786063" y="1836049"/>
            <a:ext cx="8567736"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3" name="Text Placeholder 22">
            <a:extLst>
              <a:ext uri="{FF2B5EF4-FFF2-40B4-BE49-F238E27FC236}">
                <a16:creationId xmlns:a16="http://schemas.microsoft.com/office/drawing/2014/main" id="{E791D15F-EC61-4512-9851-870F3A9EAB4C}"/>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15" name="Title 1">
            <a:extLst>
              <a:ext uri="{FF2B5EF4-FFF2-40B4-BE49-F238E27FC236}">
                <a16:creationId xmlns:a16="http://schemas.microsoft.com/office/drawing/2014/main" id="{A624B4FF-41A3-434C-A4F8-AD4B05945669}"/>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2" name="Picture 11">
            <a:extLst>
              <a:ext uri="{FF2B5EF4-FFF2-40B4-BE49-F238E27FC236}">
                <a16:creationId xmlns:a16="http://schemas.microsoft.com/office/drawing/2014/main" id="{17349891-B377-4BC8-B2E2-4CB9E2E66D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595895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F0B6267-9C59-41B7-8965-BFD72AF8A0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3601809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 Single Column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2786063" y="1836049"/>
            <a:ext cx="3993109"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6247411" y="549579"/>
            <a:ext cx="5943600" cy="5758841"/>
          </a:xfrm>
          <a:prstGeom prst="rect">
            <a:avLst/>
          </a:prstGeom>
        </p:spPr>
      </p:pic>
      <p:sp>
        <p:nvSpPr>
          <p:cNvPr id="14" name="Picture Placeholder 12"/>
          <p:cNvSpPr>
            <a:spLocks noGrp="1"/>
          </p:cNvSpPr>
          <p:nvPr>
            <p:ph type="pic" sz="quarter" idx="19" hasCustomPrompt="1"/>
          </p:nvPr>
        </p:nvSpPr>
        <p:spPr>
          <a:xfrm>
            <a:off x="7988968" y="1787548"/>
            <a:ext cx="4202042" cy="3155711"/>
          </a:xfrm>
          <a:prstGeom prst="rect">
            <a:avLst/>
          </a:prstGeom>
        </p:spPr>
        <p:txBody>
          <a:bodyPr/>
          <a:lstStyle>
            <a:lvl1pPr marL="0" indent="0">
              <a:buNone/>
              <a:defRPr>
                <a:solidFill>
                  <a:schemeClr val="bg1"/>
                </a:solidFill>
              </a:defRPr>
            </a:lvl1pPr>
          </a:lstStyle>
          <a:p>
            <a:r>
              <a:rPr lang="en-US"/>
              <a:t>INSERT IMAGE</a:t>
            </a:r>
          </a:p>
        </p:txBody>
      </p:sp>
      <p:sp>
        <p:nvSpPr>
          <p:cNvPr id="21" name="Text Placeholder 22">
            <a:extLst>
              <a:ext uri="{FF2B5EF4-FFF2-40B4-BE49-F238E27FC236}">
                <a16:creationId xmlns:a16="http://schemas.microsoft.com/office/drawing/2014/main" id="{CB221B6C-110E-4484-9796-75F3C1213306}"/>
              </a:ext>
            </a:extLst>
          </p:cNvPr>
          <p:cNvSpPr>
            <a:spLocks noGrp="1"/>
          </p:cNvSpPr>
          <p:nvPr>
            <p:ph type="body" sz="quarter" idx="13" hasCustomPrompt="1"/>
          </p:nvPr>
        </p:nvSpPr>
        <p:spPr>
          <a:xfrm>
            <a:off x="2786061" y="1042987"/>
            <a:ext cx="4911276"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22" name="Title 1">
            <a:extLst>
              <a:ext uri="{FF2B5EF4-FFF2-40B4-BE49-F238E27FC236}">
                <a16:creationId xmlns:a16="http://schemas.microsoft.com/office/drawing/2014/main" id="{F9C40373-0AB8-4B76-95FC-B022A3B48E70}"/>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6" name="Picture 15">
            <a:extLst>
              <a:ext uri="{FF2B5EF4-FFF2-40B4-BE49-F238E27FC236}">
                <a16:creationId xmlns:a16="http://schemas.microsoft.com/office/drawing/2014/main" id="{80FF876A-DFAB-462F-9B8C-EF21C3F8D4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444392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 Single Column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480F863-B50C-48D6-B779-899F114D6CD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878984" y="726667"/>
            <a:ext cx="6478481" cy="5114590"/>
          </a:xfrm>
          <a:prstGeom prst="rect">
            <a:avLst/>
          </a:prstGeom>
        </p:spPr>
      </p:pic>
      <p:sp>
        <p:nvSpPr>
          <p:cNvPr id="22" name="Picture Placeholder 8">
            <a:extLst>
              <a:ext uri="{FF2B5EF4-FFF2-40B4-BE49-F238E27FC236}">
                <a16:creationId xmlns:a16="http://schemas.microsoft.com/office/drawing/2014/main" id="{7133FA55-E754-47E9-A114-D179EC847317}"/>
              </a:ext>
            </a:extLst>
          </p:cNvPr>
          <p:cNvSpPr>
            <a:spLocks noGrp="1"/>
          </p:cNvSpPr>
          <p:nvPr>
            <p:ph type="pic" sz="quarter" idx="10"/>
          </p:nvPr>
        </p:nvSpPr>
        <p:spPr>
          <a:xfrm>
            <a:off x="4718255" y="1929274"/>
            <a:ext cx="4765715" cy="2985319"/>
          </a:xfrm>
        </p:spPr>
        <p:txBody>
          <a:bodyPr/>
          <a:lstStyle/>
          <a:p>
            <a:endParaRPr lang="en-US"/>
          </a:p>
        </p:txBody>
      </p:sp>
      <p:sp>
        <p:nvSpPr>
          <p:cNvPr id="16" name="Title 1">
            <a:extLst>
              <a:ext uri="{FF2B5EF4-FFF2-40B4-BE49-F238E27FC236}">
                <a16:creationId xmlns:a16="http://schemas.microsoft.com/office/drawing/2014/main" id="{BDCB3869-1FAC-45C4-B167-624CDEC5C2D3}"/>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2" name="Picture 11">
            <a:extLst>
              <a:ext uri="{FF2B5EF4-FFF2-40B4-BE49-F238E27FC236}">
                <a16:creationId xmlns:a16="http://schemas.microsoft.com/office/drawing/2014/main" id="{A7CC69E9-F3BC-4375-9552-1DD83ABC6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889957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 Full Imag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a:xfrm>
            <a:off x="2716787" y="6350000"/>
            <a:ext cx="2616200" cy="24923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solidFill>
                <a:latin typeface="Century Gothic" charset="0"/>
                <a:ea typeface="Century Gothic" charset="0"/>
                <a:cs typeface="Century Gothic" charset="0"/>
              </a:rPr>
              <a:t>PRESENTATION</a:t>
            </a:r>
            <a:r>
              <a:rPr lang="en-US" sz="1000" b="1" baseline="0">
                <a:solidFill>
                  <a:schemeClr val="bg1"/>
                </a:solidFill>
                <a:latin typeface="Century Gothic" charset="0"/>
                <a:ea typeface="Century Gothic" charset="0"/>
                <a:cs typeface="Century Gothic" charset="0"/>
              </a:rPr>
              <a:t> TITLE</a:t>
            </a:r>
            <a:endParaRPr lang="en-US" sz="1000" b="1">
              <a:solidFill>
                <a:schemeClr val="bg1"/>
              </a:solidFill>
              <a:latin typeface="Century Gothic" charset="0"/>
              <a:ea typeface="Century Gothic" charset="0"/>
              <a:cs typeface="Century Gothic" charset="0"/>
            </a:endParaRP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92609" y="6128737"/>
            <a:ext cx="634070" cy="634070"/>
          </a:xfrm>
          <a:prstGeom prst="rect">
            <a:avLst/>
          </a:prstGeom>
        </p:spPr>
      </p:pic>
      <p:sp>
        <p:nvSpPr>
          <p:cNvPr id="24" name="Vertical Content Placeholder 4"/>
          <p:cNvSpPr>
            <a:spLocks noGrp="1"/>
          </p:cNvSpPr>
          <p:nvPr>
            <p:ph orient="vert" sz="quarter" idx="11" hasCustomPrompt="1"/>
          </p:nvPr>
        </p:nvSpPr>
        <p:spPr>
          <a:xfrm>
            <a:off x="2128838" y="2"/>
            <a:ext cx="10063162" cy="6857998"/>
          </a:xfrm>
          <a:prstGeom prst="rect">
            <a:avLst/>
          </a:prstGeom>
        </p:spPr>
        <p:txBody>
          <a:bodyPr vert="horz" anchor="ctr">
            <a:normAutofit/>
          </a:bodyPr>
          <a:lstStyle>
            <a:lvl1pPr marL="0" indent="0" algn="ctr">
              <a:buNone/>
              <a:defRPr sz="2400" baseline="0"/>
            </a:lvl1pPr>
          </a:lstStyle>
          <a:p>
            <a:pPr lvl="0"/>
            <a:r>
              <a:rPr lang="en-US"/>
              <a:t>CHART OR CONTENT HERE</a:t>
            </a:r>
          </a:p>
        </p:txBody>
      </p:sp>
      <p:sp>
        <p:nvSpPr>
          <p:cNvPr id="26" name="Title 1"/>
          <p:cNvSpPr>
            <a:spLocks noGrp="1"/>
          </p:cNvSpPr>
          <p:nvPr>
            <p:ph type="title" hasCustomPrompt="1"/>
          </p:nvPr>
        </p:nvSpPr>
        <p:spPr>
          <a:xfrm>
            <a:off x="2128838" y="2850546"/>
            <a:ext cx="10063162" cy="648909"/>
          </a:xfrm>
          <a:prstGeom prst="rect">
            <a:avLst/>
          </a:prstGeom>
        </p:spPr>
        <p:txBody>
          <a:bodyPr/>
          <a:lstStyle>
            <a:lvl1pPr algn="ctr">
              <a:defRPr sz="3400"/>
            </a:lvl1pPr>
          </a:lstStyle>
          <a:p>
            <a:r>
              <a:rPr lang="en-US"/>
              <a:t>34PT TEXT SLIDE</a:t>
            </a:r>
          </a:p>
        </p:txBody>
      </p:sp>
    </p:spTree>
    <p:extLst>
      <p:ext uri="{BB962C8B-B14F-4D97-AF65-F5344CB8AC3E}">
        <p14:creationId xmlns:p14="http://schemas.microsoft.com/office/powerpoint/2010/main" val="974875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 Full Imag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a:xfrm>
            <a:off x="2716787" y="6350000"/>
            <a:ext cx="2616200" cy="24923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solidFill>
                <a:latin typeface="Century Gothic" charset="0"/>
                <a:ea typeface="Century Gothic" charset="0"/>
                <a:cs typeface="Century Gothic" charset="0"/>
              </a:rPr>
              <a:t>SUMMATIVE ASSESSMENT BASICS</a:t>
            </a:r>
          </a:p>
        </p:txBody>
      </p:sp>
      <p:sp>
        <p:nvSpPr>
          <p:cNvPr id="13" name="Title 1"/>
          <p:cNvSpPr>
            <a:spLocks noGrp="1"/>
          </p:cNvSpPr>
          <p:nvPr>
            <p:ph type="title" hasCustomPrompt="1"/>
          </p:nvPr>
        </p:nvSpPr>
        <p:spPr>
          <a:xfrm>
            <a:off x="2716787" y="1216467"/>
            <a:ext cx="3468435" cy="486099"/>
          </a:xfrm>
          <a:prstGeom prst="rect">
            <a:avLst/>
          </a:prstGeom>
        </p:spPr>
        <p:txBody>
          <a:bodyPr>
            <a:normAutofit/>
          </a:bodyPr>
          <a:lstStyle>
            <a:lvl1pPr>
              <a:defRPr sz="3400">
                <a:solidFill>
                  <a:srgbClr val="201547"/>
                </a:solidFill>
              </a:defRPr>
            </a:lvl1pPr>
          </a:lstStyle>
          <a:p>
            <a:r>
              <a:rPr lang="en-US"/>
              <a:t>34PT TEXT SLIDE</a:t>
            </a:r>
          </a:p>
        </p:txBody>
      </p:sp>
      <p:pic>
        <p:nvPicPr>
          <p:cNvPr id="8" name="Picture 7">
            <a:extLst>
              <a:ext uri="{FF2B5EF4-FFF2-40B4-BE49-F238E27FC236}">
                <a16:creationId xmlns:a16="http://schemas.microsoft.com/office/drawing/2014/main" id="{1172F154-8AD4-4255-B18D-4803D605FC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1607533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ivider Custom Photo">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a:xfrm>
            <a:off x="2716787" y="6350000"/>
            <a:ext cx="2616200" cy="24923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solidFill>
                <a:latin typeface="Century Gothic" charset="0"/>
                <a:ea typeface="Century Gothic" charset="0"/>
                <a:cs typeface="Century Gothic" charset="0"/>
              </a:rPr>
              <a:t>SUMMATIVE ASSESSMENT BASICS</a:t>
            </a: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92609" y="6128737"/>
            <a:ext cx="634070" cy="634070"/>
          </a:xfrm>
          <a:prstGeom prst="rect">
            <a:avLst/>
          </a:prstGeom>
        </p:spPr>
      </p:pic>
      <p:sp>
        <p:nvSpPr>
          <p:cNvPr id="14" name="Title 1"/>
          <p:cNvSpPr>
            <a:spLocks noGrp="1"/>
          </p:cNvSpPr>
          <p:nvPr>
            <p:ph type="title" hasCustomPrompt="1"/>
          </p:nvPr>
        </p:nvSpPr>
        <p:spPr>
          <a:xfrm>
            <a:off x="2716787" y="1216467"/>
            <a:ext cx="3468435" cy="486099"/>
          </a:xfrm>
          <a:prstGeom prst="rect">
            <a:avLst/>
          </a:prstGeom>
        </p:spPr>
        <p:txBody>
          <a:bodyPr/>
          <a:lstStyle>
            <a:lvl1pPr>
              <a:defRPr sz="3400">
                <a:solidFill>
                  <a:schemeClr val="tx1"/>
                </a:solidFill>
              </a:defRPr>
            </a:lvl1pPr>
          </a:lstStyle>
          <a:p>
            <a:r>
              <a:rPr lang="en-US"/>
              <a:t>34PT TEXT SLIDE</a:t>
            </a:r>
          </a:p>
        </p:txBody>
      </p:sp>
      <p:pic>
        <p:nvPicPr>
          <p:cNvPr id="10" name="Picture 9">
            <a:extLst>
              <a:ext uri="{FF2B5EF4-FFF2-40B4-BE49-F238E27FC236}">
                <a16:creationId xmlns:a16="http://schemas.microsoft.com/office/drawing/2014/main" id="{3AEDC438-7FA5-4E57-BF85-23775E6898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802197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Legal Slide">
    <p:bg>
      <p:bgPr>
        <a:solidFill>
          <a:srgbClr val="23201F">
            <a:alpha val="9804"/>
          </a:srgb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B5AD0B4-46BF-4C1F-984E-A9E3FB4A5384}"/>
              </a:ext>
            </a:extLst>
          </p:cNvPr>
          <p:cNvSpPr>
            <a:spLocks noGrp="1"/>
          </p:cNvSpPr>
          <p:nvPr>
            <p:ph type="body" sz="quarter" idx="10" hasCustomPrompt="1"/>
          </p:nvPr>
        </p:nvSpPr>
        <p:spPr>
          <a:xfrm>
            <a:off x="1422401" y="1223963"/>
            <a:ext cx="9245600" cy="3849482"/>
          </a:xfrm>
        </p:spPr>
        <p:txBody>
          <a:bodyPr anchor="b">
            <a:normAutofit/>
          </a:bodyPr>
          <a:lstStyle>
            <a:lvl1pPr marL="0" indent="0">
              <a:buNone/>
              <a:defRPr sz="1100">
                <a:solidFill>
                  <a:schemeClr val="tx1"/>
                </a:solidFill>
              </a:defRPr>
            </a:lvl1pPr>
          </a:lstStyle>
          <a:p>
            <a:pPr lvl="0"/>
            <a:r>
              <a:rPr lang="en-US"/>
              <a:t>Copyright info</a:t>
            </a:r>
          </a:p>
        </p:txBody>
      </p:sp>
      <p:pic>
        <p:nvPicPr>
          <p:cNvPr id="8" name="Picture 7">
            <a:extLst>
              <a:ext uri="{FF2B5EF4-FFF2-40B4-BE49-F238E27FC236}">
                <a16:creationId xmlns:a16="http://schemas.microsoft.com/office/drawing/2014/main" id="{4006FC62-8224-4A4E-8D5A-774989A5472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278021" y="5731168"/>
            <a:ext cx="1837539" cy="724567"/>
          </a:xfrm>
          <a:prstGeom prst="rect">
            <a:avLst/>
          </a:prstGeom>
        </p:spPr>
      </p:pic>
    </p:spTree>
    <p:extLst>
      <p:ext uri="{BB962C8B-B14F-4D97-AF65-F5344CB8AC3E}">
        <p14:creationId xmlns:p14="http://schemas.microsoft.com/office/powerpoint/2010/main" val="1869306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3" name="Picture Placeholder 2"/>
          <p:cNvSpPr>
            <a:spLocks noGrp="1" noChangeAspect="1"/>
          </p:cNvSpPr>
          <p:nvPr>
            <p:ph type="pic" sz="quarter" idx="19" hasCustomPrompt="1"/>
          </p:nvPr>
        </p:nvSpPr>
        <p:spPr>
          <a:xfrm>
            <a:off x="8308847" y="1963694"/>
            <a:ext cx="2589256" cy="2589256"/>
          </a:xfrm>
          <a:prstGeom prst="ellipse">
            <a:avLst/>
          </a:prstGeom>
        </p:spPr>
        <p:txBody>
          <a:bodyPr anchor="ctr">
            <a:normAutofit/>
          </a:bodyPr>
          <a:lstStyle>
            <a:lvl1pPr marL="0" indent="0" algn="ctr">
              <a:buNone/>
              <a:defRPr sz="2000" baseline="0"/>
            </a:lvl1pPr>
          </a:lstStyle>
          <a:p>
            <a:r>
              <a:rPr lang="en-US"/>
              <a:t>Drag </a:t>
            </a:r>
            <a:br>
              <a:rPr lang="en-US"/>
            </a:br>
            <a:r>
              <a:rPr lang="en-US"/>
              <a:t>picture to placeholder or click icon to add</a:t>
            </a:r>
          </a:p>
        </p:txBody>
      </p:sp>
      <p:sp>
        <p:nvSpPr>
          <p:cNvPr id="6" name="Rectangle 5"/>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userDrawn="1"/>
        </p:nvSpPr>
        <p:spPr>
          <a:xfrm>
            <a:off x="2786061" y="5925454"/>
            <a:ext cx="8567928"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 Placeholder 22"/>
          <p:cNvSpPr>
            <a:spLocks noGrp="1"/>
          </p:cNvSpPr>
          <p:nvPr>
            <p:ph type="body" sz="quarter" idx="20" hasCustomPrompt="1"/>
          </p:nvPr>
        </p:nvSpPr>
        <p:spPr>
          <a:xfrm>
            <a:off x="2786060" y="3163115"/>
            <a:ext cx="4047875" cy="531769"/>
          </a:xfrm>
          <a:prstGeom prst="rect">
            <a:avLst/>
          </a:prstGeom>
        </p:spPr>
        <p:txBody>
          <a:bodyPr anchor="t">
            <a:noAutofit/>
          </a:bodyPr>
          <a:lstStyle>
            <a:lvl1pPr marL="0" indent="0">
              <a:lnSpc>
                <a:spcPct val="100000"/>
              </a:lnSpc>
              <a:buFont typeface="Arial" charset="0"/>
              <a:buNone/>
              <a:defRPr sz="24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Facilitator Title</a:t>
            </a:r>
          </a:p>
        </p:txBody>
      </p:sp>
      <p:sp>
        <p:nvSpPr>
          <p:cNvPr id="18" name="Text Placeholder 22"/>
          <p:cNvSpPr>
            <a:spLocks noGrp="1"/>
          </p:cNvSpPr>
          <p:nvPr>
            <p:ph type="body" sz="quarter" idx="21" hasCustomPrompt="1"/>
          </p:nvPr>
        </p:nvSpPr>
        <p:spPr>
          <a:xfrm>
            <a:off x="2786060" y="2275960"/>
            <a:ext cx="4545181" cy="741660"/>
          </a:xfrm>
          <a:prstGeom prst="rect">
            <a:avLst/>
          </a:prstGeom>
        </p:spPr>
        <p:txBody>
          <a:bodyPr anchor="t">
            <a:noAutofit/>
          </a:bodyPr>
          <a:lstStyle>
            <a:lvl1pPr marL="0" indent="0">
              <a:lnSpc>
                <a:spcPct val="100000"/>
              </a:lnSpc>
              <a:buFont typeface="Arial" charset="0"/>
              <a:buNone/>
              <a:defRPr sz="3200" b="1"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First and Last Name</a:t>
            </a:r>
          </a:p>
        </p:txBody>
      </p:sp>
      <p:sp>
        <p:nvSpPr>
          <p:cNvPr id="19" name="Text Placeholder 22"/>
          <p:cNvSpPr>
            <a:spLocks noGrp="1"/>
          </p:cNvSpPr>
          <p:nvPr>
            <p:ph type="body" sz="quarter" idx="22" hasCustomPrompt="1"/>
          </p:nvPr>
        </p:nvSpPr>
        <p:spPr>
          <a:xfrm>
            <a:off x="2786061" y="3834822"/>
            <a:ext cx="3604472" cy="531769"/>
          </a:xfrm>
          <a:prstGeom prst="rect">
            <a:avLst/>
          </a:prstGeom>
        </p:spPr>
        <p:txBody>
          <a:bodyPr anchor="t">
            <a:noAutofit/>
          </a:bodyPr>
          <a:lstStyle>
            <a:lvl1pPr marL="0" indent="0">
              <a:lnSpc>
                <a:spcPct val="100000"/>
              </a:lnSpc>
              <a:buFont typeface="Arial" charset="0"/>
              <a:buNone/>
              <a:defRPr sz="2400" b="0" i="0" u="sng" spc="250" baseline="0">
                <a:solidFill>
                  <a:srgbClr val="001489"/>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Contact Info</a:t>
            </a:r>
          </a:p>
        </p:txBody>
      </p:sp>
      <p:pic>
        <p:nvPicPr>
          <p:cNvPr id="12" name="Picture 11">
            <a:extLst>
              <a:ext uri="{FF2B5EF4-FFF2-40B4-BE49-F238E27FC236}">
                <a16:creationId xmlns:a16="http://schemas.microsoft.com/office/drawing/2014/main" id="{9A79CE1A-818B-48D9-AC95-DC9B89BF8F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1653065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reaktim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alphaModFix amt="35000"/>
            <a:extLst>
              <a:ext uri="{28A0092B-C50C-407E-A947-70E740481C1C}">
                <a14:useLocalDpi xmlns:a14="http://schemas.microsoft.com/office/drawing/2010/main"/>
              </a:ext>
            </a:extLst>
          </a:blip>
          <a:srcRect/>
          <a:stretch/>
        </p:blipFill>
        <p:spPr>
          <a:xfrm flipH="1">
            <a:off x="-25668" y="1"/>
            <a:ext cx="11845491" cy="6862443"/>
          </a:xfrm>
          <a:prstGeom prst="rect">
            <a:avLst/>
          </a:prstGeom>
        </p:spPr>
      </p:pic>
      <p:grpSp>
        <p:nvGrpSpPr>
          <p:cNvPr id="9" name="Group 8"/>
          <p:cNvGrpSpPr/>
          <p:nvPr userDrawn="1"/>
        </p:nvGrpSpPr>
        <p:grpSpPr>
          <a:xfrm>
            <a:off x="11580215" y="-2"/>
            <a:ext cx="611788" cy="6858003"/>
            <a:chOff x="8685161" y="-2"/>
            <a:chExt cx="458841" cy="6858003"/>
          </a:xfrm>
        </p:grpSpPr>
        <p:sp>
          <p:nvSpPr>
            <p:cNvPr id="13" name="Rectangle 12"/>
            <p:cNvSpPr/>
            <p:nvPr userDrawn="1"/>
          </p:nvSpPr>
          <p:spPr>
            <a:xfrm rot="16200000">
              <a:off x="5485581" y="3199580"/>
              <a:ext cx="6858001" cy="458841"/>
            </a:xfrm>
            <a:prstGeom prst="rect">
              <a:avLst/>
            </a:prstGeom>
            <a:solidFill>
              <a:srgbClr val="BBE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a:endParaRPr>
            </a:p>
          </p:txBody>
        </p:sp>
        <p:sp>
          <p:nvSpPr>
            <p:cNvPr id="14" name="TextBox 13"/>
            <p:cNvSpPr txBox="1"/>
            <p:nvPr userDrawn="1"/>
          </p:nvSpPr>
          <p:spPr>
            <a:xfrm rot="5400000">
              <a:off x="5463857" y="3330895"/>
              <a:ext cx="6858001" cy="196208"/>
            </a:xfrm>
            <a:prstGeom prst="rect">
              <a:avLst/>
            </a:prstGeom>
            <a:noFill/>
          </p:spPr>
          <p:txBody>
            <a:bodyPr wrap="square" rtlCol="0">
              <a:spAutoFit/>
            </a:bodyPr>
            <a:lstStyle/>
            <a:p>
              <a:pPr algn="ctr"/>
              <a:r>
                <a:rPr lang="en-US" sz="1100" b="0" i="0" spc="100">
                  <a:solidFill>
                    <a:schemeClr val="accent5"/>
                  </a:solidFill>
                  <a:latin typeface="Arial"/>
                  <a:cs typeface="Arial"/>
                </a:rPr>
                <a:t>FORMATIVE ASSESSMENT: CLARIFYING LEARNING</a:t>
              </a:r>
            </a:p>
          </p:txBody>
        </p:sp>
      </p:grpSp>
      <p:sp>
        <p:nvSpPr>
          <p:cNvPr id="10" name="Title 9"/>
          <p:cNvSpPr>
            <a:spLocks noGrp="1"/>
          </p:cNvSpPr>
          <p:nvPr>
            <p:ph type="title" hasCustomPrompt="1"/>
          </p:nvPr>
        </p:nvSpPr>
        <p:spPr>
          <a:xfrm>
            <a:off x="762000" y="312319"/>
            <a:ext cx="10363200" cy="978599"/>
          </a:xfrm>
          <a:prstGeom prst="rect">
            <a:avLst/>
          </a:prstGeom>
        </p:spPr>
        <p:txBody>
          <a:bodyPr anchor="ctr">
            <a:normAutofit/>
          </a:bodyPr>
          <a:lstStyle>
            <a:lvl1pPr algn="l">
              <a:lnSpc>
                <a:spcPct val="80000"/>
              </a:lnSpc>
              <a:defRPr sz="4000" b="0">
                <a:solidFill>
                  <a:schemeClr val="tx1"/>
                </a:solidFill>
                <a:latin typeface="Arial"/>
              </a:defRPr>
            </a:lvl1pPr>
          </a:lstStyle>
          <a:p>
            <a:r>
              <a:rPr lang="en-US"/>
              <a:t>Click to Edit Master Title Style</a:t>
            </a:r>
          </a:p>
        </p:txBody>
      </p:sp>
      <p:sp>
        <p:nvSpPr>
          <p:cNvPr id="11" name="Content Placeholder 2"/>
          <p:cNvSpPr>
            <a:spLocks noGrp="1"/>
          </p:cNvSpPr>
          <p:nvPr>
            <p:ph idx="1" hasCustomPrompt="1"/>
          </p:nvPr>
        </p:nvSpPr>
        <p:spPr>
          <a:xfrm>
            <a:off x="762000" y="1374203"/>
            <a:ext cx="10363200" cy="4778477"/>
          </a:xfrm>
        </p:spPr>
        <p:txBody>
          <a:bodyPr/>
          <a:lstStyle>
            <a:lvl1pPr>
              <a:defRPr sz="3400" baseline="0">
                <a:solidFill>
                  <a:schemeClr val="tx1"/>
                </a:solidFill>
              </a:defRPr>
            </a:lvl1pPr>
            <a:lvl2pPr>
              <a:defRPr sz="3000">
                <a:solidFill>
                  <a:schemeClr val="tx1"/>
                </a:solidFill>
              </a:defRPr>
            </a:lvl2pPr>
            <a:lvl3pPr>
              <a:defRPr sz="26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3160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rvey slide">
    <p:spTree>
      <p:nvGrpSpPr>
        <p:cNvPr id="1" name=""/>
        <p:cNvGrpSpPr/>
        <p:nvPr/>
      </p:nvGrpSpPr>
      <p:grpSpPr>
        <a:xfrm>
          <a:off x="0" y="0"/>
          <a:ext cx="0" cy="0"/>
          <a:chOff x="0" y="0"/>
          <a:chExt cx="0" cy="0"/>
        </a:xfrm>
      </p:grpSpPr>
      <p:sp>
        <p:nvSpPr>
          <p:cNvPr id="3" name="Picture Placeholder 2"/>
          <p:cNvSpPr>
            <a:spLocks noGrp="1" noChangeAspect="1"/>
          </p:cNvSpPr>
          <p:nvPr>
            <p:ph type="pic" sz="quarter" idx="19" hasCustomPrompt="1"/>
          </p:nvPr>
        </p:nvSpPr>
        <p:spPr>
          <a:xfrm>
            <a:off x="8517191" y="2792064"/>
            <a:ext cx="2589256" cy="2589256"/>
          </a:xfrm>
          <a:prstGeom prst="ellipse">
            <a:avLst/>
          </a:prstGeom>
        </p:spPr>
        <p:txBody>
          <a:bodyPr anchor="ctr">
            <a:normAutofit/>
          </a:bodyPr>
          <a:lstStyle>
            <a:lvl1pPr marL="0" indent="0" algn="ctr">
              <a:buNone/>
              <a:defRPr sz="2000" baseline="0"/>
            </a:lvl1pPr>
          </a:lstStyle>
          <a:p>
            <a:r>
              <a:rPr lang="en-US"/>
              <a:t>Drag </a:t>
            </a:r>
            <a:br>
              <a:rPr lang="en-US"/>
            </a:br>
            <a:r>
              <a:rPr lang="en-US"/>
              <a:t>picture to placeholder or click icon to add</a:t>
            </a:r>
          </a:p>
        </p:txBody>
      </p:sp>
      <p:sp>
        <p:nvSpPr>
          <p:cNvPr id="6" name="Rectangle 5"/>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userDrawn="1"/>
        </p:nvSpPr>
        <p:spPr>
          <a:xfrm>
            <a:off x="2786061" y="5925454"/>
            <a:ext cx="8567928"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17" name="Text Placeholder 22"/>
          <p:cNvSpPr>
            <a:spLocks noGrp="1"/>
          </p:cNvSpPr>
          <p:nvPr>
            <p:ph type="body" sz="quarter" idx="20" hasCustomPrompt="1"/>
          </p:nvPr>
        </p:nvSpPr>
        <p:spPr>
          <a:xfrm>
            <a:off x="4114094" y="3951699"/>
            <a:ext cx="3604472" cy="531769"/>
          </a:xfrm>
          <a:prstGeom prst="rect">
            <a:avLst/>
          </a:prstGeom>
        </p:spPr>
        <p:txBody>
          <a:bodyPr anchor="t">
            <a:noAutofit/>
          </a:bodyPr>
          <a:lstStyle>
            <a:lvl1pPr marL="0" indent="0">
              <a:lnSpc>
                <a:spcPct val="100000"/>
              </a:lnSpc>
              <a:buFont typeface="Arial" charset="0"/>
              <a:buNone/>
              <a:defRPr sz="24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Speaker Name</a:t>
            </a:r>
          </a:p>
        </p:txBody>
      </p:sp>
      <p:sp>
        <p:nvSpPr>
          <p:cNvPr id="18" name="Text Placeholder 22"/>
          <p:cNvSpPr>
            <a:spLocks noGrp="1"/>
          </p:cNvSpPr>
          <p:nvPr>
            <p:ph type="body" sz="quarter" idx="21" hasCustomPrompt="1"/>
          </p:nvPr>
        </p:nvSpPr>
        <p:spPr>
          <a:xfrm>
            <a:off x="2786060" y="2485850"/>
            <a:ext cx="4830081" cy="531769"/>
          </a:xfrm>
          <a:prstGeom prst="rect">
            <a:avLst/>
          </a:prstGeom>
        </p:spPr>
        <p:txBody>
          <a:bodyPr anchor="t">
            <a:noAutofit/>
          </a:bodyPr>
          <a:lstStyle>
            <a:lvl1pPr marL="0" indent="0">
              <a:lnSpc>
                <a:spcPct val="100000"/>
              </a:lnSpc>
              <a:buFont typeface="Arial" charset="0"/>
              <a:buNone/>
              <a:defRPr sz="24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Survey URL</a:t>
            </a:r>
          </a:p>
        </p:txBody>
      </p:sp>
      <p:sp>
        <p:nvSpPr>
          <p:cNvPr id="16" name="Text Placeholder 22">
            <a:extLst>
              <a:ext uri="{FF2B5EF4-FFF2-40B4-BE49-F238E27FC236}">
                <a16:creationId xmlns:a16="http://schemas.microsoft.com/office/drawing/2014/main" id="{B7762E24-0B34-4E1C-8B6C-5BECCF61645F}"/>
              </a:ext>
            </a:extLst>
          </p:cNvPr>
          <p:cNvSpPr>
            <a:spLocks noGrp="1"/>
          </p:cNvSpPr>
          <p:nvPr>
            <p:ph type="body" sz="quarter" idx="23" hasCustomPrompt="1"/>
          </p:nvPr>
        </p:nvSpPr>
        <p:spPr>
          <a:xfrm>
            <a:off x="4114094" y="4502823"/>
            <a:ext cx="3604472" cy="531769"/>
          </a:xfrm>
          <a:prstGeom prst="rect">
            <a:avLst/>
          </a:prstGeom>
        </p:spPr>
        <p:txBody>
          <a:bodyPr anchor="t">
            <a:noAutofit/>
          </a:bodyPr>
          <a:lstStyle>
            <a:lvl1pPr marL="0" indent="0">
              <a:lnSpc>
                <a:spcPct val="100000"/>
              </a:lnSpc>
              <a:buFont typeface="Arial" charset="0"/>
              <a:buNone/>
              <a:defRPr lang="en-US" sz="2400" b="0" i="0" kern="1200" spc="250" baseline="0" dirty="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Contact Info</a:t>
            </a:r>
          </a:p>
        </p:txBody>
      </p:sp>
      <p:sp>
        <p:nvSpPr>
          <p:cNvPr id="2" name="TextBox 1">
            <a:extLst>
              <a:ext uri="{FF2B5EF4-FFF2-40B4-BE49-F238E27FC236}">
                <a16:creationId xmlns:a16="http://schemas.microsoft.com/office/drawing/2014/main" id="{69304518-56F4-4812-8278-F479B0E7FE40}"/>
              </a:ext>
            </a:extLst>
          </p:cNvPr>
          <p:cNvSpPr txBox="1"/>
          <p:nvPr userDrawn="1"/>
        </p:nvSpPr>
        <p:spPr>
          <a:xfrm>
            <a:off x="2752544" y="1209102"/>
            <a:ext cx="617274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250" normalizeH="0" baseline="0" noProof="0">
                <a:ln>
                  <a:noFill/>
                </a:ln>
                <a:solidFill>
                  <a:prstClr val="black"/>
                </a:solidFill>
                <a:effectLst/>
                <a:uLnTx/>
                <a:uFillTx/>
                <a:latin typeface="Century Gothic" charset="0"/>
                <a:ea typeface="+mn-ea"/>
                <a:cs typeface="+mn-cs"/>
              </a:rPr>
              <a:t>We value your feedback. Please complete a short survey</a:t>
            </a:r>
          </a:p>
        </p:txBody>
      </p:sp>
      <p:sp>
        <p:nvSpPr>
          <p:cNvPr id="4" name="TextBox 3">
            <a:extLst>
              <a:ext uri="{FF2B5EF4-FFF2-40B4-BE49-F238E27FC236}">
                <a16:creationId xmlns:a16="http://schemas.microsoft.com/office/drawing/2014/main" id="{DBEB5585-15A7-409A-9C03-604313A80917}"/>
              </a:ext>
            </a:extLst>
          </p:cNvPr>
          <p:cNvSpPr txBox="1"/>
          <p:nvPr userDrawn="1"/>
        </p:nvSpPr>
        <p:spPr>
          <a:xfrm>
            <a:off x="2717820" y="335666"/>
            <a:ext cx="3378180"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001489"/>
                </a:solidFill>
                <a:effectLst/>
                <a:uLnTx/>
                <a:uFillTx/>
                <a:latin typeface="Century Gothic" charset="0"/>
                <a:ea typeface="+mn-ea"/>
                <a:cs typeface="+mn-cs"/>
              </a:rPr>
              <a:t>Thank you!</a:t>
            </a:r>
          </a:p>
        </p:txBody>
      </p:sp>
      <p:pic>
        <p:nvPicPr>
          <p:cNvPr id="19" name="Picture 18">
            <a:extLst>
              <a:ext uri="{FF2B5EF4-FFF2-40B4-BE49-F238E27FC236}">
                <a16:creationId xmlns:a16="http://schemas.microsoft.com/office/drawing/2014/main" id="{82D1E460-EE3E-44A1-8868-20576D76A1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3844059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Vertical Content Placeholder 4"/>
          <p:cNvSpPr>
            <a:spLocks noGrp="1"/>
          </p:cNvSpPr>
          <p:nvPr>
            <p:ph orient="vert" sz="quarter" idx="11" hasCustomPrompt="1"/>
          </p:nvPr>
        </p:nvSpPr>
        <p:spPr>
          <a:xfrm>
            <a:off x="2810571" y="1737377"/>
            <a:ext cx="8567737" cy="4025924"/>
          </a:xfrm>
          <a:prstGeom prst="rect">
            <a:avLst/>
          </a:prstGeom>
        </p:spPr>
        <p:txBody>
          <a:bodyPr vert="horz" anchor="ctr">
            <a:normAutofit/>
          </a:bodyPr>
          <a:lstStyle>
            <a:lvl1pPr marL="0" indent="0" algn="ctr">
              <a:buNone/>
              <a:defRPr sz="2400" baseline="0"/>
            </a:lvl1pPr>
          </a:lstStyle>
          <a:p>
            <a:pPr lvl="0"/>
            <a:r>
              <a:rPr lang="en-US"/>
              <a:t>CHART OR CONTENT HERE</a:t>
            </a:r>
          </a:p>
        </p:txBody>
      </p:sp>
      <p:sp>
        <p:nvSpPr>
          <p:cNvPr id="18" name="Title 1"/>
          <p:cNvSpPr>
            <a:spLocks noGrp="1"/>
          </p:cNvSpPr>
          <p:nvPr>
            <p:ph type="title" hasCustomPrompt="1"/>
          </p:nvPr>
        </p:nvSpPr>
        <p:spPr>
          <a:xfrm>
            <a:off x="2786061" y="326451"/>
            <a:ext cx="8567738" cy="486099"/>
          </a:xfrm>
          <a:prstGeom prst="rect">
            <a:avLst/>
          </a:prstGeom>
        </p:spPr>
        <p:txBody>
          <a:bodyPr lIns="0" rIns="0"/>
          <a:lstStyle>
            <a:lvl1pPr>
              <a:defRPr sz="3400">
                <a:solidFill>
                  <a:srgbClr val="001489"/>
                </a:solidFill>
              </a:defRPr>
            </a:lvl1pPr>
          </a:lstStyle>
          <a:p>
            <a:r>
              <a:rPr lang="en-US"/>
              <a:t>34PT TEXT SLIDE</a:t>
            </a:r>
          </a:p>
        </p:txBody>
      </p:sp>
      <p:sp>
        <p:nvSpPr>
          <p:cNvPr id="21" name="Text Placeholder 22">
            <a:extLst>
              <a:ext uri="{FF2B5EF4-FFF2-40B4-BE49-F238E27FC236}">
                <a16:creationId xmlns:a16="http://schemas.microsoft.com/office/drawing/2014/main" id="{41B90E62-B78C-40DF-B4EA-6057ABC8EFBE}"/>
              </a:ext>
            </a:extLst>
          </p:cNvPr>
          <p:cNvSpPr>
            <a:spLocks noGrp="1"/>
          </p:cNvSpPr>
          <p:nvPr>
            <p:ph type="body" sz="quarter" idx="13" hasCustomPrompt="1"/>
          </p:nvPr>
        </p:nvSpPr>
        <p:spPr>
          <a:xfrm>
            <a:off x="2786061" y="1043455"/>
            <a:ext cx="8567738" cy="531769"/>
          </a:xfrm>
          <a:prstGeom prst="rect">
            <a:avLst/>
          </a:prstGeom>
        </p:spPr>
        <p:txBody>
          <a:bodyPr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pic>
        <p:nvPicPr>
          <p:cNvPr id="13" name="Picture 12">
            <a:extLst>
              <a:ext uri="{FF2B5EF4-FFF2-40B4-BE49-F238E27FC236}">
                <a16:creationId xmlns:a16="http://schemas.microsoft.com/office/drawing/2014/main" id="{0418F837-1C1F-425C-ADB6-32DAEFBA51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3349054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itle 1"/>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sp>
        <p:nvSpPr>
          <p:cNvPr id="19" name="Text Placeholder 22"/>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pic>
        <p:nvPicPr>
          <p:cNvPr id="12" name="Picture 11">
            <a:extLst>
              <a:ext uri="{FF2B5EF4-FFF2-40B4-BE49-F238E27FC236}">
                <a16:creationId xmlns:a16="http://schemas.microsoft.com/office/drawing/2014/main" id="{F420066E-056E-49FB-BBFC-A89C628BA2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210408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ank w/Title">
    <p:spTree>
      <p:nvGrpSpPr>
        <p:cNvPr id="1" name=""/>
        <p:cNvGrpSpPr/>
        <p:nvPr/>
      </p:nvGrpSpPr>
      <p:grpSpPr>
        <a:xfrm>
          <a:off x="0" y="0"/>
          <a:ext cx="0" cy="0"/>
          <a:chOff x="0" y="0"/>
          <a:chExt cx="0" cy="0"/>
        </a:xfrm>
      </p:grpSpPr>
      <p:cxnSp>
        <p:nvCxnSpPr>
          <p:cNvPr id="5" name="Straight Connector 4"/>
          <p:cNvCxnSpPr>
            <a:cxnSpLocks/>
          </p:cNvCxnSpPr>
          <p:nvPr userDrawn="1"/>
        </p:nvCxnSpPr>
        <p:spPr>
          <a:xfrm>
            <a:off x="684306" y="926152"/>
            <a:ext cx="10902643"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18" name="Title 1"/>
          <p:cNvSpPr>
            <a:spLocks noGrp="1"/>
          </p:cNvSpPr>
          <p:nvPr>
            <p:ph type="title" hasCustomPrompt="1"/>
          </p:nvPr>
        </p:nvSpPr>
        <p:spPr>
          <a:xfrm>
            <a:off x="684305" y="312803"/>
            <a:ext cx="8567738" cy="486099"/>
          </a:xfrm>
          <a:prstGeom prst="rect">
            <a:avLst/>
          </a:prstGeom>
        </p:spPr>
        <p:txBody>
          <a:bodyPr lIns="0" rIns="0"/>
          <a:lstStyle>
            <a:lvl1pPr>
              <a:defRPr sz="3400"/>
            </a:lvl1pPr>
          </a:lstStyle>
          <a:p>
            <a:r>
              <a:rPr lang="en-US"/>
              <a:t>34PT TEXT SLIDE</a:t>
            </a:r>
          </a:p>
        </p:txBody>
      </p:sp>
    </p:spTree>
    <p:extLst>
      <p:ext uri="{BB962C8B-B14F-4D97-AF65-F5344CB8AC3E}">
        <p14:creationId xmlns:p14="http://schemas.microsoft.com/office/powerpoint/2010/main" val="23251479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86062" y="1825625"/>
            <a:ext cx="8567738" cy="3740387"/>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71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Lst>
  <p:txStyles>
    <p:titleStyle>
      <a:lvl1pPr algn="l" defTabSz="914400" rtl="0" eaLnBrk="1" latinLnBrk="0" hangingPunct="1">
        <a:lnSpc>
          <a:spcPct val="90000"/>
        </a:lnSpc>
        <a:spcBef>
          <a:spcPct val="0"/>
        </a:spcBef>
        <a:buNone/>
        <a:defRPr sz="3600" b="1" kern="1200">
          <a:solidFill>
            <a:srgbClr val="001489"/>
          </a:solidFill>
          <a:latin typeface="Century Gothic" charset="0"/>
          <a:ea typeface="Century Gothic" charset="0"/>
          <a:cs typeface="Century Gothic" charset="0"/>
        </a:defRPr>
      </a:lvl1pPr>
    </p:titleStyle>
    <p:bodyStyle>
      <a:lvl1pPr marL="341313" indent="-341313" algn="l" defTabSz="914400" rtl="0" eaLnBrk="1" latinLnBrk="0" hangingPunct="1">
        <a:lnSpc>
          <a:spcPct val="11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themeOverride" Target="../theme/themeOverride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document/d/1uzLdujOJ2WtkCJU-9v0wlPLk9rCJQ8ujHRWcvf6hP6A/edit" TargetMode="External"/><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3.xml"/><Relationship Id="rId1" Type="http://schemas.openxmlformats.org/officeDocument/2006/relationships/slideLayout" Target="../slideLayouts/slideLayout16.xml"/><Relationship Id="rId5" Type="http://schemas.openxmlformats.org/officeDocument/2006/relationships/image" Target="../media/image26.emf"/><Relationship Id="rId4" Type="http://schemas.openxmlformats.org/officeDocument/2006/relationships/image" Target="../media/image25.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7.xml"/><Relationship Id="rId1" Type="http://schemas.openxmlformats.org/officeDocument/2006/relationships/slideLayout" Target="../slideLayouts/slideLayout11.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59.xml.rels><?xml version="1.0" encoding="UTF-8" standalone="yes"?>
<Relationships xmlns="http://schemas.openxmlformats.org/package/2006/relationships"><Relationship Id="rId3" Type="http://schemas.openxmlformats.org/officeDocument/2006/relationships/hyperlink" Target="https://na01.safelinks.protection.outlook.com/?url=https://nwea.us/tda2&amp;data=02|01||367989ca735c457652b908d61f1fe06f|021f982f7042437ea81c86ed38d5da95|1|0|636730619090383897&amp;sdata=2oOBD0N3yc29bGhc427xw2EP6qZP9C%2BCDPVC1CAaz5E%3D&amp;reserved=0"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17A04C8-9D61-4650-899F-A665D3AA4333}"/>
              </a:ext>
            </a:extLst>
          </p:cNvPr>
          <p:cNvSpPr>
            <a:spLocks noGrp="1"/>
          </p:cNvSpPr>
          <p:nvPr>
            <p:ph type="body" sz="quarter" idx="13"/>
          </p:nvPr>
        </p:nvSpPr>
        <p:spPr/>
        <p:txBody>
          <a:bodyPr/>
          <a:lstStyle/>
          <a:p>
            <a:r>
              <a:rPr lang="en-US" dirty="0"/>
              <a:t>How often do students engage in analytical writing (outside of essay writing)?</a:t>
            </a:r>
          </a:p>
        </p:txBody>
      </p:sp>
      <p:sp>
        <p:nvSpPr>
          <p:cNvPr id="5" name="Title 4">
            <a:extLst>
              <a:ext uri="{FF2B5EF4-FFF2-40B4-BE49-F238E27FC236}">
                <a16:creationId xmlns:a16="http://schemas.microsoft.com/office/drawing/2014/main" id="{2FE8807A-1996-41DC-821D-A9D32BB88160}"/>
              </a:ext>
            </a:extLst>
          </p:cNvPr>
          <p:cNvSpPr>
            <a:spLocks noGrp="1"/>
          </p:cNvSpPr>
          <p:nvPr>
            <p:ph type="title"/>
          </p:nvPr>
        </p:nvSpPr>
        <p:spPr/>
        <p:txBody>
          <a:bodyPr/>
          <a:lstStyle/>
          <a:p>
            <a:r>
              <a:rPr lang="en-US"/>
              <a:t>As you enter the room . . .</a:t>
            </a:r>
          </a:p>
        </p:txBody>
      </p:sp>
      <p:sp>
        <p:nvSpPr>
          <p:cNvPr id="8" name="Text Placeholder 8">
            <a:extLst>
              <a:ext uri="{FF2B5EF4-FFF2-40B4-BE49-F238E27FC236}">
                <a16:creationId xmlns:a16="http://schemas.microsoft.com/office/drawing/2014/main" id="{53C33334-10A3-48BA-99E5-6EB752E284F1}"/>
              </a:ext>
            </a:extLst>
          </p:cNvPr>
          <p:cNvSpPr>
            <a:spLocks noGrp="1"/>
          </p:cNvSpPr>
          <p:nvPr>
            <p:ph type="body" sz="quarter" idx="10"/>
          </p:nvPr>
        </p:nvSpPr>
        <p:spPr>
          <a:xfrm>
            <a:off x="3521351" y="2392095"/>
            <a:ext cx="7734253" cy="3125495"/>
          </a:xfrm>
        </p:spPr>
        <p:txBody>
          <a:bodyPr>
            <a:normAutofit/>
          </a:bodyPr>
          <a:lstStyle/>
          <a:p>
            <a:pPr marL="0" indent="0">
              <a:spcBef>
                <a:spcPts val="600"/>
              </a:spcBef>
              <a:spcAft>
                <a:spcPts val="1000"/>
              </a:spcAft>
              <a:buNone/>
            </a:pPr>
            <a:r>
              <a:rPr lang="en-US" sz="2600" dirty="0"/>
              <a:t>Once a quarter</a:t>
            </a:r>
          </a:p>
          <a:p>
            <a:pPr marL="0" indent="0">
              <a:spcBef>
                <a:spcPts val="600"/>
              </a:spcBef>
              <a:spcAft>
                <a:spcPts val="1000"/>
              </a:spcAft>
              <a:buNone/>
            </a:pPr>
            <a:r>
              <a:rPr lang="en-US" sz="2600" dirty="0"/>
              <a:t>Once a month</a:t>
            </a:r>
          </a:p>
          <a:p>
            <a:pPr marL="0" indent="0">
              <a:spcBef>
                <a:spcPts val="600"/>
              </a:spcBef>
              <a:spcAft>
                <a:spcPts val="1000"/>
              </a:spcAft>
              <a:buNone/>
            </a:pPr>
            <a:r>
              <a:rPr lang="en-US" sz="2600" dirty="0"/>
              <a:t>Once a week</a:t>
            </a:r>
          </a:p>
          <a:p>
            <a:pPr marL="0" indent="0">
              <a:spcBef>
                <a:spcPts val="600"/>
              </a:spcBef>
              <a:spcAft>
                <a:spcPts val="1000"/>
              </a:spcAft>
              <a:buNone/>
            </a:pPr>
            <a:r>
              <a:rPr lang="en-US" sz="2600" dirty="0"/>
              <a:t>More than once a week</a:t>
            </a:r>
          </a:p>
          <a:p>
            <a:pPr marL="0" indent="0">
              <a:buNone/>
            </a:pPr>
            <a:endParaRPr lang="en-US" dirty="0"/>
          </a:p>
        </p:txBody>
      </p:sp>
      <p:sp>
        <p:nvSpPr>
          <p:cNvPr id="10" name="Rectangle 9">
            <a:extLst>
              <a:ext uri="{FF2B5EF4-FFF2-40B4-BE49-F238E27FC236}">
                <a16:creationId xmlns:a16="http://schemas.microsoft.com/office/drawing/2014/main" id="{A61E8DE5-CEEE-4442-B79D-D2F8A5DC5E28}"/>
              </a:ext>
            </a:extLst>
          </p:cNvPr>
          <p:cNvSpPr/>
          <p:nvPr/>
        </p:nvSpPr>
        <p:spPr>
          <a:xfrm>
            <a:off x="2786057" y="3038466"/>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4EA6"/>
                </a:solidFill>
              </a:rPr>
              <a:t>2</a:t>
            </a:r>
          </a:p>
        </p:txBody>
      </p:sp>
      <p:sp>
        <p:nvSpPr>
          <p:cNvPr id="11" name="Rectangle 10">
            <a:extLst>
              <a:ext uri="{FF2B5EF4-FFF2-40B4-BE49-F238E27FC236}">
                <a16:creationId xmlns:a16="http://schemas.microsoft.com/office/drawing/2014/main" id="{3BE146EF-0DA8-4EBF-B33D-F736DE939D13}"/>
              </a:ext>
            </a:extLst>
          </p:cNvPr>
          <p:cNvSpPr/>
          <p:nvPr/>
        </p:nvSpPr>
        <p:spPr>
          <a:xfrm>
            <a:off x="2786057" y="3672882"/>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F4EA6"/>
                </a:solidFill>
              </a:rPr>
              <a:t>3</a:t>
            </a:r>
          </a:p>
        </p:txBody>
      </p:sp>
      <p:sp>
        <p:nvSpPr>
          <p:cNvPr id="12" name="Rectangle 11">
            <a:extLst>
              <a:ext uri="{FF2B5EF4-FFF2-40B4-BE49-F238E27FC236}">
                <a16:creationId xmlns:a16="http://schemas.microsoft.com/office/drawing/2014/main" id="{C0AB1081-14C9-432B-9018-5F36B042B059}"/>
              </a:ext>
            </a:extLst>
          </p:cNvPr>
          <p:cNvSpPr/>
          <p:nvPr/>
        </p:nvSpPr>
        <p:spPr>
          <a:xfrm>
            <a:off x="2786057" y="4324765"/>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F4EA6"/>
                </a:solidFill>
              </a:rPr>
              <a:t>4</a:t>
            </a:r>
          </a:p>
        </p:txBody>
      </p:sp>
      <p:sp>
        <p:nvSpPr>
          <p:cNvPr id="14" name="Rectangle 13">
            <a:extLst>
              <a:ext uri="{FF2B5EF4-FFF2-40B4-BE49-F238E27FC236}">
                <a16:creationId xmlns:a16="http://schemas.microsoft.com/office/drawing/2014/main" id="{3C40B936-609E-4FF3-B3CB-6298453BF589}"/>
              </a:ext>
            </a:extLst>
          </p:cNvPr>
          <p:cNvSpPr/>
          <p:nvPr/>
        </p:nvSpPr>
        <p:spPr>
          <a:xfrm>
            <a:off x="2786057" y="2360832"/>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4EA6"/>
                </a:solidFill>
              </a:rPr>
              <a:t>1</a:t>
            </a:r>
          </a:p>
        </p:txBody>
      </p:sp>
    </p:spTree>
    <p:extLst>
      <p:ext uri="{BB962C8B-B14F-4D97-AF65-F5344CB8AC3E}">
        <p14:creationId xmlns:p14="http://schemas.microsoft.com/office/powerpoint/2010/main" val="107180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220A4B-152F-4C20-AEC3-08E7EB1F8764}"/>
              </a:ext>
            </a:extLst>
          </p:cNvPr>
          <p:cNvSpPr>
            <a:spLocks noGrp="1"/>
          </p:cNvSpPr>
          <p:nvPr>
            <p:ph type="body" sz="quarter" idx="10"/>
          </p:nvPr>
        </p:nvSpPr>
        <p:spPr>
          <a:xfrm>
            <a:off x="2786062" y="1836049"/>
            <a:ext cx="8652563" cy="3390900"/>
          </a:xfrm>
        </p:spPr>
        <p:txBody>
          <a:bodyPr>
            <a:normAutofit/>
          </a:bodyPr>
          <a:lstStyle/>
          <a:p>
            <a:pPr marL="457200" indent="-457200">
              <a:buFont typeface="+mj-lt"/>
              <a:buAutoNum type="arabicPeriod"/>
            </a:pPr>
            <a:r>
              <a:rPr lang="en-US" sz="2600" dirty="0"/>
              <a:t>Think about your response and jot your ideas on </a:t>
            </a:r>
            <a:br>
              <a:rPr lang="en-US" sz="2600" dirty="0"/>
            </a:br>
            <a:r>
              <a:rPr lang="en-US" sz="2600" dirty="0"/>
              <a:t>a sticky note</a:t>
            </a:r>
          </a:p>
          <a:p>
            <a:pPr marL="457200" indent="-457200">
              <a:buFont typeface="+mj-lt"/>
              <a:buAutoNum type="arabicPeriod"/>
            </a:pPr>
            <a:r>
              <a:rPr lang="en-US" sz="2600" dirty="0"/>
              <a:t>Share your ideas as you introduce yourself to </a:t>
            </a:r>
            <a:br>
              <a:rPr lang="en-US" sz="2600" dirty="0"/>
            </a:br>
            <a:r>
              <a:rPr lang="en-US" sz="2600" dirty="0"/>
              <a:t>your table</a:t>
            </a:r>
          </a:p>
        </p:txBody>
      </p:sp>
      <p:sp>
        <p:nvSpPr>
          <p:cNvPr id="13" name="Title 12">
            <a:extLst>
              <a:ext uri="{FF2B5EF4-FFF2-40B4-BE49-F238E27FC236}">
                <a16:creationId xmlns:a16="http://schemas.microsoft.com/office/drawing/2014/main" id="{6786FA34-E0CE-45B9-8EDB-571AA37916B2}"/>
              </a:ext>
            </a:extLst>
          </p:cNvPr>
          <p:cNvSpPr>
            <a:spLocks noGrp="1"/>
          </p:cNvSpPr>
          <p:nvPr>
            <p:ph type="title"/>
          </p:nvPr>
        </p:nvSpPr>
        <p:spPr>
          <a:xfrm>
            <a:off x="2786061" y="326451"/>
            <a:ext cx="8825094" cy="486099"/>
          </a:xfrm>
        </p:spPr>
        <p:txBody>
          <a:bodyPr/>
          <a:lstStyle/>
          <a:p>
            <a:r>
              <a:rPr lang="en-US"/>
              <a:t>How do we invite readers to read closely?</a:t>
            </a:r>
          </a:p>
        </p:txBody>
      </p:sp>
    </p:spTree>
    <p:extLst>
      <p:ext uri="{BB962C8B-B14F-4D97-AF65-F5344CB8AC3E}">
        <p14:creationId xmlns:p14="http://schemas.microsoft.com/office/powerpoint/2010/main" val="3598403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32120-CBDB-4BC6-9A4F-21E1D286F12B}"/>
              </a:ext>
            </a:extLst>
          </p:cNvPr>
          <p:cNvSpPr>
            <a:spLocks noGrp="1"/>
          </p:cNvSpPr>
          <p:nvPr>
            <p:ph type="body" sz="quarter" idx="10"/>
          </p:nvPr>
        </p:nvSpPr>
        <p:spPr>
          <a:xfrm>
            <a:off x="2786063" y="1836048"/>
            <a:ext cx="4033837" cy="3694595"/>
          </a:xfrm>
        </p:spPr>
        <p:txBody>
          <a:bodyPr>
            <a:normAutofit/>
          </a:bodyPr>
          <a:lstStyle/>
          <a:p>
            <a:pPr marL="457200" lvl="0" indent="-457200">
              <a:buFont typeface="+mj-lt"/>
              <a:buAutoNum type="arabicPeriod"/>
            </a:pPr>
            <a:r>
              <a:rPr lang="en-US" dirty="0"/>
              <a:t>Form a group of six</a:t>
            </a:r>
          </a:p>
          <a:p>
            <a:pPr marL="806450" lvl="1" indent="-342900">
              <a:spcBef>
                <a:spcPts val="1000"/>
              </a:spcBef>
            </a:pPr>
            <a:r>
              <a:rPr lang="en-US" sz="2400" dirty="0"/>
              <a:t>Group 1: </a:t>
            </a:r>
            <a:r>
              <a:rPr lang="en-US" sz="2400" b="1" dirty="0">
                <a:solidFill>
                  <a:srgbClr val="001489"/>
                </a:solidFill>
              </a:rPr>
              <a:t>Plus +</a:t>
            </a:r>
          </a:p>
          <a:p>
            <a:pPr marL="806450" lvl="1" indent="-342900">
              <a:spcBef>
                <a:spcPts val="1000"/>
              </a:spcBef>
            </a:pPr>
            <a:r>
              <a:rPr lang="en-US" sz="2400" dirty="0"/>
              <a:t>Group 2: </a:t>
            </a:r>
            <a:r>
              <a:rPr lang="en-US" sz="2400" b="1" dirty="0">
                <a:solidFill>
                  <a:srgbClr val="001489"/>
                </a:solidFill>
              </a:rPr>
              <a:t>Minus –</a:t>
            </a:r>
          </a:p>
          <a:p>
            <a:pPr marL="806450" lvl="1" indent="-342900">
              <a:spcBef>
                <a:spcPts val="1000"/>
              </a:spcBef>
            </a:pPr>
            <a:r>
              <a:rPr lang="en-US" sz="2400" dirty="0"/>
              <a:t>Group 3: </a:t>
            </a:r>
            <a:r>
              <a:rPr lang="en-US" sz="2400" b="1" dirty="0">
                <a:solidFill>
                  <a:srgbClr val="001489"/>
                </a:solidFill>
              </a:rPr>
              <a:t>Interesting </a:t>
            </a:r>
            <a:r>
              <a:rPr lang="en-US" sz="4000" b="1" baseline="-14000" dirty="0">
                <a:solidFill>
                  <a:srgbClr val="001489"/>
                </a:solidFill>
              </a:rPr>
              <a:t>*</a:t>
            </a:r>
          </a:p>
          <a:p>
            <a:pPr marL="457200" lvl="0" indent="-457200">
              <a:buFont typeface="+mj-lt"/>
              <a:buAutoNum type="arabicPeriod"/>
            </a:pPr>
            <a:r>
              <a:rPr lang="en-US" dirty="0"/>
              <a:t>Create a chart with one row for each question</a:t>
            </a:r>
          </a:p>
          <a:p>
            <a:pPr marL="457200" lvl="0" indent="-457200">
              <a:buFont typeface="+mj-lt"/>
              <a:buAutoNum type="arabicPeriod"/>
            </a:pPr>
            <a:endParaRPr lang="en-US" dirty="0"/>
          </a:p>
        </p:txBody>
      </p:sp>
      <p:sp>
        <p:nvSpPr>
          <p:cNvPr id="2" name="Text Placeholder 1">
            <a:extLst>
              <a:ext uri="{FF2B5EF4-FFF2-40B4-BE49-F238E27FC236}">
                <a16:creationId xmlns:a16="http://schemas.microsoft.com/office/drawing/2014/main" id="{A1505DC2-386A-4775-8085-7B481F8B44DB}"/>
              </a:ext>
            </a:extLst>
          </p:cNvPr>
          <p:cNvSpPr>
            <a:spLocks noGrp="1"/>
          </p:cNvSpPr>
          <p:nvPr>
            <p:ph type="body" sz="quarter" idx="11"/>
          </p:nvPr>
        </p:nvSpPr>
        <p:spPr>
          <a:xfrm>
            <a:off x="7484023" y="1836048"/>
            <a:ext cx="3858768" cy="3771121"/>
          </a:xfrm>
        </p:spPr>
        <p:txBody>
          <a:bodyPr>
            <a:normAutofit fontScale="92500" lnSpcReduction="10000"/>
          </a:bodyPr>
          <a:lstStyle/>
          <a:p>
            <a:pPr marL="457200" lvl="0" indent="-457200">
              <a:lnSpc>
                <a:spcPct val="120000"/>
              </a:lnSpc>
              <a:buFont typeface="+mj-lt"/>
              <a:buAutoNum type="arabicPeriod" startAt="3"/>
            </a:pPr>
            <a:r>
              <a:rPr lang="en-US" sz="2600" dirty="0"/>
              <a:t>For each question, brainstorm and record your group’s thoughts</a:t>
            </a:r>
          </a:p>
          <a:p>
            <a:pPr marL="457200" lvl="0" indent="-457200">
              <a:lnSpc>
                <a:spcPct val="120000"/>
              </a:lnSpc>
              <a:buFont typeface="+mj-lt"/>
              <a:buAutoNum type="arabicPeriod" startAt="3"/>
            </a:pPr>
            <a:r>
              <a:rPr lang="en-US" sz="2600" dirty="0"/>
              <a:t>Form new groups that include Plus, Minus, and Interesting; line up your charts</a:t>
            </a:r>
          </a:p>
          <a:p>
            <a:pPr marL="457200" lvl="0" indent="-457200">
              <a:lnSpc>
                <a:spcPct val="120000"/>
              </a:lnSpc>
              <a:buFont typeface="+mj-lt"/>
              <a:buAutoNum type="arabicPeriod" startAt="3"/>
            </a:pPr>
            <a:r>
              <a:rPr lang="en-US" sz="2600" dirty="0"/>
              <a:t>Be ready to share</a:t>
            </a:r>
          </a:p>
          <a:p>
            <a:endParaRPr lang="en-US" dirty="0"/>
          </a:p>
        </p:txBody>
      </p:sp>
      <p:sp>
        <p:nvSpPr>
          <p:cNvPr id="5" name="Text Placeholder 4">
            <a:extLst>
              <a:ext uri="{FF2B5EF4-FFF2-40B4-BE49-F238E27FC236}">
                <a16:creationId xmlns:a16="http://schemas.microsoft.com/office/drawing/2014/main" id="{992752FA-E2A4-4074-BCD5-62BDDDFED56F}"/>
              </a:ext>
            </a:extLst>
          </p:cNvPr>
          <p:cNvSpPr>
            <a:spLocks noGrp="1"/>
          </p:cNvSpPr>
          <p:nvPr>
            <p:ph type="body" sz="quarter" idx="13"/>
          </p:nvPr>
        </p:nvSpPr>
        <p:spPr/>
        <p:txBody>
          <a:bodyPr/>
          <a:lstStyle/>
          <a:p>
            <a:r>
              <a:rPr lang="en-US" dirty="0"/>
              <a:t>Homework from Day 1</a:t>
            </a:r>
          </a:p>
          <a:p>
            <a:endParaRPr lang="en-US" dirty="0"/>
          </a:p>
        </p:txBody>
      </p:sp>
      <p:sp>
        <p:nvSpPr>
          <p:cNvPr id="3" name="Title 2">
            <a:extLst>
              <a:ext uri="{FF2B5EF4-FFF2-40B4-BE49-F238E27FC236}">
                <a16:creationId xmlns:a16="http://schemas.microsoft.com/office/drawing/2014/main" id="{88901305-E31F-4B2C-A6CF-064F04D82BF9}"/>
              </a:ext>
            </a:extLst>
          </p:cNvPr>
          <p:cNvSpPr>
            <a:spLocks noGrp="1"/>
          </p:cNvSpPr>
          <p:nvPr>
            <p:ph type="title"/>
          </p:nvPr>
        </p:nvSpPr>
        <p:spPr/>
        <p:txBody>
          <a:bodyPr/>
          <a:lstStyle/>
          <a:p>
            <a:r>
              <a:rPr lang="en-US"/>
              <a:t>Our Students’ Work</a:t>
            </a:r>
          </a:p>
        </p:txBody>
      </p:sp>
      <p:sp>
        <p:nvSpPr>
          <p:cNvPr id="6" name="TextBox 5">
            <a:extLst>
              <a:ext uri="{FF2B5EF4-FFF2-40B4-BE49-F238E27FC236}">
                <a16:creationId xmlns:a16="http://schemas.microsoft.com/office/drawing/2014/main" id="{308BFA95-230C-4106-8950-EBC15879230C}"/>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entury Gothic" panose="020B0502020202020204" pitchFamily="34" charset="0"/>
                <a:ea typeface="+mn-ea"/>
                <a:cs typeface="+mn-cs"/>
              </a:rPr>
              <a:t>Learning Guide p. 6 </a:t>
            </a:r>
            <a:endParaRPr kumimoji="0" lang="en-US" sz="1800" b="1" i="0" u="none" strike="noStrike" kern="1200" cap="none" spc="0" normalizeH="0" baseline="0" noProof="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2171170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BBCEC1A-669B-481C-83A4-E76DE3C37402}"/>
              </a:ext>
            </a:extLst>
          </p:cNvPr>
          <p:cNvSpPr>
            <a:spLocks noGrp="1"/>
          </p:cNvSpPr>
          <p:nvPr>
            <p:ph type="body" sz="quarter" idx="10"/>
          </p:nvPr>
        </p:nvSpPr>
        <p:spPr/>
        <p:txBody>
          <a:bodyPr>
            <a:normAutofit/>
          </a:bodyPr>
          <a:lstStyle/>
          <a:p>
            <a:r>
              <a:rPr lang="en-US" sz="2600" dirty="0"/>
              <a:t>Define terms for students</a:t>
            </a:r>
          </a:p>
          <a:p>
            <a:r>
              <a:rPr lang="en-US" sz="2600" dirty="0"/>
              <a:t>Narrow focus allows for analysis</a:t>
            </a:r>
          </a:p>
          <a:p>
            <a:r>
              <a:rPr lang="en-US" sz="2600" dirty="0"/>
              <a:t>Ask concise yet meaningful questions</a:t>
            </a:r>
          </a:p>
        </p:txBody>
      </p:sp>
      <p:sp>
        <p:nvSpPr>
          <p:cNvPr id="10" name="Text Placeholder 9">
            <a:extLst>
              <a:ext uri="{FF2B5EF4-FFF2-40B4-BE49-F238E27FC236}">
                <a16:creationId xmlns:a16="http://schemas.microsoft.com/office/drawing/2014/main" id="{EA37D309-F7CE-4355-85E4-EF09EFFEF915}"/>
              </a:ext>
            </a:extLst>
          </p:cNvPr>
          <p:cNvSpPr>
            <a:spLocks noGrp="1"/>
          </p:cNvSpPr>
          <p:nvPr>
            <p:ph type="body" idx="1"/>
          </p:nvPr>
        </p:nvSpPr>
        <p:spPr/>
        <p:txBody>
          <a:bodyPr>
            <a:noAutofit/>
          </a:bodyPr>
          <a:lstStyle/>
          <a:p>
            <a:r>
              <a:rPr lang="en-US" sz="2600" dirty="0"/>
              <a:t>Strengths</a:t>
            </a:r>
          </a:p>
        </p:txBody>
      </p:sp>
      <p:sp>
        <p:nvSpPr>
          <p:cNvPr id="12" name="Text Placeholder 11">
            <a:extLst>
              <a:ext uri="{FF2B5EF4-FFF2-40B4-BE49-F238E27FC236}">
                <a16:creationId xmlns:a16="http://schemas.microsoft.com/office/drawing/2014/main" id="{E5C6D08A-653D-4085-B8BC-CB643E1E92DE}"/>
              </a:ext>
            </a:extLst>
          </p:cNvPr>
          <p:cNvSpPr>
            <a:spLocks noGrp="1"/>
          </p:cNvSpPr>
          <p:nvPr>
            <p:ph type="body" sz="quarter" idx="13"/>
          </p:nvPr>
        </p:nvSpPr>
        <p:spPr/>
        <p:txBody>
          <a:bodyPr/>
          <a:lstStyle/>
          <a:p>
            <a:r>
              <a:rPr lang="en-US" dirty="0"/>
              <a:t>All cohorts</a:t>
            </a:r>
          </a:p>
        </p:txBody>
      </p:sp>
      <p:sp>
        <p:nvSpPr>
          <p:cNvPr id="4" name="Title 3">
            <a:extLst>
              <a:ext uri="{FF2B5EF4-FFF2-40B4-BE49-F238E27FC236}">
                <a16:creationId xmlns:a16="http://schemas.microsoft.com/office/drawing/2014/main" id="{B93CA23E-303D-494A-BEA6-7D1EE981DB16}"/>
              </a:ext>
            </a:extLst>
          </p:cNvPr>
          <p:cNvSpPr>
            <a:spLocks noGrp="1"/>
          </p:cNvSpPr>
          <p:nvPr>
            <p:ph type="title"/>
          </p:nvPr>
        </p:nvSpPr>
        <p:spPr/>
        <p:txBody>
          <a:bodyPr/>
          <a:lstStyle/>
          <a:p>
            <a:r>
              <a:rPr lang="en-US"/>
              <a:t>Prompt Feedback</a:t>
            </a:r>
          </a:p>
        </p:txBody>
      </p:sp>
      <p:sp>
        <p:nvSpPr>
          <p:cNvPr id="13" name="Text Placeholder 12">
            <a:extLst>
              <a:ext uri="{FF2B5EF4-FFF2-40B4-BE49-F238E27FC236}">
                <a16:creationId xmlns:a16="http://schemas.microsoft.com/office/drawing/2014/main" id="{C55F6F3C-61C8-427B-B9BB-BF1ACCB359F1}"/>
              </a:ext>
            </a:extLst>
          </p:cNvPr>
          <p:cNvSpPr>
            <a:spLocks noGrp="1"/>
          </p:cNvSpPr>
          <p:nvPr>
            <p:ph type="body" sz="quarter" idx="14"/>
          </p:nvPr>
        </p:nvSpPr>
        <p:spPr/>
        <p:txBody>
          <a:bodyPr/>
          <a:lstStyle/>
          <a:p>
            <a:r>
              <a:rPr lang="en-US" sz="2600" dirty="0"/>
              <a:t>Analysis is the goal</a:t>
            </a:r>
          </a:p>
          <a:p>
            <a:r>
              <a:rPr lang="en-US" sz="2600" dirty="0"/>
              <a:t>Phrase prompts clearly</a:t>
            </a:r>
          </a:p>
          <a:p>
            <a:r>
              <a:rPr lang="en-US" sz="2600" dirty="0"/>
              <a:t>Speculation is difficult to support with text evidence</a:t>
            </a:r>
          </a:p>
          <a:p>
            <a:endParaRPr lang="en-US" dirty="0"/>
          </a:p>
          <a:p>
            <a:endParaRPr lang="en-US" dirty="0"/>
          </a:p>
        </p:txBody>
      </p:sp>
      <p:sp>
        <p:nvSpPr>
          <p:cNvPr id="14" name="Text Placeholder 13">
            <a:extLst>
              <a:ext uri="{FF2B5EF4-FFF2-40B4-BE49-F238E27FC236}">
                <a16:creationId xmlns:a16="http://schemas.microsoft.com/office/drawing/2014/main" id="{6AE7794B-186A-478A-89EC-420B69B413F3}"/>
              </a:ext>
            </a:extLst>
          </p:cNvPr>
          <p:cNvSpPr>
            <a:spLocks noGrp="1"/>
          </p:cNvSpPr>
          <p:nvPr>
            <p:ph type="body" idx="15"/>
          </p:nvPr>
        </p:nvSpPr>
        <p:spPr/>
        <p:txBody>
          <a:bodyPr>
            <a:noAutofit/>
          </a:bodyPr>
          <a:lstStyle/>
          <a:p>
            <a:r>
              <a:rPr lang="en-US" sz="2600" dirty="0"/>
              <a:t>Things to consider</a:t>
            </a:r>
          </a:p>
        </p:txBody>
      </p:sp>
    </p:spTree>
    <p:extLst>
      <p:ext uri="{BB962C8B-B14F-4D97-AF65-F5344CB8AC3E}">
        <p14:creationId xmlns:p14="http://schemas.microsoft.com/office/powerpoint/2010/main" val="374298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0" grpId="0" build="p"/>
      <p:bldP spid="13" grpId="0" uiExpand="1" build="p"/>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724DAD4-914D-4461-997B-D58C9648AFAE}"/>
              </a:ext>
            </a:extLst>
          </p:cNvPr>
          <p:cNvSpPr>
            <a:spLocks noGrp="1"/>
          </p:cNvSpPr>
          <p:nvPr>
            <p:ph type="body" sz="quarter" idx="10"/>
          </p:nvPr>
        </p:nvSpPr>
        <p:spPr>
          <a:xfrm>
            <a:off x="2791007" y="1935139"/>
            <a:ext cx="8567736" cy="3390900"/>
          </a:xfrm>
        </p:spPr>
        <p:txBody>
          <a:bodyPr>
            <a:normAutofit/>
          </a:bodyPr>
          <a:lstStyle/>
          <a:p>
            <a:r>
              <a:rPr lang="en-US" sz="2600" dirty="0"/>
              <a:t>Prompt 1: An aspect of indirect characterization is that characters affect other characters. In “Discovering Hidden Treasures,” how does Max’s uncle affect Max’s character? Does Max change because of his uncle’s actions? Why or why not? Support your answer with evidence from the text.</a:t>
            </a:r>
          </a:p>
        </p:txBody>
      </p:sp>
      <p:sp>
        <p:nvSpPr>
          <p:cNvPr id="11" name="Text Placeholder 10">
            <a:extLst>
              <a:ext uri="{FF2B5EF4-FFF2-40B4-BE49-F238E27FC236}">
                <a16:creationId xmlns:a16="http://schemas.microsoft.com/office/drawing/2014/main" id="{6165D77E-2FA3-463D-AE0F-DACB542E1E13}"/>
              </a:ext>
            </a:extLst>
          </p:cNvPr>
          <p:cNvSpPr>
            <a:spLocks noGrp="1"/>
          </p:cNvSpPr>
          <p:nvPr>
            <p:ph type="body" sz="quarter" idx="13"/>
          </p:nvPr>
        </p:nvSpPr>
        <p:spPr/>
        <p:txBody>
          <a:bodyPr/>
          <a:lstStyle/>
          <a:p>
            <a:r>
              <a:rPr lang="en-US" dirty="0"/>
              <a:t>Cohort #1: La Vista</a:t>
            </a:r>
          </a:p>
          <a:p>
            <a:endParaRPr lang="en-US" dirty="0"/>
          </a:p>
        </p:txBody>
      </p:sp>
      <p:sp>
        <p:nvSpPr>
          <p:cNvPr id="4" name="Title 3">
            <a:extLst>
              <a:ext uri="{FF2B5EF4-FFF2-40B4-BE49-F238E27FC236}">
                <a16:creationId xmlns:a16="http://schemas.microsoft.com/office/drawing/2014/main" id="{B93CA23E-303D-494A-BEA6-7D1EE981DB16}"/>
              </a:ext>
            </a:extLst>
          </p:cNvPr>
          <p:cNvSpPr>
            <a:spLocks noGrp="1"/>
          </p:cNvSpPr>
          <p:nvPr>
            <p:ph type="title"/>
          </p:nvPr>
        </p:nvSpPr>
        <p:spPr/>
        <p:txBody>
          <a:bodyPr/>
          <a:lstStyle/>
          <a:p>
            <a:r>
              <a:rPr lang="en-US"/>
              <a:t>Sample Prompts</a:t>
            </a:r>
          </a:p>
        </p:txBody>
      </p:sp>
      <p:sp>
        <p:nvSpPr>
          <p:cNvPr id="12" name="Text Placeholder 5">
            <a:extLst>
              <a:ext uri="{FF2B5EF4-FFF2-40B4-BE49-F238E27FC236}">
                <a16:creationId xmlns:a16="http://schemas.microsoft.com/office/drawing/2014/main" id="{1348A30D-B533-4317-BA95-F14116120B64}"/>
              </a:ext>
            </a:extLst>
          </p:cNvPr>
          <p:cNvSpPr txBox="1">
            <a:spLocks/>
          </p:cNvSpPr>
          <p:nvPr/>
        </p:nvSpPr>
        <p:spPr>
          <a:xfrm>
            <a:off x="2791007" y="1935139"/>
            <a:ext cx="8567736" cy="3390900"/>
          </a:xfrm>
          <a:prstGeom prst="rect">
            <a:avLst/>
          </a:prstGeom>
        </p:spPr>
        <p:txBody>
          <a:bodyPr vert="horz" lIns="0" tIns="45720" rIns="0" bIns="45720" rtlCol="0">
            <a:normAutofit/>
          </a:bodyPr>
          <a:lstStyle>
            <a:lvl1pPr marL="341313" indent="-341313" algn="l" defTabSz="914400" rtl="0" eaLnBrk="1" latinLnBrk="0" hangingPunct="1">
              <a:lnSpc>
                <a:spcPct val="110000"/>
              </a:lnSpc>
              <a:spcBef>
                <a:spcPts val="1000"/>
              </a:spcBef>
              <a:buFont typeface="Arial"/>
              <a:buChar char="•"/>
              <a:defRPr sz="24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2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1313" marR="0" lvl="0" indent="-341313" algn="l" defTabSz="914400" rtl="0" eaLnBrk="1" fontAlgn="auto" latinLnBrk="0" hangingPunct="1">
              <a:lnSpc>
                <a:spcPct val="110000"/>
              </a:lnSpc>
              <a:spcBef>
                <a:spcPts val="1000"/>
              </a:spcBef>
              <a:spcAft>
                <a:spcPts val="0"/>
              </a:spcAft>
              <a:buClrTx/>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entury Gothic" charset="0"/>
              </a:rPr>
              <a:t>Prompt 2: Patrick Henry delivered an impassioned speech encouraging a fight against British rule. Use evidence from the text to cite experiences from the speech that conveyed the message. </a:t>
            </a:r>
          </a:p>
        </p:txBody>
      </p:sp>
      <p:sp>
        <p:nvSpPr>
          <p:cNvPr id="13" name="Text Placeholder 5">
            <a:extLst>
              <a:ext uri="{FF2B5EF4-FFF2-40B4-BE49-F238E27FC236}">
                <a16:creationId xmlns:a16="http://schemas.microsoft.com/office/drawing/2014/main" id="{1443AE7F-25CF-4EC6-B435-5A16B0DAF83D}"/>
              </a:ext>
            </a:extLst>
          </p:cNvPr>
          <p:cNvSpPr txBox="1">
            <a:spLocks/>
          </p:cNvSpPr>
          <p:nvPr/>
        </p:nvSpPr>
        <p:spPr>
          <a:xfrm>
            <a:off x="2791007" y="1935139"/>
            <a:ext cx="8567736" cy="3390900"/>
          </a:xfrm>
          <a:prstGeom prst="rect">
            <a:avLst/>
          </a:prstGeom>
        </p:spPr>
        <p:txBody>
          <a:bodyPr vert="horz" lIns="0" tIns="45720" rIns="0" bIns="45720" rtlCol="0">
            <a:normAutofit/>
          </a:bodyPr>
          <a:lstStyle>
            <a:lvl1pPr marL="341313" indent="-341313" algn="l" defTabSz="914400" rtl="0" eaLnBrk="1" latinLnBrk="0" hangingPunct="1">
              <a:lnSpc>
                <a:spcPct val="110000"/>
              </a:lnSpc>
              <a:spcBef>
                <a:spcPts val="1000"/>
              </a:spcBef>
              <a:buFont typeface="Arial"/>
              <a:buChar char="•"/>
              <a:defRPr sz="24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2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1313" marR="0" lvl="0" indent="-341313" algn="l" defTabSz="914400" rtl="0" eaLnBrk="1" fontAlgn="auto" latinLnBrk="0" hangingPunct="1">
              <a:lnSpc>
                <a:spcPct val="110000"/>
              </a:lnSpc>
              <a:spcBef>
                <a:spcPts val="1000"/>
              </a:spcBef>
              <a:spcAft>
                <a:spcPts val="0"/>
              </a:spcAft>
              <a:buClrTx/>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entury Gothic" charset="0"/>
              </a:rPr>
              <a:t>Prompt 3: The author of “An Ingenious Solution” believes in environmentally-friendly solutions. Discuss the ways in which the author conveys this belief within the text. Use evidence from the text to support your ideas.</a:t>
            </a:r>
          </a:p>
        </p:txBody>
      </p:sp>
    </p:spTree>
    <p:extLst>
      <p:ext uri="{BB962C8B-B14F-4D97-AF65-F5344CB8AC3E}">
        <p14:creationId xmlns:p14="http://schemas.microsoft.com/office/powerpoint/2010/main" val="320224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09AA-A71C-48E1-8A0C-BE256EBDE840}"/>
              </a:ext>
            </a:extLst>
          </p:cNvPr>
          <p:cNvSpPr>
            <a:spLocks noGrp="1"/>
          </p:cNvSpPr>
          <p:nvPr>
            <p:ph type="title"/>
          </p:nvPr>
        </p:nvSpPr>
        <p:spPr/>
        <p:txBody>
          <a:bodyPr>
            <a:normAutofit/>
          </a:bodyPr>
          <a:lstStyle/>
          <a:p>
            <a:pPr>
              <a:lnSpc>
                <a:spcPct val="100000"/>
              </a:lnSpc>
            </a:pPr>
            <a:r>
              <a:rPr lang="en-US" dirty="0"/>
              <a:t>From the Research</a:t>
            </a:r>
          </a:p>
        </p:txBody>
      </p:sp>
      <p:pic>
        <p:nvPicPr>
          <p:cNvPr id="6" name="Picture Placeholder 5">
            <a:extLst>
              <a:ext uri="{FF2B5EF4-FFF2-40B4-BE49-F238E27FC236}">
                <a16:creationId xmlns:a16="http://schemas.microsoft.com/office/drawing/2014/main" id="{0F792545-BEC1-43D0-AE24-6D4FEB59F1A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73722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BB5A3C-206B-4967-8272-1237ACD819C4}"/>
              </a:ext>
            </a:extLst>
          </p:cNvPr>
          <p:cNvSpPr>
            <a:spLocks noGrp="1"/>
          </p:cNvSpPr>
          <p:nvPr>
            <p:ph type="body" sz="quarter" idx="10"/>
          </p:nvPr>
        </p:nvSpPr>
        <p:spPr/>
        <p:txBody>
          <a:bodyPr/>
          <a:lstStyle/>
          <a:p>
            <a:r>
              <a:rPr lang="en-US" sz="2600" dirty="0"/>
              <a:t>Communication skills</a:t>
            </a:r>
          </a:p>
          <a:p>
            <a:r>
              <a:rPr lang="en-US" sz="2600" dirty="0"/>
              <a:t>College and career preparation in grade 2</a:t>
            </a:r>
          </a:p>
          <a:p>
            <a:r>
              <a:rPr lang="en-US" sz="2600" dirty="0"/>
              <a:t>The difference 10 minutes can make</a:t>
            </a:r>
          </a:p>
          <a:p>
            <a:endParaRPr lang="en-US" dirty="0"/>
          </a:p>
        </p:txBody>
      </p:sp>
      <p:sp>
        <p:nvSpPr>
          <p:cNvPr id="2" name="Title 1">
            <a:extLst>
              <a:ext uri="{FF2B5EF4-FFF2-40B4-BE49-F238E27FC236}">
                <a16:creationId xmlns:a16="http://schemas.microsoft.com/office/drawing/2014/main" id="{47EEF04E-ACEA-4F0B-938F-C1E335F90558}"/>
              </a:ext>
            </a:extLst>
          </p:cNvPr>
          <p:cNvSpPr>
            <a:spLocks noGrp="1"/>
          </p:cNvSpPr>
          <p:nvPr>
            <p:ph type="title"/>
          </p:nvPr>
        </p:nvSpPr>
        <p:spPr/>
        <p:txBody>
          <a:bodyPr/>
          <a:lstStyle/>
          <a:p>
            <a:r>
              <a:rPr lang="en-US"/>
              <a:t>Why ask students to do </a:t>
            </a:r>
            <a:br>
              <a:rPr lang="en-US"/>
            </a:br>
            <a:r>
              <a:rPr lang="en-US"/>
              <a:t>text-dependent analysis? </a:t>
            </a:r>
          </a:p>
        </p:txBody>
      </p:sp>
    </p:spTree>
    <p:extLst>
      <p:ext uri="{BB962C8B-B14F-4D97-AF65-F5344CB8AC3E}">
        <p14:creationId xmlns:p14="http://schemas.microsoft.com/office/powerpoint/2010/main" val="1979220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6C723A-F78D-45E2-8E02-D04F28171044}"/>
              </a:ext>
            </a:extLst>
          </p:cNvPr>
          <p:cNvSpPr>
            <a:spLocks noGrp="1"/>
          </p:cNvSpPr>
          <p:nvPr>
            <p:ph type="body" sz="quarter" idx="10"/>
          </p:nvPr>
        </p:nvSpPr>
        <p:spPr/>
        <p:txBody>
          <a:bodyPr>
            <a:normAutofit/>
          </a:bodyPr>
          <a:lstStyle/>
          <a:p>
            <a:r>
              <a:rPr lang="en-US" sz="2600" dirty="0"/>
              <a:t>Decisions versus habits</a:t>
            </a:r>
          </a:p>
          <a:p>
            <a:r>
              <a:rPr lang="en-US" sz="2600" dirty="0"/>
              <a:t>Turn routines into habits</a:t>
            </a:r>
          </a:p>
          <a:p>
            <a:r>
              <a:rPr lang="en-US" sz="2600" dirty="0"/>
              <a:t>Recall patterns</a:t>
            </a:r>
          </a:p>
        </p:txBody>
      </p:sp>
      <p:sp>
        <p:nvSpPr>
          <p:cNvPr id="3" name="Text Placeholder 2">
            <a:extLst>
              <a:ext uri="{FF2B5EF4-FFF2-40B4-BE49-F238E27FC236}">
                <a16:creationId xmlns:a16="http://schemas.microsoft.com/office/drawing/2014/main" id="{EFDAC9D0-5DAA-4457-8249-32D6C47C449B}"/>
              </a:ext>
            </a:extLst>
          </p:cNvPr>
          <p:cNvSpPr>
            <a:spLocks noGrp="1"/>
          </p:cNvSpPr>
          <p:nvPr>
            <p:ph type="body" sz="quarter" idx="13"/>
          </p:nvPr>
        </p:nvSpPr>
        <p:spPr/>
        <p:txBody>
          <a:bodyPr/>
          <a:lstStyle/>
          <a:p>
            <a:r>
              <a:rPr lang="en-US" dirty="0"/>
              <a:t>For reading and writing</a:t>
            </a:r>
          </a:p>
        </p:txBody>
      </p:sp>
      <p:sp>
        <p:nvSpPr>
          <p:cNvPr id="4" name="Title 3">
            <a:extLst>
              <a:ext uri="{FF2B5EF4-FFF2-40B4-BE49-F238E27FC236}">
                <a16:creationId xmlns:a16="http://schemas.microsoft.com/office/drawing/2014/main" id="{06AE23B5-B75B-4EE4-9545-FE62F71FFCCE}"/>
              </a:ext>
            </a:extLst>
          </p:cNvPr>
          <p:cNvSpPr>
            <a:spLocks noGrp="1"/>
          </p:cNvSpPr>
          <p:nvPr>
            <p:ph type="title"/>
          </p:nvPr>
        </p:nvSpPr>
        <p:spPr/>
        <p:txBody>
          <a:bodyPr/>
          <a:lstStyle/>
          <a:p>
            <a:r>
              <a:rPr lang="en-US"/>
              <a:t>Habits</a:t>
            </a:r>
          </a:p>
        </p:txBody>
      </p:sp>
    </p:spTree>
    <p:extLst>
      <p:ext uri="{BB962C8B-B14F-4D97-AF65-F5344CB8AC3E}">
        <p14:creationId xmlns:p14="http://schemas.microsoft.com/office/powerpoint/2010/main" val="1234548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9C168EF4-6A25-4B9B-BC2C-61F97687923A}"/>
              </a:ext>
            </a:extLst>
          </p:cNvPr>
          <p:cNvPicPr>
            <a:picLocks noChangeAspect="1"/>
          </p:cNvPicPr>
          <p:nvPr/>
        </p:nvPicPr>
        <p:blipFill rotWithShape="1">
          <a:blip r:embed="rId3">
            <a:extLst>
              <a:ext uri="{28A0092B-C50C-407E-A947-70E740481C1C}">
                <a14:useLocalDpi xmlns:a14="http://schemas.microsoft.com/office/drawing/2010/main" val="0"/>
              </a:ext>
            </a:extLst>
          </a:blip>
          <a:srcRect r="4624" b="5185"/>
          <a:stretch/>
        </p:blipFill>
        <p:spPr>
          <a:xfrm>
            <a:off x="7789718" y="1060997"/>
            <a:ext cx="3681312" cy="4736006"/>
          </a:xfrm>
          <a:prstGeom prst="rect">
            <a:avLst/>
          </a:prstGeom>
        </p:spPr>
      </p:pic>
      <p:sp>
        <p:nvSpPr>
          <p:cNvPr id="2" name="Title 1">
            <a:extLst>
              <a:ext uri="{FF2B5EF4-FFF2-40B4-BE49-F238E27FC236}">
                <a16:creationId xmlns:a16="http://schemas.microsoft.com/office/drawing/2014/main" id="{199FA40C-4561-4DD6-B74C-BAF2E546123D}"/>
              </a:ext>
            </a:extLst>
          </p:cNvPr>
          <p:cNvSpPr>
            <a:spLocks noGrp="1"/>
          </p:cNvSpPr>
          <p:nvPr>
            <p:ph type="title"/>
          </p:nvPr>
        </p:nvSpPr>
        <p:spPr/>
        <p:txBody>
          <a:bodyPr/>
          <a:lstStyle/>
          <a:p>
            <a:r>
              <a:rPr lang="en-US"/>
              <a:t>TDA Habits</a:t>
            </a:r>
          </a:p>
        </p:txBody>
      </p:sp>
      <p:sp>
        <p:nvSpPr>
          <p:cNvPr id="5" name="TextBox 4">
            <a:extLst>
              <a:ext uri="{FF2B5EF4-FFF2-40B4-BE49-F238E27FC236}">
                <a16:creationId xmlns:a16="http://schemas.microsoft.com/office/drawing/2014/main" id="{C6AFED6A-E866-4B06-A1F4-4C607719C4DE}"/>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entury Gothic" panose="020B0502020202020204" pitchFamily="34" charset="0"/>
                <a:ea typeface="+mn-ea"/>
                <a:cs typeface="+mn-cs"/>
              </a:rPr>
              <a:t>Learning Guide p. 8 </a:t>
            </a:r>
            <a:endParaRPr kumimoji="0" lang="en-US" sz="1800" b="1" i="0" u="none" strike="noStrike" kern="1200" cap="none" spc="0" normalizeH="0" baseline="0" noProof="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
        <p:nvSpPr>
          <p:cNvPr id="10" name="Text Placeholder 2">
            <a:extLst>
              <a:ext uri="{FF2B5EF4-FFF2-40B4-BE49-F238E27FC236}">
                <a16:creationId xmlns:a16="http://schemas.microsoft.com/office/drawing/2014/main" id="{832D6051-6E25-483C-AD85-B5694ED04E99}"/>
              </a:ext>
            </a:extLst>
          </p:cNvPr>
          <p:cNvSpPr>
            <a:spLocks noGrp="1"/>
          </p:cNvSpPr>
          <p:nvPr>
            <p:ph type="body" sz="quarter" idx="10"/>
          </p:nvPr>
        </p:nvSpPr>
        <p:spPr>
          <a:xfrm>
            <a:off x="2786062" y="1461490"/>
            <a:ext cx="5291138" cy="4002210"/>
          </a:xfrm>
        </p:spPr>
        <p:txBody>
          <a:bodyPr>
            <a:noAutofit/>
          </a:bodyPr>
          <a:lstStyle/>
          <a:p>
            <a:pPr marL="457200" indent="-457200">
              <a:lnSpc>
                <a:spcPct val="120000"/>
              </a:lnSpc>
              <a:buFont typeface="+mj-lt"/>
              <a:buAutoNum type="arabicPeriod"/>
            </a:pPr>
            <a:r>
              <a:rPr lang="en-US" sz="2600" dirty="0"/>
              <a:t>Form groups of four </a:t>
            </a:r>
          </a:p>
          <a:p>
            <a:pPr marL="457200" indent="-457200">
              <a:lnSpc>
                <a:spcPct val="120000"/>
              </a:lnSpc>
              <a:buFont typeface="+mj-lt"/>
              <a:buAutoNum type="arabicPeriod"/>
            </a:pPr>
            <a:r>
              <a:rPr lang="en-US" sz="2600" dirty="0"/>
              <a:t>Brainstorm habits students </a:t>
            </a:r>
            <a:br>
              <a:rPr lang="en-US" sz="2600" dirty="0"/>
            </a:br>
            <a:r>
              <a:rPr lang="en-US" sz="2600" dirty="0"/>
              <a:t>will need to master to </a:t>
            </a:r>
            <a:br>
              <a:rPr lang="en-US" sz="2600" dirty="0"/>
            </a:br>
            <a:r>
              <a:rPr lang="en-US" sz="2600" dirty="0"/>
              <a:t>support TDA</a:t>
            </a:r>
          </a:p>
          <a:p>
            <a:pPr marL="457200" indent="-457200">
              <a:lnSpc>
                <a:spcPct val="120000"/>
              </a:lnSpc>
              <a:buFont typeface="+mj-lt"/>
              <a:buAutoNum type="arabicPeriod"/>
            </a:pPr>
            <a:r>
              <a:rPr lang="en-US" sz="2600" dirty="0"/>
              <a:t>Create a flow chart that displays the sequence of actions necessary for students to build habits to support TDA</a:t>
            </a:r>
          </a:p>
        </p:txBody>
      </p:sp>
    </p:spTree>
    <p:extLst>
      <p:ext uri="{BB962C8B-B14F-4D97-AF65-F5344CB8AC3E}">
        <p14:creationId xmlns:p14="http://schemas.microsoft.com/office/powerpoint/2010/main" val="411605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F4F82B-7520-492D-8049-B7ED5E14683D}"/>
              </a:ext>
            </a:extLst>
          </p:cNvPr>
          <p:cNvSpPr>
            <a:spLocks noGrp="1"/>
          </p:cNvSpPr>
          <p:nvPr>
            <p:ph type="title"/>
          </p:nvPr>
        </p:nvSpPr>
        <p:spPr>
          <a:prstGeom prst="rect">
            <a:avLst/>
          </a:prstGeom>
        </p:spPr>
        <p:txBody>
          <a:bodyPr/>
          <a:lstStyle/>
          <a:p>
            <a:r>
              <a:rPr lang="en-US"/>
              <a:t>Reflect and Plan</a:t>
            </a:r>
          </a:p>
        </p:txBody>
      </p:sp>
      <p:sp>
        <p:nvSpPr>
          <p:cNvPr id="4" name="TextBox 3">
            <a:extLst>
              <a:ext uri="{FF2B5EF4-FFF2-40B4-BE49-F238E27FC236}">
                <a16:creationId xmlns:a16="http://schemas.microsoft.com/office/drawing/2014/main" id="{403605C3-8F7C-47D3-97DA-2E0DAC7F319C}"/>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mn-cs"/>
              </a:rPr>
              <a:t>Learning Guide p. 29 </a:t>
            </a:r>
            <a:endParaRPr kumimoji="0" lang="en-US" sz="18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pic>
        <p:nvPicPr>
          <p:cNvPr id="3" name="Picture 2">
            <a:extLst>
              <a:ext uri="{FF2B5EF4-FFF2-40B4-BE49-F238E27FC236}">
                <a16:creationId xmlns:a16="http://schemas.microsoft.com/office/drawing/2014/main" id="{5CCF8A00-DA3E-4743-AE9F-2F5E3097029B}"/>
              </a:ext>
            </a:extLst>
          </p:cNvPr>
          <p:cNvPicPr>
            <a:picLocks noChangeAspect="1"/>
          </p:cNvPicPr>
          <p:nvPr/>
        </p:nvPicPr>
        <p:blipFill>
          <a:blip r:embed="rId3"/>
          <a:stretch>
            <a:fillRect/>
          </a:stretch>
        </p:blipFill>
        <p:spPr>
          <a:xfrm>
            <a:off x="2658828" y="1090905"/>
            <a:ext cx="8942857" cy="4676190"/>
          </a:xfrm>
          <a:prstGeom prst="rect">
            <a:avLst/>
          </a:prstGeom>
        </p:spPr>
      </p:pic>
    </p:spTree>
    <p:extLst>
      <p:ext uri="{BB962C8B-B14F-4D97-AF65-F5344CB8AC3E}">
        <p14:creationId xmlns:p14="http://schemas.microsoft.com/office/powerpoint/2010/main" val="4268132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A0A7A2-3D8C-49C3-AB87-FF91848EC282}"/>
              </a:ext>
            </a:extLst>
          </p:cNvPr>
          <p:cNvSpPr>
            <a:spLocks noGrp="1"/>
          </p:cNvSpPr>
          <p:nvPr>
            <p:ph type="title"/>
          </p:nvPr>
        </p:nvSpPr>
        <p:spPr/>
        <p:txBody>
          <a:bodyPr>
            <a:normAutofit/>
          </a:bodyPr>
          <a:lstStyle/>
          <a:p>
            <a:r>
              <a:rPr lang="en-US" dirty="0"/>
              <a:t>Strategies</a:t>
            </a:r>
          </a:p>
        </p:txBody>
      </p:sp>
      <p:pic>
        <p:nvPicPr>
          <p:cNvPr id="5" name="Picture Placeholder 4">
            <a:extLst>
              <a:ext uri="{FF2B5EF4-FFF2-40B4-BE49-F238E27FC236}">
                <a16:creationId xmlns:a16="http://schemas.microsoft.com/office/drawing/2014/main" id="{13945946-4F89-4E9D-A859-2D2751E1BBDC}"/>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59722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17A04C8-9D61-4650-899F-A665D3AA4333}"/>
              </a:ext>
            </a:extLst>
          </p:cNvPr>
          <p:cNvSpPr>
            <a:spLocks noGrp="1"/>
          </p:cNvSpPr>
          <p:nvPr>
            <p:ph type="body" sz="quarter" idx="13"/>
          </p:nvPr>
        </p:nvSpPr>
        <p:spPr/>
        <p:txBody>
          <a:bodyPr/>
          <a:lstStyle/>
          <a:p>
            <a:r>
              <a:rPr lang="en-US" dirty="0"/>
              <a:t>How do you provide students opportunities to engage in analytical writing?</a:t>
            </a:r>
          </a:p>
        </p:txBody>
      </p:sp>
      <p:sp>
        <p:nvSpPr>
          <p:cNvPr id="5" name="Title 4">
            <a:extLst>
              <a:ext uri="{FF2B5EF4-FFF2-40B4-BE49-F238E27FC236}">
                <a16:creationId xmlns:a16="http://schemas.microsoft.com/office/drawing/2014/main" id="{2FE8807A-1996-41DC-821D-A9D32BB88160}"/>
              </a:ext>
            </a:extLst>
          </p:cNvPr>
          <p:cNvSpPr>
            <a:spLocks noGrp="1"/>
          </p:cNvSpPr>
          <p:nvPr>
            <p:ph type="title"/>
          </p:nvPr>
        </p:nvSpPr>
        <p:spPr/>
        <p:txBody>
          <a:bodyPr/>
          <a:lstStyle/>
          <a:p>
            <a:r>
              <a:rPr lang="en-US"/>
              <a:t>As you enter the room . . .</a:t>
            </a:r>
          </a:p>
        </p:txBody>
      </p:sp>
      <p:sp>
        <p:nvSpPr>
          <p:cNvPr id="8" name="Text Placeholder 8">
            <a:extLst>
              <a:ext uri="{FF2B5EF4-FFF2-40B4-BE49-F238E27FC236}">
                <a16:creationId xmlns:a16="http://schemas.microsoft.com/office/drawing/2014/main" id="{53C33334-10A3-48BA-99E5-6EB752E284F1}"/>
              </a:ext>
            </a:extLst>
          </p:cNvPr>
          <p:cNvSpPr>
            <a:spLocks noGrp="1"/>
          </p:cNvSpPr>
          <p:nvPr>
            <p:ph type="body" sz="quarter" idx="10"/>
          </p:nvPr>
        </p:nvSpPr>
        <p:spPr>
          <a:xfrm>
            <a:off x="3521351" y="2392094"/>
            <a:ext cx="8301681" cy="3570555"/>
          </a:xfrm>
        </p:spPr>
        <p:txBody>
          <a:bodyPr>
            <a:normAutofit fontScale="85000" lnSpcReduction="20000"/>
          </a:bodyPr>
          <a:lstStyle/>
          <a:p>
            <a:pPr marL="0" indent="0">
              <a:spcBef>
                <a:spcPts val="600"/>
              </a:spcBef>
              <a:spcAft>
                <a:spcPts val="1200"/>
              </a:spcAft>
              <a:buNone/>
            </a:pPr>
            <a:r>
              <a:rPr lang="en-US" sz="3100" dirty="0"/>
              <a:t>Daily writing responses</a:t>
            </a:r>
          </a:p>
          <a:p>
            <a:pPr marL="0" indent="0">
              <a:lnSpc>
                <a:spcPct val="120000"/>
              </a:lnSpc>
              <a:spcBef>
                <a:spcPts val="600"/>
              </a:spcBef>
              <a:spcAft>
                <a:spcPts val="1200"/>
              </a:spcAft>
              <a:buNone/>
            </a:pPr>
            <a:r>
              <a:rPr lang="en-US" sz="3100" dirty="0"/>
              <a:t>After a series of close reading lessons and </a:t>
            </a:r>
            <a:br>
              <a:rPr lang="en-US" sz="3100" dirty="0"/>
            </a:br>
            <a:r>
              <a:rPr lang="en-US" sz="3100" dirty="0"/>
              <a:t>text discussions</a:t>
            </a:r>
          </a:p>
          <a:p>
            <a:pPr marL="0" indent="0">
              <a:spcBef>
                <a:spcPts val="600"/>
              </a:spcBef>
              <a:spcAft>
                <a:spcPts val="1200"/>
              </a:spcAft>
              <a:buNone/>
            </a:pPr>
            <a:r>
              <a:rPr lang="en-US" sz="3100" dirty="0"/>
              <a:t>At the end of a unit or on an assessment</a:t>
            </a:r>
          </a:p>
          <a:p>
            <a:pPr marL="0" indent="0">
              <a:spcBef>
                <a:spcPts val="600"/>
              </a:spcBef>
              <a:spcAft>
                <a:spcPts val="1200"/>
              </a:spcAft>
              <a:buNone/>
            </a:pPr>
            <a:r>
              <a:rPr lang="en-US" sz="3100" dirty="0"/>
              <a:t>During periodic essay writing tasks</a:t>
            </a:r>
          </a:p>
          <a:p>
            <a:pPr marL="0" indent="0">
              <a:spcBef>
                <a:spcPts val="600"/>
              </a:spcBef>
              <a:spcAft>
                <a:spcPts val="1200"/>
              </a:spcAft>
              <a:buNone/>
            </a:pPr>
            <a:r>
              <a:rPr lang="en-US" sz="3100" dirty="0"/>
              <a:t>A combination of the above questions</a:t>
            </a:r>
          </a:p>
          <a:p>
            <a:pPr marL="0" indent="0">
              <a:buNone/>
            </a:pPr>
            <a:endParaRPr lang="en-US" dirty="0"/>
          </a:p>
        </p:txBody>
      </p:sp>
      <p:sp>
        <p:nvSpPr>
          <p:cNvPr id="9" name="Rectangle 8">
            <a:extLst>
              <a:ext uri="{FF2B5EF4-FFF2-40B4-BE49-F238E27FC236}">
                <a16:creationId xmlns:a16="http://schemas.microsoft.com/office/drawing/2014/main" id="{0AB92743-049A-4171-AD01-741692502383}"/>
              </a:ext>
            </a:extLst>
          </p:cNvPr>
          <p:cNvSpPr/>
          <p:nvPr/>
        </p:nvSpPr>
        <p:spPr>
          <a:xfrm>
            <a:off x="2786054" y="2360832"/>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4EA6"/>
                </a:solidFill>
              </a:rPr>
              <a:t>1</a:t>
            </a:r>
          </a:p>
        </p:txBody>
      </p:sp>
      <p:sp>
        <p:nvSpPr>
          <p:cNvPr id="10" name="Rectangle 9">
            <a:extLst>
              <a:ext uri="{FF2B5EF4-FFF2-40B4-BE49-F238E27FC236}">
                <a16:creationId xmlns:a16="http://schemas.microsoft.com/office/drawing/2014/main" id="{A61E8DE5-CEEE-4442-B79D-D2F8A5DC5E28}"/>
              </a:ext>
            </a:extLst>
          </p:cNvPr>
          <p:cNvSpPr/>
          <p:nvPr/>
        </p:nvSpPr>
        <p:spPr>
          <a:xfrm>
            <a:off x="2786054" y="3170254"/>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4EA6"/>
                </a:solidFill>
              </a:rPr>
              <a:t>2</a:t>
            </a:r>
          </a:p>
        </p:txBody>
      </p:sp>
      <p:sp>
        <p:nvSpPr>
          <p:cNvPr id="11" name="Rectangle 10">
            <a:extLst>
              <a:ext uri="{FF2B5EF4-FFF2-40B4-BE49-F238E27FC236}">
                <a16:creationId xmlns:a16="http://schemas.microsoft.com/office/drawing/2014/main" id="{3BE146EF-0DA8-4EBF-B33D-F736DE939D13}"/>
              </a:ext>
            </a:extLst>
          </p:cNvPr>
          <p:cNvSpPr/>
          <p:nvPr/>
        </p:nvSpPr>
        <p:spPr>
          <a:xfrm>
            <a:off x="2786054" y="3981639"/>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F4EA6"/>
                </a:solidFill>
              </a:rPr>
              <a:t>3</a:t>
            </a:r>
          </a:p>
        </p:txBody>
      </p:sp>
      <p:sp>
        <p:nvSpPr>
          <p:cNvPr id="12" name="Rectangle 11">
            <a:extLst>
              <a:ext uri="{FF2B5EF4-FFF2-40B4-BE49-F238E27FC236}">
                <a16:creationId xmlns:a16="http://schemas.microsoft.com/office/drawing/2014/main" id="{C0AB1081-14C9-432B-9018-5F36B042B059}"/>
              </a:ext>
            </a:extLst>
          </p:cNvPr>
          <p:cNvSpPr/>
          <p:nvPr/>
        </p:nvSpPr>
        <p:spPr>
          <a:xfrm>
            <a:off x="2786054" y="4593336"/>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F4EA6"/>
                </a:solidFill>
              </a:rPr>
              <a:t>4</a:t>
            </a:r>
          </a:p>
        </p:txBody>
      </p:sp>
      <p:sp>
        <p:nvSpPr>
          <p:cNvPr id="13" name="Rectangle 12">
            <a:extLst>
              <a:ext uri="{FF2B5EF4-FFF2-40B4-BE49-F238E27FC236}">
                <a16:creationId xmlns:a16="http://schemas.microsoft.com/office/drawing/2014/main" id="{55F3B3FE-B2BB-4D47-A3BF-3EAF0D50DD5D}"/>
              </a:ext>
            </a:extLst>
          </p:cNvPr>
          <p:cNvSpPr/>
          <p:nvPr/>
        </p:nvSpPr>
        <p:spPr>
          <a:xfrm>
            <a:off x="2786054" y="5188992"/>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4EA6"/>
                </a:solidFill>
              </a:rPr>
              <a:t>5</a:t>
            </a:r>
          </a:p>
        </p:txBody>
      </p:sp>
    </p:spTree>
    <p:extLst>
      <p:ext uri="{BB962C8B-B14F-4D97-AF65-F5344CB8AC3E}">
        <p14:creationId xmlns:p14="http://schemas.microsoft.com/office/powerpoint/2010/main" val="2422722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2BF65F-66FE-4508-98CA-654835C214D4}"/>
              </a:ext>
            </a:extLst>
          </p:cNvPr>
          <p:cNvSpPr>
            <a:spLocks noGrp="1"/>
          </p:cNvSpPr>
          <p:nvPr>
            <p:ph type="title"/>
          </p:nvPr>
        </p:nvSpPr>
        <p:spPr/>
        <p:txBody>
          <a:bodyPr/>
          <a:lstStyle/>
          <a:p>
            <a:r>
              <a:rPr lang="en-US"/>
              <a:t>What are the connections?</a:t>
            </a:r>
          </a:p>
        </p:txBody>
      </p:sp>
      <p:grpSp>
        <p:nvGrpSpPr>
          <p:cNvPr id="4" name="Group 3">
            <a:extLst>
              <a:ext uri="{FF2B5EF4-FFF2-40B4-BE49-F238E27FC236}">
                <a16:creationId xmlns:a16="http://schemas.microsoft.com/office/drawing/2014/main" id="{CE961F48-8C7E-4903-8FB9-D73BA4518B81}"/>
              </a:ext>
            </a:extLst>
          </p:cNvPr>
          <p:cNvGrpSpPr/>
          <p:nvPr/>
        </p:nvGrpSpPr>
        <p:grpSpPr>
          <a:xfrm>
            <a:off x="4146649" y="1221256"/>
            <a:ext cx="5846562" cy="5310293"/>
            <a:chOff x="4298102" y="1167068"/>
            <a:chExt cx="5310293" cy="5310293"/>
          </a:xfrm>
        </p:grpSpPr>
        <p:sp>
          <p:nvSpPr>
            <p:cNvPr id="5" name="Freeform: Shape 4">
              <a:extLst>
                <a:ext uri="{FF2B5EF4-FFF2-40B4-BE49-F238E27FC236}">
                  <a16:creationId xmlns:a16="http://schemas.microsoft.com/office/drawing/2014/main" id="{69B5EA94-EED3-4BB1-828E-5708DA2EB41F}"/>
                </a:ext>
              </a:extLst>
            </p:cNvPr>
            <p:cNvSpPr/>
            <p:nvPr/>
          </p:nvSpPr>
          <p:spPr>
            <a:xfrm>
              <a:off x="5544396" y="1167068"/>
              <a:ext cx="2817706" cy="2817706"/>
            </a:xfrm>
            <a:custGeom>
              <a:avLst/>
              <a:gdLst>
                <a:gd name="connsiteX0" fmla="*/ 0 w 2817706"/>
                <a:gd name="connsiteY0" fmla="*/ 1408853 h 2817706"/>
                <a:gd name="connsiteX1" fmla="*/ 1408853 w 2817706"/>
                <a:gd name="connsiteY1" fmla="*/ 0 h 2817706"/>
                <a:gd name="connsiteX2" fmla="*/ 2817706 w 2817706"/>
                <a:gd name="connsiteY2" fmla="*/ 1408853 h 2817706"/>
                <a:gd name="connsiteX3" fmla="*/ 1408853 w 2817706"/>
                <a:gd name="connsiteY3" fmla="*/ 2817706 h 2817706"/>
                <a:gd name="connsiteX4" fmla="*/ 0 w 2817706"/>
                <a:gd name="connsiteY4" fmla="*/ 1408853 h 2817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706" h="2817706">
                  <a:moveTo>
                    <a:pt x="0" y="1408853"/>
                  </a:moveTo>
                  <a:cubicBezTo>
                    <a:pt x="0" y="630765"/>
                    <a:pt x="630765" y="0"/>
                    <a:pt x="1408853" y="0"/>
                  </a:cubicBezTo>
                  <a:cubicBezTo>
                    <a:pt x="2186941" y="0"/>
                    <a:pt x="2817706" y="630765"/>
                    <a:pt x="2817706" y="1408853"/>
                  </a:cubicBezTo>
                  <a:cubicBezTo>
                    <a:pt x="2817706" y="2186941"/>
                    <a:pt x="2186941" y="2817706"/>
                    <a:pt x="1408853" y="2817706"/>
                  </a:cubicBezTo>
                  <a:cubicBezTo>
                    <a:pt x="630765" y="2817706"/>
                    <a:pt x="0" y="2186941"/>
                    <a:pt x="0" y="1408853"/>
                  </a:cubicBezTo>
                  <a:close/>
                </a:path>
              </a:pathLst>
            </a:custGeom>
            <a:noFill/>
            <a:ln w="101600">
              <a:solidFill>
                <a:srgbClr val="4472C4">
                  <a:alpha val="50000"/>
                </a:srgbClr>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25120" tIns="379307" rIns="325120" bIns="1544319"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Nebraska Content Area Standards</a:t>
              </a:r>
            </a:p>
          </p:txBody>
        </p:sp>
        <p:sp>
          <p:nvSpPr>
            <p:cNvPr id="7" name="Freeform: Shape 6">
              <a:extLst>
                <a:ext uri="{FF2B5EF4-FFF2-40B4-BE49-F238E27FC236}">
                  <a16:creationId xmlns:a16="http://schemas.microsoft.com/office/drawing/2014/main" id="{1B8F5D1F-D99B-4F70-B43C-3AA10B450E3E}"/>
                </a:ext>
              </a:extLst>
            </p:cNvPr>
            <p:cNvSpPr/>
            <p:nvPr/>
          </p:nvSpPr>
          <p:spPr>
            <a:xfrm>
              <a:off x="6790689" y="2413362"/>
              <a:ext cx="2817706" cy="2817706"/>
            </a:xfrm>
            <a:custGeom>
              <a:avLst/>
              <a:gdLst>
                <a:gd name="connsiteX0" fmla="*/ 0 w 2817706"/>
                <a:gd name="connsiteY0" fmla="*/ 1408853 h 2817706"/>
                <a:gd name="connsiteX1" fmla="*/ 1408853 w 2817706"/>
                <a:gd name="connsiteY1" fmla="*/ 0 h 2817706"/>
                <a:gd name="connsiteX2" fmla="*/ 2817706 w 2817706"/>
                <a:gd name="connsiteY2" fmla="*/ 1408853 h 2817706"/>
                <a:gd name="connsiteX3" fmla="*/ 1408853 w 2817706"/>
                <a:gd name="connsiteY3" fmla="*/ 2817706 h 2817706"/>
                <a:gd name="connsiteX4" fmla="*/ 0 w 2817706"/>
                <a:gd name="connsiteY4" fmla="*/ 1408853 h 2817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706" h="2817706">
                  <a:moveTo>
                    <a:pt x="0" y="1408853"/>
                  </a:moveTo>
                  <a:cubicBezTo>
                    <a:pt x="0" y="630765"/>
                    <a:pt x="630765" y="0"/>
                    <a:pt x="1408853" y="0"/>
                  </a:cubicBezTo>
                  <a:cubicBezTo>
                    <a:pt x="2186941" y="0"/>
                    <a:pt x="2817706" y="630765"/>
                    <a:pt x="2817706" y="1408853"/>
                  </a:cubicBezTo>
                  <a:cubicBezTo>
                    <a:pt x="2817706" y="2186941"/>
                    <a:pt x="2186941" y="2817706"/>
                    <a:pt x="1408853" y="2817706"/>
                  </a:cubicBezTo>
                  <a:cubicBezTo>
                    <a:pt x="630765" y="2817706"/>
                    <a:pt x="0" y="2186941"/>
                    <a:pt x="0" y="1408853"/>
                  </a:cubicBezTo>
                  <a:close/>
                </a:path>
              </a:pathLst>
            </a:custGeom>
            <a:noFill/>
            <a:ln w="101600">
              <a:solidFill>
                <a:schemeClr val="accent1">
                  <a:lumMod val="60000"/>
                  <a:lumOff val="40000"/>
                  <a:alpha val="50000"/>
                </a:schemeClr>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517227" tIns="325120" rIns="216746" bIns="32512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8" name="Freeform: Shape 7">
              <a:extLst>
                <a:ext uri="{FF2B5EF4-FFF2-40B4-BE49-F238E27FC236}">
                  <a16:creationId xmlns:a16="http://schemas.microsoft.com/office/drawing/2014/main" id="{9B8749B4-53ED-4CC7-B9CF-FA868082FA73}"/>
                </a:ext>
              </a:extLst>
            </p:cNvPr>
            <p:cNvSpPr/>
            <p:nvPr/>
          </p:nvSpPr>
          <p:spPr>
            <a:xfrm>
              <a:off x="5544396" y="3659655"/>
              <a:ext cx="2817706" cy="2817706"/>
            </a:xfrm>
            <a:custGeom>
              <a:avLst/>
              <a:gdLst>
                <a:gd name="connsiteX0" fmla="*/ 0 w 2817706"/>
                <a:gd name="connsiteY0" fmla="*/ 1408853 h 2817706"/>
                <a:gd name="connsiteX1" fmla="*/ 1408853 w 2817706"/>
                <a:gd name="connsiteY1" fmla="*/ 0 h 2817706"/>
                <a:gd name="connsiteX2" fmla="*/ 2817706 w 2817706"/>
                <a:gd name="connsiteY2" fmla="*/ 1408853 h 2817706"/>
                <a:gd name="connsiteX3" fmla="*/ 1408853 w 2817706"/>
                <a:gd name="connsiteY3" fmla="*/ 2817706 h 2817706"/>
                <a:gd name="connsiteX4" fmla="*/ 0 w 2817706"/>
                <a:gd name="connsiteY4" fmla="*/ 1408853 h 2817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706" h="2817706">
                  <a:moveTo>
                    <a:pt x="0" y="1408853"/>
                  </a:moveTo>
                  <a:cubicBezTo>
                    <a:pt x="0" y="630765"/>
                    <a:pt x="630765" y="0"/>
                    <a:pt x="1408853" y="0"/>
                  </a:cubicBezTo>
                  <a:cubicBezTo>
                    <a:pt x="2186941" y="0"/>
                    <a:pt x="2817706" y="630765"/>
                    <a:pt x="2817706" y="1408853"/>
                  </a:cubicBezTo>
                  <a:cubicBezTo>
                    <a:pt x="2817706" y="2186941"/>
                    <a:pt x="2186941" y="2817706"/>
                    <a:pt x="1408853" y="2817706"/>
                  </a:cubicBezTo>
                  <a:cubicBezTo>
                    <a:pt x="630765" y="2817706"/>
                    <a:pt x="0" y="2186941"/>
                    <a:pt x="0" y="1408853"/>
                  </a:cubicBezTo>
                  <a:close/>
                </a:path>
              </a:pathLst>
            </a:custGeom>
            <a:noFill/>
            <a:ln w="101600">
              <a:solidFill>
                <a:srgbClr val="001489">
                  <a:alpha val="45000"/>
                </a:srgbClr>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25120" tIns="1544320" rIns="325120" bIns="37930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Text-Dependent Analysis</a:t>
              </a:r>
            </a:p>
          </p:txBody>
        </p:sp>
        <p:sp>
          <p:nvSpPr>
            <p:cNvPr id="9" name="Freeform: Shape 8">
              <a:extLst>
                <a:ext uri="{FF2B5EF4-FFF2-40B4-BE49-F238E27FC236}">
                  <a16:creationId xmlns:a16="http://schemas.microsoft.com/office/drawing/2014/main" id="{6899FE45-C867-454B-A7A3-3B040944D4AB}"/>
                </a:ext>
              </a:extLst>
            </p:cNvPr>
            <p:cNvSpPr/>
            <p:nvPr/>
          </p:nvSpPr>
          <p:spPr>
            <a:xfrm>
              <a:off x="4298102" y="2413362"/>
              <a:ext cx="2965339" cy="2817706"/>
            </a:xfrm>
            <a:custGeom>
              <a:avLst/>
              <a:gdLst>
                <a:gd name="connsiteX0" fmla="*/ 0 w 2817706"/>
                <a:gd name="connsiteY0" fmla="*/ 1408853 h 2817706"/>
                <a:gd name="connsiteX1" fmla="*/ 1408853 w 2817706"/>
                <a:gd name="connsiteY1" fmla="*/ 0 h 2817706"/>
                <a:gd name="connsiteX2" fmla="*/ 2817706 w 2817706"/>
                <a:gd name="connsiteY2" fmla="*/ 1408853 h 2817706"/>
                <a:gd name="connsiteX3" fmla="*/ 1408853 w 2817706"/>
                <a:gd name="connsiteY3" fmla="*/ 2817706 h 2817706"/>
                <a:gd name="connsiteX4" fmla="*/ 0 w 2817706"/>
                <a:gd name="connsiteY4" fmla="*/ 1408853 h 2817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706" h="2817706">
                  <a:moveTo>
                    <a:pt x="0" y="1408853"/>
                  </a:moveTo>
                  <a:cubicBezTo>
                    <a:pt x="0" y="630765"/>
                    <a:pt x="630765" y="0"/>
                    <a:pt x="1408853" y="0"/>
                  </a:cubicBezTo>
                  <a:cubicBezTo>
                    <a:pt x="2186941" y="0"/>
                    <a:pt x="2817706" y="630765"/>
                    <a:pt x="2817706" y="1408853"/>
                  </a:cubicBezTo>
                  <a:cubicBezTo>
                    <a:pt x="2817706" y="2186941"/>
                    <a:pt x="2186941" y="2817706"/>
                    <a:pt x="1408853" y="2817706"/>
                  </a:cubicBezTo>
                  <a:cubicBezTo>
                    <a:pt x="630765" y="2817706"/>
                    <a:pt x="0" y="2186941"/>
                    <a:pt x="0" y="1408853"/>
                  </a:cubicBezTo>
                  <a:close/>
                </a:path>
              </a:pathLst>
            </a:custGeom>
            <a:noFill/>
            <a:ln w="101600">
              <a:solidFill>
                <a:schemeClr val="accent5">
                  <a:lumMod val="40000"/>
                  <a:lumOff val="60000"/>
                  <a:alpha val="50000"/>
                </a:schemeClr>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16746" tIns="325120" rIns="1517227" bIns="32512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Ongoing Instruction</a:t>
              </a:r>
            </a:p>
          </p:txBody>
        </p:sp>
      </p:grpSp>
      <p:sp>
        <p:nvSpPr>
          <p:cNvPr id="2" name="TextBox 1">
            <a:extLst>
              <a:ext uri="{FF2B5EF4-FFF2-40B4-BE49-F238E27FC236}">
                <a16:creationId xmlns:a16="http://schemas.microsoft.com/office/drawing/2014/main" id="{68273F76-CECF-FF40-AEB1-BF9FFD4F988D}"/>
              </a:ext>
            </a:extLst>
          </p:cNvPr>
          <p:cNvSpPr txBox="1"/>
          <p:nvPr/>
        </p:nvSpPr>
        <p:spPr>
          <a:xfrm>
            <a:off x="8065832" y="3429000"/>
            <a:ext cx="205834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Achievement</a:t>
            </a:r>
            <a:b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b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Level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Descriptors</a:t>
            </a:r>
          </a:p>
        </p:txBody>
      </p:sp>
    </p:spTree>
    <p:extLst>
      <p:ext uri="{BB962C8B-B14F-4D97-AF65-F5344CB8AC3E}">
        <p14:creationId xmlns:p14="http://schemas.microsoft.com/office/powerpoint/2010/main" val="1471539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63758-2C94-4C39-AE25-E1D385603B8D}"/>
              </a:ext>
            </a:extLst>
          </p:cNvPr>
          <p:cNvSpPr>
            <a:spLocks noGrp="1"/>
          </p:cNvSpPr>
          <p:nvPr>
            <p:ph type="title"/>
          </p:nvPr>
        </p:nvSpPr>
        <p:spPr/>
        <p:txBody>
          <a:bodyPr/>
          <a:lstStyle/>
          <a:p>
            <a:r>
              <a:rPr lang="en-US" dirty="0"/>
              <a:t>Poll: Achievement Level Descriptors</a:t>
            </a:r>
          </a:p>
        </p:txBody>
      </p:sp>
      <p:sp>
        <p:nvSpPr>
          <p:cNvPr id="4" name="Text Placeholder 8">
            <a:extLst>
              <a:ext uri="{FF2B5EF4-FFF2-40B4-BE49-F238E27FC236}">
                <a16:creationId xmlns:a16="http://schemas.microsoft.com/office/drawing/2014/main" id="{9FF9D7FA-DA6B-43D3-8877-19A861015C3A}"/>
              </a:ext>
            </a:extLst>
          </p:cNvPr>
          <p:cNvSpPr>
            <a:spLocks noGrp="1"/>
          </p:cNvSpPr>
          <p:nvPr>
            <p:ph type="body" sz="quarter" idx="13"/>
          </p:nvPr>
        </p:nvSpPr>
        <p:spPr>
          <a:xfrm>
            <a:off x="2786061" y="1042987"/>
            <a:ext cx="8567738" cy="531769"/>
          </a:xfrm>
        </p:spPr>
        <p:txBody>
          <a:bodyPr>
            <a:noAutofit/>
          </a:bodyPr>
          <a:lstStyle/>
          <a:p>
            <a:pPr marL="0" indent="0">
              <a:buNone/>
            </a:pPr>
            <a:r>
              <a:rPr lang="en-US" dirty="0"/>
              <a:t>How well would you rate your understanding of Achievement Level Descriptors?</a:t>
            </a:r>
          </a:p>
        </p:txBody>
      </p:sp>
      <p:sp>
        <p:nvSpPr>
          <p:cNvPr id="11" name="Text Placeholder 8">
            <a:extLst>
              <a:ext uri="{FF2B5EF4-FFF2-40B4-BE49-F238E27FC236}">
                <a16:creationId xmlns:a16="http://schemas.microsoft.com/office/drawing/2014/main" id="{F5D275D2-3C41-45F2-92EA-C6CEE533D4BB}"/>
              </a:ext>
            </a:extLst>
          </p:cNvPr>
          <p:cNvSpPr txBox="1">
            <a:spLocks/>
          </p:cNvSpPr>
          <p:nvPr/>
        </p:nvSpPr>
        <p:spPr>
          <a:xfrm>
            <a:off x="3521351" y="2392095"/>
            <a:ext cx="7734253" cy="3125495"/>
          </a:xfrm>
          <a:prstGeom prst="rect">
            <a:avLst/>
          </a:prstGeom>
        </p:spPr>
        <p:txBody>
          <a:bodyPr>
            <a:normAutofit/>
          </a:bodyPr>
          <a:lstStyle>
            <a:lvl1pPr marL="341313" indent="-341313" algn="l" defTabSz="914400" rtl="0" eaLnBrk="1" latinLnBrk="0" hangingPunct="1">
              <a:lnSpc>
                <a:spcPct val="11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spcAft>
                <a:spcPts val="1000"/>
              </a:spcAft>
              <a:buFont typeface="Arial"/>
              <a:buNone/>
            </a:pPr>
            <a:r>
              <a:rPr lang="en-US" sz="2600" dirty="0"/>
              <a:t>Expert</a:t>
            </a:r>
          </a:p>
          <a:p>
            <a:pPr marL="0" indent="0">
              <a:spcBef>
                <a:spcPts val="600"/>
              </a:spcBef>
              <a:spcAft>
                <a:spcPts val="1000"/>
              </a:spcAft>
              <a:buFont typeface="Arial"/>
              <a:buNone/>
            </a:pPr>
            <a:r>
              <a:rPr lang="en-US" sz="2600" dirty="0"/>
              <a:t>Understand well</a:t>
            </a:r>
          </a:p>
          <a:p>
            <a:pPr marL="0" indent="0">
              <a:spcBef>
                <a:spcPts val="600"/>
              </a:spcBef>
              <a:spcAft>
                <a:spcPts val="1000"/>
              </a:spcAft>
              <a:buFont typeface="Arial"/>
              <a:buNone/>
            </a:pPr>
            <a:r>
              <a:rPr lang="en-US" sz="2600" dirty="0"/>
              <a:t>Understand somewhat</a:t>
            </a:r>
          </a:p>
          <a:p>
            <a:pPr marL="0" indent="0">
              <a:spcBef>
                <a:spcPts val="600"/>
              </a:spcBef>
              <a:spcAft>
                <a:spcPts val="1000"/>
              </a:spcAft>
              <a:buFont typeface="Arial"/>
              <a:buNone/>
            </a:pPr>
            <a:r>
              <a:rPr lang="en-US" sz="2600" dirty="0"/>
              <a:t>Unfamiliar</a:t>
            </a:r>
          </a:p>
          <a:p>
            <a:pPr marL="0" indent="0">
              <a:buFont typeface="Arial"/>
              <a:buNone/>
            </a:pPr>
            <a:endParaRPr lang="en-US" dirty="0"/>
          </a:p>
        </p:txBody>
      </p:sp>
      <p:sp>
        <p:nvSpPr>
          <p:cNvPr id="12" name="Rectangle 11">
            <a:extLst>
              <a:ext uri="{FF2B5EF4-FFF2-40B4-BE49-F238E27FC236}">
                <a16:creationId xmlns:a16="http://schemas.microsoft.com/office/drawing/2014/main" id="{7FB4A879-E0D7-4957-8212-516C7A5835A3}"/>
              </a:ext>
            </a:extLst>
          </p:cNvPr>
          <p:cNvSpPr/>
          <p:nvPr/>
        </p:nvSpPr>
        <p:spPr>
          <a:xfrm>
            <a:off x="2786057" y="3038466"/>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4EA6"/>
                </a:solidFill>
              </a:rPr>
              <a:t>2</a:t>
            </a:r>
          </a:p>
        </p:txBody>
      </p:sp>
      <p:sp>
        <p:nvSpPr>
          <p:cNvPr id="13" name="Rectangle 12">
            <a:extLst>
              <a:ext uri="{FF2B5EF4-FFF2-40B4-BE49-F238E27FC236}">
                <a16:creationId xmlns:a16="http://schemas.microsoft.com/office/drawing/2014/main" id="{0674EC2A-0A02-49C1-A8A2-9B4BF703C679}"/>
              </a:ext>
            </a:extLst>
          </p:cNvPr>
          <p:cNvSpPr/>
          <p:nvPr/>
        </p:nvSpPr>
        <p:spPr>
          <a:xfrm>
            <a:off x="2786057" y="3672882"/>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F4EA6"/>
                </a:solidFill>
              </a:rPr>
              <a:t>3</a:t>
            </a:r>
          </a:p>
        </p:txBody>
      </p:sp>
      <p:sp>
        <p:nvSpPr>
          <p:cNvPr id="14" name="Rectangle 13">
            <a:extLst>
              <a:ext uri="{FF2B5EF4-FFF2-40B4-BE49-F238E27FC236}">
                <a16:creationId xmlns:a16="http://schemas.microsoft.com/office/drawing/2014/main" id="{9D99EBF1-650F-4439-A626-E4B733406F45}"/>
              </a:ext>
            </a:extLst>
          </p:cNvPr>
          <p:cNvSpPr/>
          <p:nvPr/>
        </p:nvSpPr>
        <p:spPr>
          <a:xfrm>
            <a:off x="2786057" y="4324765"/>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F4EA6"/>
                </a:solidFill>
              </a:rPr>
              <a:t>4</a:t>
            </a:r>
          </a:p>
        </p:txBody>
      </p:sp>
      <p:sp>
        <p:nvSpPr>
          <p:cNvPr id="15" name="Rectangle 14">
            <a:extLst>
              <a:ext uri="{FF2B5EF4-FFF2-40B4-BE49-F238E27FC236}">
                <a16:creationId xmlns:a16="http://schemas.microsoft.com/office/drawing/2014/main" id="{01F509CA-FC69-43F7-BD17-8D0A00F01E21}"/>
              </a:ext>
            </a:extLst>
          </p:cNvPr>
          <p:cNvSpPr/>
          <p:nvPr/>
        </p:nvSpPr>
        <p:spPr>
          <a:xfrm>
            <a:off x="2786057" y="2360832"/>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4EA6"/>
                </a:solidFill>
              </a:rPr>
              <a:t>1</a:t>
            </a:r>
          </a:p>
        </p:txBody>
      </p:sp>
    </p:spTree>
    <p:extLst>
      <p:ext uri="{BB962C8B-B14F-4D97-AF65-F5344CB8AC3E}">
        <p14:creationId xmlns:p14="http://schemas.microsoft.com/office/powerpoint/2010/main" val="1405562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96C541-49FC-4047-8926-AEF40ECFA9A7}"/>
              </a:ext>
            </a:extLst>
          </p:cNvPr>
          <p:cNvSpPr>
            <a:spLocks noGrp="1"/>
          </p:cNvSpPr>
          <p:nvPr>
            <p:ph type="body" sz="quarter" idx="10"/>
          </p:nvPr>
        </p:nvSpPr>
        <p:spPr>
          <a:xfrm>
            <a:off x="2786063" y="1836048"/>
            <a:ext cx="8567736" cy="3936102"/>
          </a:xfrm>
        </p:spPr>
        <p:txBody>
          <a:bodyPr>
            <a:normAutofit fontScale="85000" lnSpcReduction="10000"/>
          </a:bodyPr>
          <a:lstStyle/>
          <a:p>
            <a:pPr>
              <a:lnSpc>
                <a:spcPct val="130000"/>
              </a:lnSpc>
              <a:spcAft>
                <a:spcPts val="1200"/>
              </a:spcAft>
            </a:pPr>
            <a:r>
              <a:rPr lang="en-US" sz="2800" dirty="0"/>
              <a:t>ALDs define the</a:t>
            </a:r>
            <a:r>
              <a:rPr lang="en-US" sz="2800" b="1" dirty="0"/>
              <a:t> likely </a:t>
            </a:r>
            <a:r>
              <a:rPr lang="en-US" sz="2800" dirty="0"/>
              <a:t>knowledge, skills, and abilities of students in each achievement level and are commonly found on state education department websites, in score reports, and in test interpretation guides</a:t>
            </a:r>
          </a:p>
          <a:p>
            <a:pPr>
              <a:lnSpc>
                <a:spcPct val="130000"/>
              </a:lnSpc>
            </a:pPr>
            <a:r>
              <a:rPr lang="en-US" sz="2800" dirty="0"/>
              <a:t>When ALDs are used to interpret an NSCAS scale score, they represent what a student is likely able to do based on the student’s achievement level categorization</a:t>
            </a:r>
          </a:p>
          <a:p>
            <a:endParaRPr lang="en-US" dirty="0"/>
          </a:p>
        </p:txBody>
      </p:sp>
      <p:sp>
        <p:nvSpPr>
          <p:cNvPr id="3" name="Title 2">
            <a:extLst>
              <a:ext uri="{FF2B5EF4-FFF2-40B4-BE49-F238E27FC236}">
                <a16:creationId xmlns:a16="http://schemas.microsoft.com/office/drawing/2014/main" id="{CCCAD09C-C6CE-4767-ACF1-7E816DE3EF31}"/>
              </a:ext>
            </a:extLst>
          </p:cNvPr>
          <p:cNvSpPr>
            <a:spLocks noGrp="1"/>
          </p:cNvSpPr>
          <p:nvPr>
            <p:ph type="title"/>
          </p:nvPr>
        </p:nvSpPr>
        <p:spPr/>
        <p:txBody>
          <a:bodyPr/>
          <a:lstStyle/>
          <a:p>
            <a:r>
              <a:rPr lang="en-US"/>
              <a:t>Achievement Level Descriptors (ALDs)</a:t>
            </a:r>
          </a:p>
        </p:txBody>
      </p:sp>
    </p:spTree>
    <p:extLst>
      <p:ext uri="{BB962C8B-B14F-4D97-AF65-F5344CB8AC3E}">
        <p14:creationId xmlns:p14="http://schemas.microsoft.com/office/powerpoint/2010/main" val="33565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3AA145-2B5C-4E4B-8DCE-397DFA12623E}"/>
              </a:ext>
            </a:extLst>
          </p:cNvPr>
          <p:cNvSpPr>
            <a:spLocks noGrp="1"/>
          </p:cNvSpPr>
          <p:nvPr>
            <p:ph type="body" sz="quarter" idx="10"/>
          </p:nvPr>
        </p:nvSpPr>
        <p:spPr>
          <a:xfrm>
            <a:off x="2786063" y="1967546"/>
            <a:ext cx="4270345" cy="3976053"/>
          </a:xfrm>
        </p:spPr>
        <p:txBody>
          <a:bodyPr>
            <a:normAutofit fontScale="62500" lnSpcReduction="20000"/>
          </a:bodyPr>
          <a:lstStyle/>
          <a:p>
            <a:pPr marL="340995" indent="-340995">
              <a:lnSpc>
                <a:spcPct val="130000"/>
              </a:lnSpc>
              <a:spcBef>
                <a:spcPts val="0"/>
              </a:spcBef>
              <a:spcAft>
                <a:spcPts val="1200"/>
              </a:spcAft>
            </a:pPr>
            <a:r>
              <a:rPr lang="en-US" sz="3800" dirty="0"/>
              <a:t>Support of writing items </a:t>
            </a:r>
          </a:p>
          <a:p>
            <a:pPr marL="340995" indent="-340995">
              <a:lnSpc>
                <a:spcPct val="130000"/>
              </a:lnSpc>
              <a:spcBef>
                <a:spcPts val="0"/>
              </a:spcBef>
              <a:spcAft>
                <a:spcPts val="1200"/>
              </a:spcAft>
            </a:pPr>
            <a:r>
              <a:rPr lang="en-US" sz="3800" dirty="0"/>
              <a:t>Help set cut scores </a:t>
            </a:r>
          </a:p>
          <a:p>
            <a:pPr marL="340995" indent="-340995">
              <a:lnSpc>
                <a:spcPct val="130000"/>
              </a:lnSpc>
              <a:spcBef>
                <a:spcPts val="0"/>
              </a:spcBef>
              <a:spcAft>
                <a:spcPts val="1200"/>
              </a:spcAft>
            </a:pPr>
            <a:r>
              <a:rPr lang="en-US" sz="3800" dirty="0"/>
              <a:t>Help interpret what students in different achievement levels </a:t>
            </a:r>
            <a:br>
              <a:rPr lang="en-US" sz="3800" dirty="0"/>
            </a:br>
            <a:r>
              <a:rPr lang="en-US" sz="3800" dirty="0"/>
              <a:t>can likely do </a:t>
            </a:r>
          </a:p>
          <a:p>
            <a:pPr marL="340995" indent="-340995">
              <a:lnSpc>
                <a:spcPct val="130000"/>
              </a:lnSpc>
              <a:spcBef>
                <a:spcPts val="0"/>
              </a:spcBef>
              <a:spcAft>
                <a:spcPts val="1200"/>
              </a:spcAft>
            </a:pPr>
            <a:r>
              <a:rPr lang="en-US" sz="3800" dirty="0"/>
              <a:t>Use as a framework for analyzing student work</a:t>
            </a:r>
          </a:p>
          <a:p>
            <a:endParaRPr lang="en-US" dirty="0"/>
          </a:p>
        </p:txBody>
      </p:sp>
      <p:sp>
        <p:nvSpPr>
          <p:cNvPr id="6" name="Text Placeholder 5">
            <a:extLst>
              <a:ext uri="{FF2B5EF4-FFF2-40B4-BE49-F238E27FC236}">
                <a16:creationId xmlns:a16="http://schemas.microsoft.com/office/drawing/2014/main" id="{51826FB4-3509-4CA9-8F1F-DAB3FF8422B6}"/>
              </a:ext>
            </a:extLst>
          </p:cNvPr>
          <p:cNvSpPr>
            <a:spLocks noGrp="1"/>
          </p:cNvSpPr>
          <p:nvPr>
            <p:ph type="body" idx="1"/>
          </p:nvPr>
        </p:nvSpPr>
        <p:spPr>
          <a:xfrm>
            <a:off x="2785049" y="1258735"/>
            <a:ext cx="5168505" cy="692080"/>
          </a:xfrm>
        </p:spPr>
        <p:txBody>
          <a:bodyPr>
            <a:normAutofit/>
          </a:bodyPr>
          <a:lstStyle/>
          <a:p>
            <a:r>
              <a:rPr lang="en-US" dirty="0"/>
              <a:t>With the state assessment	</a:t>
            </a:r>
          </a:p>
        </p:txBody>
      </p:sp>
      <p:sp>
        <p:nvSpPr>
          <p:cNvPr id="5" name="Title 4">
            <a:extLst>
              <a:ext uri="{FF2B5EF4-FFF2-40B4-BE49-F238E27FC236}">
                <a16:creationId xmlns:a16="http://schemas.microsoft.com/office/drawing/2014/main" id="{BC9C6B5A-D644-4F1F-B1EC-CC2E52C91A66}"/>
              </a:ext>
            </a:extLst>
          </p:cNvPr>
          <p:cNvSpPr>
            <a:spLocks noGrp="1"/>
          </p:cNvSpPr>
          <p:nvPr>
            <p:ph type="title"/>
          </p:nvPr>
        </p:nvSpPr>
        <p:spPr/>
        <p:txBody>
          <a:bodyPr/>
          <a:lstStyle/>
          <a:p>
            <a:r>
              <a:rPr lang="en-US"/>
              <a:t>Use of Achievement Level Descriptors</a:t>
            </a:r>
          </a:p>
        </p:txBody>
      </p:sp>
      <p:sp>
        <p:nvSpPr>
          <p:cNvPr id="9" name="Text Placeholder 8">
            <a:extLst>
              <a:ext uri="{FF2B5EF4-FFF2-40B4-BE49-F238E27FC236}">
                <a16:creationId xmlns:a16="http://schemas.microsoft.com/office/drawing/2014/main" id="{EA4A4857-FB2F-4BF2-A70B-476397A64C28}"/>
              </a:ext>
            </a:extLst>
          </p:cNvPr>
          <p:cNvSpPr>
            <a:spLocks noGrp="1"/>
          </p:cNvSpPr>
          <p:nvPr>
            <p:ph type="body" sz="quarter" idx="14"/>
          </p:nvPr>
        </p:nvSpPr>
        <p:spPr>
          <a:xfrm>
            <a:off x="7533508" y="1967547"/>
            <a:ext cx="3840480" cy="3196945"/>
          </a:xfrm>
        </p:spPr>
        <p:txBody>
          <a:bodyPr>
            <a:normAutofit/>
          </a:bodyPr>
          <a:lstStyle/>
          <a:p>
            <a:pPr lvl="0">
              <a:spcBef>
                <a:spcPts val="0"/>
              </a:spcBef>
              <a:spcAft>
                <a:spcPts val="1200"/>
              </a:spcAft>
            </a:pPr>
            <a:r>
              <a:rPr lang="en-US" dirty="0">
                <a:solidFill>
                  <a:prstClr val="black"/>
                </a:solidFill>
              </a:rPr>
              <a:t>Support item writing</a:t>
            </a:r>
          </a:p>
          <a:p>
            <a:pPr lvl="0">
              <a:spcBef>
                <a:spcPts val="0"/>
              </a:spcBef>
              <a:spcAft>
                <a:spcPts val="1200"/>
              </a:spcAft>
            </a:pPr>
            <a:r>
              <a:rPr lang="en-US" dirty="0">
                <a:solidFill>
                  <a:prstClr val="black"/>
                </a:solidFill>
              </a:rPr>
              <a:t>Use in standard setting</a:t>
            </a:r>
          </a:p>
          <a:p>
            <a:pPr lvl="0">
              <a:spcBef>
                <a:spcPts val="0"/>
              </a:spcBef>
              <a:spcAft>
                <a:spcPts val="1200"/>
              </a:spcAft>
            </a:pPr>
            <a:r>
              <a:rPr lang="en-US" dirty="0">
                <a:solidFill>
                  <a:prstClr val="black"/>
                </a:solidFill>
              </a:rPr>
              <a:t>Use in test score interpretations</a:t>
            </a:r>
          </a:p>
          <a:p>
            <a:pPr lvl="0">
              <a:spcBef>
                <a:spcPts val="0"/>
              </a:spcBef>
              <a:spcAft>
                <a:spcPts val="1200"/>
              </a:spcAft>
            </a:pPr>
            <a:r>
              <a:rPr lang="en-US" dirty="0">
                <a:solidFill>
                  <a:prstClr val="black"/>
                </a:solidFill>
              </a:rPr>
              <a:t>Connect to student thinking</a:t>
            </a:r>
          </a:p>
          <a:p>
            <a:endParaRPr lang="en-US" dirty="0"/>
          </a:p>
        </p:txBody>
      </p:sp>
      <p:sp>
        <p:nvSpPr>
          <p:cNvPr id="10" name="Text Placeholder 9">
            <a:extLst>
              <a:ext uri="{FF2B5EF4-FFF2-40B4-BE49-F238E27FC236}">
                <a16:creationId xmlns:a16="http://schemas.microsoft.com/office/drawing/2014/main" id="{3EEB2ABB-E0B4-43DA-84C4-B4BFAB71AFE9}"/>
              </a:ext>
            </a:extLst>
          </p:cNvPr>
          <p:cNvSpPr>
            <a:spLocks noGrp="1"/>
          </p:cNvSpPr>
          <p:nvPr>
            <p:ph type="body" idx="15"/>
          </p:nvPr>
        </p:nvSpPr>
        <p:spPr>
          <a:xfrm>
            <a:off x="7532495" y="1423055"/>
            <a:ext cx="3840480" cy="517745"/>
          </a:xfrm>
        </p:spPr>
        <p:txBody>
          <a:bodyPr/>
          <a:lstStyle/>
          <a:p>
            <a:r>
              <a:rPr lang="en-US"/>
              <a:t>In the classroom</a:t>
            </a:r>
          </a:p>
        </p:txBody>
      </p:sp>
    </p:spTree>
    <p:extLst>
      <p:ext uri="{BB962C8B-B14F-4D97-AF65-F5344CB8AC3E}">
        <p14:creationId xmlns:p14="http://schemas.microsoft.com/office/powerpoint/2010/main" val="333355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6" grpId="0" build="p"/>
      <p:bldP spid="9" grpId="0" uiExpand="1" build="p"/>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A79CC-1886-4134-82A1-02B2DE1E5D9B}"/>
              </a:ext>
            </a:extLst>
          </p:cNvPr>
          <p:cNvSpPr>
            <a:spLocks noGrp="1"/>
          </p:cNvSpPr>
          <p:nvPr>
            <p:ph type="title"/>
          </p:nvPr>
        </p:nvSpPr>
        <p:spPr>
          <a:prstGeom prst="rect">
            <a:avLst/>
          </a:prstGeom>
        </p:spPr>
        <p:txBody>
          <a:bodyPr/>
          <a:lstStyle/>
          <a:p>
            <a:r>
              <a:rPr lang="en-US"/>
              <a:t>Sample ELA ALD</a:t>
            </a:r>
          </a:p>
        </p:txBody>
      </p:sp>
      <p:graphicFrame>
        <p:nvGraphicFramePr>
          <p:cNvPr id="5" name="Table 4">
            <a:extLst>
              <a:ext uri="{FF2B5EF4-FFF2-40B4-BE49-F238E27FC236}">
                <a16:creationId xmlns:a16="http://schemas.microsoft.com/office/drawing/2014/main" id="{2C534616-7480-4CC3-83AF-C983136C986C}"/>
              </a:ext>
            </a:extLst>
          </p:cNvPr>
          <p:cNvGraphicFramePr>
            <a:graphicFrameLocks noGrp="1"/>
          </p:cNvGraphicFramePr>
          <p:nvPr>
            <p:extLst/>
          </p:nvPr>
        </p:nvGraphicFramePr>
        <p:xfrm>
          <a:off x="684305" y="1353312"/>
          <a:ext cx="10939424" cy="5184098"/>
        </p:xfrm>
        <a:graphic>
          <a:graphicData uri="http://schemas.openxmlformats.org/drawingml/2006/table">
            <a:tbl>
              <a:tblPr firstRow="1" bandRow="1">
                <a:tableStyleId>{5C22544A-7EE6-4342-B048-85BDC9FD1C3A}</a:tableStyleId>
              </a:tblPr>
              <a:tblGrid>
                <a:gridCol w="2734856">
                  <a:extLst>
                    <a:ext uri="{9D8B030D-6E8A-4147-A177-3AD203B41FA5}">
                      <a16:colId xmlns:a16="http://schemas.microsoft.com/office/drawing/2014/main" val="1318195962"/>
                    </a:ext>
                  </a:extLst>
                </a:gridCol>
                <a:gridCol w="2734856">
                  <a:extLst>
                    <a:ext uri="{9D8B030D-6E8A-4147-A177-3AD203B41FA5}">
                      <a16:colId xmlns:a16="http://schemas.microsoft.com/office/drawing/2014/main" val="2513903228"/>
                    </a:ext>
                  </a:extLst>
                </a:gridCol>
                <a:gridCol w="2734856">
                  <a:extLst>
                    <a:ext uri="{9D8B030D-6E8A-4147-A177-3AD203B41FA5}">
                      <a16:colId xmlns:a16="http://schemas.microsoft.com/office/drawing/2014/main" val="1097728313"/>
                    </a:ext>
                  </a:extLst>
                </a:gridCol>
                <a:gridCol w="2734856">
                  <a:extLst>
                    <a:ext uri="{9D8B030D-6E8A-4147-A177-3AD203B41FA5}">
                      <a16:colId xmlns:a16="http://schemas.microsoft.com/office/drawing/2014/main" val="1607685704"/>
                    </a:ext>
                  </a:extLst>
                </a:gridCol>
              </a:tblGrid>
              <a:tr h="855938">
                <a:tc>
                  <a:txBody>
                    <a:bodyPr/>
                    <a:lstStyle/>
                    <a:p>
                      <a:pPr algn="l"/>
                      <a:r>
                        <a:rPr lang="en-US" sz="1900">
                          <a:latin typeface="Century Gothic" panose="020B0502020202020204" pitchFamily="34" charset="0"/>
                        </a:rPr>
                        <a:t>Standard</a:t>
                      </a:r>
                    </a:p>
                  </a:txBody>
                  <a:tcPr marL="137160" marR="137160" marT="137160" marB="1371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01547"/>
                    </a:solidFill>
                  </a:tcPr>
                </a:tc>
                <a:tc>
                  <a:txBody>
                    <a:bodyPr/>
                    <a:lstStyle/>
                    <a:p>
                      <a:pPr algn="l"/>
                      <a:r>
                        <a:rPr lang="en-US" sz="1900">
                          <a:latin typeface="Century Gothic" panose="020B0502020202020204" pitchFamily="34" charset="0"/>
                        </a:rPr>
                        <a:t>Developing</a:t>
                      </a:r>
                    </a:p>
                  </a:txBody>
                  <a:tcPr marL="137160" marR="137160" marT="137160" marB="13716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01547"/>
                    </a:solidFill>
                  </a:tcPr>
                </a:tc>
                <a:tc>
                  <a:txBody>
                    <a:bodyPr/>
                    <a:lstStyle/>
                    <a:p>
                      <a:pPr algn="l"/>
                      <a:r>
                        <a:rPr lang="en-US" sz="1900">
                          <a:latin typeface="Century Gothic" panose="020B0502020202020204" pitchFamily="34" charset="0"/>
                        </a:rPr>
                        <a:t>On Track</a:t>
                      </a:r>
                    </a:p>
                  </a:txBody>
                  <a:tcPr marL="137160" marR="137160" marT="137160" marB="13716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01547"/>
                    </a:solidFill>
                  </a:tcPr>
                </a:tc>
                <a:tc>
                  <a:txBody>
                    <a:bodyPr/>
                    <a:lstStyle/>
                    <a:p>
                      <a:pPr algn="l"/>
                      <a:r>
                        <a:rPr lang="en-US" sz="1900">
                          <a:latin typeface="Century Gothic" panose="020B0502020202020204" pitchFamily="34" charset="0"/>
                        </a:rPr>
                        <a:t>College and </a:t>
                      </a:r>
                      <a:br>
                        <a:rPr lang="en-US" sz="1900">
                          <a:latin typeface="Century Gothic" panose="020B0502020202020204" pitchFamily="34" charset="0"/>
                        </a:rPr>
                      </a:br>
                      <a:r>
                        <a:rPr lang="en-US" sz="1900">
                          <a:latin typeface="Century Gothic" panose="020B0502020202020204" pitchFamily="34" charset="0"/>
                        </a:rPr>
                        <a:t>Career Ready</a:t>
                      </a:r>
                    </a:p>
                  </a:txBody>
                  <a:tcPr marL="137160" marR="137160" marT="137160" marB="13716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01547"/>
                    </a:solidFill>
                  </a:tcPr>
                </a:tc>
                <a:extLst>
                  <a:ext uri="{0D108BD9-81ED-4DB2-BD59-A6C34878D82A}">
                    <a16:rowId xmlns:a16="http://schemas.microsoft.com/office/drawing/2014/main" val="2402529442"/>
                  </a:ext>
                </a:extLst>
              </a:tr>
              <a:tr h="4026613">
                <a:tc>
                  <a:txBody>
                    <a:bodyPr/>
                    <a:lstStyle/>
                    <a:p>
                      <a:r>
                        <a:rPr lang="en-US" sz="1900">
                          <a:latin typeface="Century Gothic" panose="020B0502020202020204" pitchFamily="34" charset="0"/>
                        </a:rPr>
                        <a:t>Analyze and explain the relationships between elements of literary text (e.g., character development, setting, plot, conflict, point of view, inferred and recurring themes).</a:t>
                      </a:r>
                    </a:p>
                  </a:txBody>
                  <a:tcPr marL="137160" marR="137160" marT="137160" marB="137160">
                    <a:lnL w="12700" cap="flat" cmpd="sng" algn="ctr">
                      <a:solidFill>
                        <a:schemeClr val="bg1">
                          <a:lumMod val="6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CDD5F6"/>
                    </a:solidFill>
                  </a:tcPr>
                </a:tc>
                <a:tc>
                  <a:txBody>
                    <a:bodyPr/>
                    <a:lstStyle/>
                    <a:p>
                      <a:pPr algn="l"/>
                      <a:r>
                        <a:rPr lang="en-US" sz="1900">
                          <a:latin typeface="Century Gothic" panose="020B0502020202020204" pitchFamily="34" charset="0"/>
                        </a:rPr>
                        <a:t>Identify and explain relationships between basic elements of literary text (e.g., character development, setting, plot, conflict, point of view).</a:t>
                      </a:r>
                    </a:p>
                  </a:txBody>
                  <a:tcPr marL="137160" marR="137160" marT="137160" marB="1371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900">
                          <a:latin typeface="Century Gothic" panose="020B0502020202020204" pitchFamily="34" charset="0"/>
                        </a:rPr>
                        <a:t>Analyze and explain the relationships between elements of literary text (e.g., character development, setting, plot, conflict, point of view, inferred and recurring themes) and cite specific evidence from the text to explain those relationships.</a:t>
                      </a:r>
                    </a:p>
                  </a:txBody>
                  <a:tcPr marL="137160" marR="137160" marT="137160" marB="13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CDD5F6"/>
                    </a:solidFill>
                  </a:tcPr>
                </a:tc>
                <a:tc>
                  <a:txBody>
                    <a:bodyPr/>
                    <a:lstStyle/>
                    <a:p>
                      <a:r>
                        <a:rPr lang="en-US" sz="1900">
                          <a:latin typeface="Century Gothic" panose="020B0502020202020204" pitchFamily="34" charset="0"/>
                        </a:rPr>
                        <a:t>Analyze and explain subtle relationships between elements of literary text (e.g., character development, setting, plot, conflict, point of view, inferred and recurring themes) and cite specific evidence from the text to demonstrate those relationships.</a:t>
                      </a:r>
                    </a:p>
                  </a:txBody>
                  <a:tcPr marL="137160" marR="137160" marT="137160" marB="137160" anchor="ctr">
                    <a:lnL w="3175"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1053104"/>
                  </a:ext>
                </a:extLst>
              </a:tr>
            </a:tbl>
          </a:graphicData>
        </a:graphic>
      </p:graphicFrame>
    </p:spTree>
    <p:extLst>
      <p:ext uri="{BB962C8B-B14F-4D97-AF65-F5344CB8AC3E}">
        <p14:creationId xmlns:p14="http://schemas.microsoft.com/office/powerpoint/2010/main" val="3999977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58E970A4-DE56-40EE-B735-4598068C3A1C}"/>
              </a:ext>
            </a:extLst>
          </p:cNvPr>
          <p:cNvSpPr>
            <a:spLocks noGrp="1"/>
          </p:cNvSpPr>
          <p:nvPr>
            <p:ph type="body" sz="quarter" idx="10"/>
          </p:nvPr>
        </p:nvSpPr>
        <p:spPr>
          <a:xfrm>
            <a:off x="2786063" y="1836048"/>
            <a:ext cx="8567736" cy="3878951"/>
          </a:xfrm>
        </p:spPr>
        <p:txBody>
          <a:bodyPr>
            <a:normAutofit/>
          </a:bodyPr>
          <a:lstStyle/>
          <a:p>
            <a:pPr marL="457200" indent="-457200">
              <a:buFont typeface="+mj-lt"/>
              <a:buAutoNum type="arabicPeriod"/>
            </a:pPr>
            <a:r>
              <a:rPr lang="en-US" sz="2600" dirty="0"/>
              <a:t>Work with your table group</a:t>
            </a:r>
          </a:p>
          <a:p>
            <a:pPr marL="457200" indent="-457200">
              <a:buFont typeface="+mj-lt"/>
              <a:buAutoNum type="arabicPeriod"/>
            </a:pPr>
            <a:r>
              <a:rPr lang="en-US" sz="2600" dirty="0"/>
              <a:t>Consider:</a:t>
            </a:r>
          </a:p>
          <a:p>
            <a:pPr marL="920750" lvl="1" indent="-457200"/>
            <a:r>
              <a:rPr lang="en-US" sz="2600" dirty="0">
                <a:solidFill>
                  <a:srgbClr val="002060"/>
                </a:solidFill>
                <a:latin typeface="Arial" panose="020B0604020202020204" pitchFamily="34" charset="0"/>
                <a:cs typeface="Arial" panose="020B0604020202020204" pitchFamily="34" charset="0"/>
              </a:rPr>
              <a:t>͏</a:t>
            </a:r>
            <a:r>
              <a:rPr lang="en-US" sz="2600" b="1" dirty="0">
                <a:solidFill>
                  <a:srgbClr val="001489"/>
                </a:solidFill>
              </a:rPr>
              <a:t>What makes a quality prompt?</a:t>
            </a:r>
          </a:p>
          <a:p>
            <a:pPr marL="457200" indent="-457200">
              <a:buFont typeface="+mj-lt"/>
              <a:buAutoNum type="arabicPeriod"/>
            </a:pPr>
            <a:r>
              <a:rPr lang="en-US" sz="2600" dirty="0"/>
              <a:t>Take one minute to think independently; consider how this question applies to your content area</a:t>
            </a:r>
          </a:p>
          <a:p>
            <a:pPr marL="457200" indent="-457200">
              <a:buFont typeface="+mj-lt"/>
              <a:buAutoNum type="arabicPeriod"/>
            </a:pPr>
            <a:r>
              <a:rPr lang="en-US" sz="2600" dirty="0"/>
              <a:t>Share out, round-robin style, at your table; use as many rounds as necessary</a:t>
            </a:r>
          </a:p>
        </p:txBody>
      </p:sp>
      <p:sp>
        <p:nvSpPr>
          <p:cNvPr id="2" name="Title 1">
            <a:extLst>
              <a:ext uri="{FF2B5EF4-FFF2-40B4-BE49-F238E27FC236}">
                <a16:creationId xmlns:a16="http://schemas.microsoft.com/office/drawing/2014/main" id="{A1B9278F-8028-4DCA-9E62-4046E0738C48}"/>
              </a:ext>
            </a:extLst>
          </p:cNvPr>
          <p:cNvSpPr>
            <a:spLocks noGrp="1"/>
          </p:cNvSpPr>
          <p:nvPr>
            <p:ph type="title"/>
          </p:nvPr>
        </p:nvSpPr>
        <p:spPr/>
        <p:txBody>
          <a:bodyPr>
            <a:normAutofit fontScale="90000"/>
          </a:bodyPr>
          <a:lstStyle/>
          <a:p>
            <a:r>
              <a:rPr lang="en-US"/>
              <a:t>Characteristics of Quality Prompts</a:t>
            </a:r>
          </a:p>
        </p:txBody>
      </p:sp>
    </p:spTree>
    <p:extLst>
      <p:ext uri="{BB962C8B-B14F-4D97-AF65-F5344CB8AC3E}">
        <p14:creationId xmlns:p14="http://schemas.microsoft.com/office/powerpoint/2010/main" val="969504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54DA07-E839-4506-B221-B2081BD866F2}"/>
              </a:ext>
            </a:extLst>
          </p:cNvPr>
          <p:cNvSpPr>
            <a:spLocks noGrp="1"/>
          </p:cNvSpPr>
          <p:nvPr>
            <p:ph type="body" sz="quarter" idx="10"/>
          </p:nvPr>
        </p:nvSpPr>
        <p:spPr>
          <a:xfrm>
            <a:off x="2786063" y="1836049"/>
            <a:ext cx="8738828" cy="3390900"/>
          </a:xfrm>
        </p:spPr>
        <p:txBody>
          <a:bodyPr>
            <a:noAutofit/>
          </a:bodyPr>
          <a:lstStyle/>
          <a:p>
            <a:pPr marL="457200" indent="-457200">
              <a:buFont typeface="+mj-lt"/>
              <a:buAutoNum type="arabicPeriod"/>
            </a:pPr>
            <a:r>
              <a:rPr lang="en-US" sz="2600" dirty="0"/>
              <a:t>Form groups of three</a:t>
            </a:r>
          </a:p>
          <a:p>
            <a:pPr marL="457200" indent="-457200">
              <a:buFont typeface="+mj-lt"/>
              <a:buAutoNum type="arabicPeriod"/>
            </a:pPr>
            <a:r>
              <a:rPr lang="en-US" sz="2600" dirty="0"/>
              <a:t>Consider:</a:t>
            </a:r>
          </a:p>
          <a:p>
            <a:pPr lvl="1"/>
            <a:r>
              <a:rPr lang="en-US" sz="2600" b="1" dirty="0">
                <a:solidFill>
                  <a:srgbClr val="001489"/>
                </a:solidFill>
              </a:rPr>
              <a:t>How does the approach to writing or responding to TDA prompts differ by content area?</a:t>
            </a:r>
          </a:p>
          <a:p>
            <a:pPr marL="457200" indent="-457200">
              <a:buFont typeface="+mj-lt"/>
              <a:buAutoNum type="arabicPeriod"/>
            </a:pPr>
            <a:r>
              <a:rPr lang="en-US" sz="2600" dirty="0"/>
              <a:t>Consider how this question applies to your </a:t>
            </a:r>
            <a:br>
              <a:rPr lang="en-US" sz="2600" dirty="0"/>
            </a:br>
            <a:r>
              <a:rPr lang="en-US" sz="2600" dirty="0"/>
              <a:t>content area </a:t>
            </a:r>
          </a:p>
          <a:p>
            <a:pPr marL="457200" indent="-457200">
              <a:buFont typeface="+mj-lt"/>
              <a:buAutoNum type="arabicPeriod"/>
            </a:pPr>
            <a:r>
              <a:rPr lang="en-US" sz="2600" dirty="0"/>
              <a:t>Each person shares their thoughts</a:t>
            </a:r>
          </a:p>
        </p:txBody>
      </p:sp>
      <p:sp>
        <p:nvSpPr>
          <p:cNvPr id="4" name="Title 3">
            <a:extLst>
              <a:ext uri="{FF2B5EF4-FFF2-40B4-BE49-F238E27FC236}">
                <a16:creationId xmlns:a16="http://schemas.microsoft.com/office/drawing/2014/main" id="{31E51DE1-861F-493D-BE57-9EF689BA9270}"/>
              </a:ext>
            </a:extLst>
          </p:cNvPr>
          <p:cNvSpPr>
            <a:spLocks noGrp="1"/>
          </p:cNvSpPr>
          <p:nvPr>
            <p:ph type="title"/>
          </p:nvPr>
        </p:nvSpPr>
        <p:spPr/>
        <p:txBody>
          <a:bodyPr>
            <a:normAutofit fontScale="90000"/>
          </a:bodyPr>
          <a:lstStyle/>
          <a:p>
            <a:r>
              <a:rPr lang="en-US" dirty="0"/>
              <a:t>Thinking About the Questions We Ask</a:t>
            </a:r>
          </a:p>
        </p:txBody>
      </p:sp>
    </p:spTree>
    <p:extLst>
      <p:ext uri="{BB962C8B-B14F-4D97-AF65-F5344CB8AC3E}">
        <p14:creationId xmlns:p14="http://schemas.microsoft.com/office/powerpoint/2010/main" val="3477113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8389B83-FAB6-444A-A2BB-33D164539761}"/>
              </a:ext>
            </a:extLst>
          </p:cNvPr>
          <p:cNvSpPr>
            <a:spLocks noGrp="1"/>
          </p:cNvSpPr>
          <p:nvPr>
            <p:ph type="body" sz="quarter" idx="10"/>
          </p:nvPr>
        </p:nvSpPr>
        <p:spPr>
          <a:xfrm>
            <a:off x="2786063" y="2259687"/>
            <a:ext cx="4214344" cy="3013312"/>
          </a:xfrm>
        </p:spPr>
        <p:txBody>
          <a:bodyPr>
            <a:noAutofit/>
          </a:bodyPr>
          <a:lstStyle/>
          <a:p>
            <a:pPr lvl="0"/>
            <a:r>
              <a:rPr lang="en-US" sz="1900" dirty="0"/>
              <a:t>When the author writes “_____” [phrase or sentence from text], what does that tell you about the author’s opinion of or position on _____ [historic event, movement, figure]?</a:t>
            </a:r>
          </a:p>
          <a:p>
            <a:pPr lvl="0"/>
            <a:r>
              <a:rPr lang="en-US" sz="1900" dirty="0"/>
              <a:t>Why did the author choose to describe “_____” [person, place, thing] by writing “_____” [phrase or word from text]?</a:t>
            </a:r>
          </a:p>
        </p:txBody>
      </p:sp>
      <p:sp>
        <p:nvSpPr>
          <p:cNvPr id="14" name="Text Placeholder 13">
            <a:extLst>
              <a:ext uri="{FF2B5EF4-FFF2-40B4-BE49-F238E27FC236}">
                <a16:creationId xmlns:a16="http://schemas.microsoft.com/office/drawing/2014/main" id="{04BE34B7-6440-41E3-AB56-38935943DB88}"/>
              </a:ext>
            </a:extLst>
          </p:cNvPr>
          <p:cNvSpPr>
            <a:spLocks noGrp="1"/>
          </p:cNvSpPr>
          <p:nvPr>
            <p:ph type="body" sz="quarter" idx="11"/>
          </p:nvPr>
        </p:nvSpPr>
        <p:spPr>
          <a:xfrm>
            <a:off x="7484023" y="2259398"/>
            <a:ext cx="3858768" cy="3013312"/>
          </a:xfrm>
        </p:spPr>
        <p:txBody>
          <a:bodyPr>
            <a:normAutofit lnSpcReduction="10000"/>
          </a:bodyPr>
          <a:lstStyle/>
          <a:p>
            <a:pPr lvl="0"/>
            <a:r>
              <a:rPr lang="en-US" sz="1900" dirty="0"/>
              <a:t>When the author claims “_____” [scientific principle, phrase, statistic], what evidence in the text supports this claim?</a:t>
            </a:r>
          </a:p>
          <a:p>
            <a:pPr lvl="0"/>
            <a:r>
              <a:rPr lang="en-US" sz="1900" dirty="0"/>
              <a:t>What role does “_____” [variable from scientific method] play in “_____” [sentence from passage]?</a:t>
            </a:r>
          </a:p>
        </p:txBody>
      </p:sp>
      <p:sp>
        <p:nvSpPr>
          <p:cNvPr id="12" name="Text Placeholder 11">
            <a:extLst>
              <a:ext uri="{FF2B5EF4-FFF2-40B4-BE49-F238E27FC236}">
                <a16:creationId xmlns:a16="http://schemas.microsoft.com/office/drawing/2014/main" id="{32C2E418-CE40-42CA-B8AF-5DCA7E684371}"/>
              </a:ext>
            </a:extLst>
          </p:cNvPr>
          <p:cNvSpPr>
            <a:spLocks noGrp="1"/>
          </p:cNvSpPr>
          <p:nvPr>
            <p:ph type="body" idx="1"/>
          </p:nvPr>
        </p:nvSpPr>
        <p:spPr>
          <a:xfrm>
            <a:off x="2785050" y="1676385"/>
            <a:ext cx="3840480" cy="536807"/>
          </a:xfrm>
        </p:spPr>
        <p:txBody>
          <a:bodyPr>
            <a:normAutofit/>
          </a:bodyPr>
          <a:lstStyle/>
          <a:p>
            <a:pPr>
              <a:spcBef>
                <a:spcPts val="0"/>
              </a:spcBef>
            </a:pPr>
            <a:r>
              <a:rPr lang="en-US"/>
              <a:t>Social Studies</a:t>
            </a:r>
          </a:p>
        </p:txBody>
      </p:sp>
      <p:sp>
        <p:nvSpPr>
          <p:cNvPr id="15" name="Text Placeholder 14">
            <a:extLst>
              <a:ext uri="{FF2B5EF4-FFF2-40B4-BE49-F238E27FC236}">
                <a16:creationId xmlns:a16="http://schemas.microsoft.com/office/drawing/2014/main" id="{4DA95A6E-F95D-4006-B444-DD04DA10049C}"/>
              </a:ext>
            </a:extLst>
          </p:cNvPr>
          <p:cNvSpPr>
            <a:spLocks noGrp="1"/>
          </p:cNvSpPr>
          <p:nvPr>
            <p:ph type="body" idx="12"/>
          </p:nvPr>
        </p:nvSpPr>
        <p:spPr>
          <a:xfrm>
            <a:off x="7484023" y="1707093"/>
            <a:ext cx="3858768" cy="536807"/>
          </a:xfrm>
        </p:spPr>
        <p:txBody>
          <a:bodyPr/>
          <a:lstStyle/>
          <a:p>
            <a:r>
              <a:rPr lang="en-US"/>
              <a:t>Science</a:t>
            </a:r>
          </a:p>
        </p:txBody>
      </p:sp>
      <p:sp>
        <p:nvSpPr>
          <p:cNvPr id="2" name="Text Placeholder 1">
            <a:extLst>
              <a:ext uri="{FF2B5EF4-FFF2-40B4-BE49-F238E27FC236}">
                <a16:creationId xmlns:a16="http://schemas.microsoft.com/office/drawing/2014/main" id="{DD5A1384-1E6C-4031-802E-C1009E802A92}"/>
              </a:ext>
            </a:extLst>
          </p:cNvPr>
          <p:cNvSpPr>
            <a:spLocks noGrp="1"/>
          </p:cNvSpPr>
          <p:nvPr>
            <p:ph type="body" sz="quarter" idx="13"/>
          </p:nvPr>
        </p:nvSpPr>
        <p:spPr/>
        <p:txBody>
          <a:bodyPr/>
          <a:lstStyle/>
          <a:p>
            <a:r>
              <a:rPr lang="en-US" dirty="0"/>
              <a:t>Connecting with . . .</a:t>
            </a:r>
          </a:p>
        </p:txBody>
      </p:sp>
      <p:sp>
        <p:nvSpPr>
          <p:cNvPr id="4" name="Title 3">
            <a:extLst>
              <a:ext uri="{FF2B5EF4-FFF2-40B4-BE49-F238E27FC236}">
                <a16:creationId xmlns:a16="http://schemas.microsoft.com/office/drawing/2014/main" id="{FFE63F05-9DBF-49FF-914F-76D10DAA67F4}"/>
              </a:ext>
            </a:extLst>
          </p:cNvPr>
          <p:cNvSpPr>
            <a:spLocks noGrp="1"/>
          </p:cNvSpPr>
          <p:nvPr>
            <p:ph type="title"/>
          </p:nvPr>
        </p:nvSpPr>
        <p:spPr/>
        <p:txBody>
          <a:bodyPr/>
          <a:lstStyle/>
          <a:p>
            <a:r>
              <a:rPr lang="en-US"/>
              <a:t>Questions from Content</a:t>
            </a:r>
          </a:p>
        </p:txBody>
      </p:sp>
      <p:sp>
        <p:nvSpPr>
          <p:cNvPr id="17" name="Text Placeholder 1">
            <a:extLst>
              <a:ext uri="{FF2B5EF4-FFF2-40B4-BE49-F238E27FC236}">
                <a16:creationId xmlns:a16="http://schemas.microsoft.com/office/drawing/2014/main" id="{7775A030-5580-413E-98B7-F691BCB8D035}"/>
              </a:ext>
            </a:extLst>
          </p:cNvPr>
          <p:cNvSpPr txBox="1">
            <a:spLocks/>
          </p:cNvSpPr>
          <p:nvPr/>
        </p:nvSpPr>
        <p:spPr>
          <a:xfrm>
            <a:off x="2786063" y="1733550"/>
            <a:ext cx="8567736" cy="3390900"/>
          </a:xfrm>
          <a:prstGeom prst="rect">
            <a:avLst/>
          </a:prstGeom>
        </p:spPr>
        <p:txBody>
          <a:bodyPr vert="horz" lIns="0" tIns="45720" rIns="0" bIns="45720" rtlCol="0">
            <a:normAutofit/>
          </a:bodyPr>
          <a:lstStyle>
            <a:lvl1pPr marL="341313" indent="-341313" algn="l" defTabSz="914400" rtl="0" eaLnBrk="1" latinLnBrk="0" hangingPunct="1">
              <a:lnSpc>
                <a:spcPct val="110000"/>
              </a:lnSpc>
              <a:spcBef>
                <a:spcPts val="1000"/>
              </a:spcBef>
              <a:buFont typeface="Arial"/>
              <a:buChar char="•"/>
              <a:defRPr sz="24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2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Century Gothic" charset="0"/>
              </a:rPr>
              <a:t>English Language Arts</a:t>
            </a:r>
          </a:p>
          <a:p>
            <a:pPr marL="341313" marR="0" lvl="0" indent="-341313" algn="l" defTabSz="914400" rtl="0" eaLnBrk="1" fontAlgn="auto" latinLnBrk="0" hangingPunct="1">
              <a:lnSpc>
                <a:spcPct val="110000"/>
              </a:lnSpc>
              <a:spcBef>
                <a:spcPts val="1000"/>
              </a:spcBef>
              <a:spcAft>
                <a:spcPts val="0"/>
              </a:spcAft>
              <a:buClrTx/>
              <a:buSzTx/>
              <a:buFont typeface="Arial"/>
              <a:buChar char="•"/>
              <a:tabLst/>
              <a:defRPr/>
            </a:pPr>
            <a:r>
              <a:rPr kumimoji="0" lang="en-US" sz="1900" b="0" i="0" u="none" strike="noStrike" kern="1200" cap="none" spc="0" normalizeH="0" baseline="0" noProof="0" dirty="0">
                <a:ln>
                  <a:noFill/>
                </a:ln>
                <a:solidFill>
                  <a:prstClr val="black"/>
                </a:solidFill>
                <a:effectLst/>
                <a:uLnTx/>
                <a:uFillTx/>
                <a:latin typeface="Century Gothic" charset="0"/>
              </a:rPr>
              <a:t>What did the author mean by “_____” [phrase or sentence from text]?</a:t>
            </a:r>
          </a:p>
          <a:p>
            <a:pPr marL="341313" marR="0" lvl="0" indent="-341313" algn="l" defTabSz="914400" rtl="0" eaLnBrk="1" fontAlgn="auto" latinLnBrk="0" hangingPunct="1">
              <a:lnSpc>
                <a:spcPct val="110000"/>
              </a:lnSpc>
              <a:spcBef>
                <a:spcPts val="1000"/>
              </a:spcBef>
              <a:spcAft>
                <a:spcPts val="0"/>
              </a:spcAft>
              <a:buClrTx/>
              <a:buSzTx/>
              <a:buFont typeface="Arial"/>
              <a:buChar char="•"/>
              <a:tabLst/>
              <a:defRPr/>
            </a:pPr>
            <a:r>
              <a:rPr kumimoji="0" lang="en-US" sz="1900" b="0" i="0" u="none" strike="noStrike" kern="1200" cap="none" spc="0" normalizeH="0" baseline="0" noProof="0" dirty="0">
                <a:ln>
                  <a:noFill/>
                </a:ln>
                <a:solidFill>
                  <a:prstClr val="black"/>
                </a:solidFill>
                <a:effectLst/>
                <a:uLnTx/>
                <a:uFillTx/>
                <a:latin typeface="Century Gothic" charset="0"/>
              </a:rPr>
              <a:t>Why did the author choose to use “_____” [word or phrase from text] to describe “_____” [specific noun from text]?</a:t>
            </a:r>
          </a:p>
        </p:txBody>
      </p:sp>
    </p:spTree>
    <p:extLst>
      <p:ext uri="{BB962C8B-B14F-4D97-AF65-F5344CB8AC3E}">
        <p14:creationId xmlns:p14="http://schemas.microsoft.com/office/powerpoint/2010/main" val="33396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build="p"/>
      <p:bldP spid="12" grpId="0" uiExpand="1" build="p"/>
      <p:bldP spid="15" grpId="0" build="p"/>
      <p:bldP spid="17" grpId="0"/>
      <p:bldP spid="1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01BCF2-32A1-4B07-9CC3-A38D2D97F9F8}"/>
              </a:ext>
            </a:extLst>
          </p:cNvPr>
          <p:cNvSpPr>
            <a:spLocks noGrp="1"/>
          </p:cNvSpPr>
          <p:nvPr>
            <p:ph type="title"/>
          </p:nvPr>
        </p:nvSpPr>
        <p:spPr/>
        <p:txBody>
          <a:bodyPr/>
          <a:lstStyle/>
          <a:p>
            <a:r>
              <a:rPr lang="en-US"/>
              <a:t>DOK and TDA Questions</a:t>
            </a:r>
          </a:p>
        </p:txBody>
      </p:sp>
      <p:graphicFrame>
        <p:nvGraphicFramePr>
          <p:cNvPr id="5" name="Table 4">
            <a:extLst>
              <a:ext uri="{FF2B5EF4-FFF2-40B4-BE49-F238E27FC236}">
                <a16:creationId xmlns:a16="http://schemas.microsoft.com/office/drawing/2014/main" id="{5DE844E7-FBF3-4A09-8FDC-973C60F6112C}"/>
              </a:ext>
            </a:extLst>
          </p:cNvPr>
          <p:cNvGraphicFramePr>
            <a:graphicFrameLocks noGrp="1"/>
          </p:cNvGraphicFramePr>
          <p:nvPr>
            <p:extLst/>
          </p:nvPr>
        </p:nvGraphicFramePr>
        <p:xfrm>
          <a:off x="684305" y="1353550"/>
          <a:ext cx="10892929" cy="5217760"/>
        </p:xfrm>
        <a:graphic>
          <a:graphicData uri="http://schemas.openxmlformats.org/drawingml/2006/table">
            <a:tbl>
              <a:tblPr firstRow="1" firstCol="1">
                <a:tableStyleId>{5C22544A-7EE6-4342-B048-85BDC9FD1C3A}</a:tableStyleId>
              </a:tblPr>
              <a:tblGrid>
                <a:gridCol w="2337505">
                  <a:extLst>
                    <a:ext uri="{9D8B030D-6E8A-4147-A177-3AD203B41FA5}">
                      <a16:colId xmlns:a16="http://schemas.microsoft.com/office/drawing/2014/main" val="3093213933"/>
                    </a:ext>
                  </a:extLst>
                </a:gridCol>
                <a:gridCol w="4194054">
                  <a:extLst>
                    <a:ext uri="{9D8B030D-6E8A-4147-A177-3AD203B41FA5}">
                      <a16:colId xmlns:a16="http://schemas.microsoft.com/office/drawing/2014/main" val="2695221015"/>
                    </a:ext>
                  </a:extLst>
                </a:gridCol>
                <a:gridCol w="4361370">
                  <a:extLst>
                    <a:ext uri="{9D8B030D-6E8A-4147-A177-3AD203B41FA5}">
                      <a16:colId xmlns:a16="http://schemas.microsoft.com/office/drawing/2014/main" val="2110544899"/>
                    </a:ext>
                  </a:extLst>
                </a:gridCol>
              </a:tblGrid>
              <a:tr h="738721">
                <a:tc>
                  <a:txBody>
                    <a:bodyPr/>
                    <a:lstStyle/>
                    <a:p>
                      <a:pPr marL="0" marR="0" algn="l">
                        <a:lnSpc>
                          <a:spcPct val="107000"/>
                        </a:lnSpc>
                        <a:spcBef>
                          <a:spcPts val="0"/>
                        </a:spcBef>
                        <a:spcAft>
                          <a:spcPts val="0"/>
                        </a:spcAft>
                      </a:pPr>
                      <a:r>
                        <a:rPr lang="en-US" sz="1900">
                          <a:effectLst/>
                          <a:latin typeface="Century Gothic" panose="020B0502020202020204" pitchFamily="34" charset="0"/>
                        </a:rPr>
                        <a:t>TDA Equivalent</a:t>
                      </a:r>
                      <a:endParaRPr lang="en-US" sz="1900">
                        <a:effectLst/>
                        <a:latin typeface="Century Gothic" panose="020B0502020202020204" pitchFamily="34" charset="0"/>
                        <a:ea typeface="Calibri" panose="020F0502020204030204" pitchFamily="34" charset="0"/>
                        <a:cs typeface="Times New Roman" panose="02020603050405020304" pitchFamily="18" charset="0"/>
                      </a:endParaRPr>
                    </a:p>
                  </a:txBody>
                  <a:tcPr marL="137160" marR="137160" marT="137160" marB="1371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01547"/>
                    </a:solidFill>
                  </a:tcPr>
                </a:tc>
                <a:tc>
                  <a:txBody>
                    <a:bodyPr/>
                    <a:lstStyle/>
                    <a:p>
                      <a:pPr marL="0" marR="0" algn="l">
                        <a:lnSpc>
                          <a:spcPct val="107000"/>
                        </a:lnSpc>
                        <a:spcBef>
                          <a:spcPts val="0"/>
                        </a:spcBef>
                        <a:spcAft>
                          <a:spcPts val="0"/>
                        </a:spcAft>
                      </a:pPr>
                      <a:r>
                        <a:rPr lang="en-US" sz="1900">
                          <a:effectLst/>
                          <a:latin typeface="Century Gothic" panose="020B0502020202020204" pitchFamily="34" charset="0"/>
                        </a:rPr>
                        <a:t>DOK 3</a:t>
                      </a:r>
                      <a:endParaRPr lang="en-US" sz="1900">
                        <a:effectLst/>
                        <a:latin typeface="Century Gothic" panose="020B0502020202020204" pitchFamily="34" charset="0"/>
                        <a:ea typeface="Calibri" panose="020F0502020204030204" pitchFamily="34" charset="0"/>
                        <a:cs typeface="Times New Roman" panose="02020603050405020304" pitchFamily="18" charset="0"/>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1547"/>
                    </a:solidFill>
                  </a:tcPr>
                </a:tc>
                <a:tc>
                  <a:txBody>
                    <a:bodyPr/>
                    <a:lstStyle/>
                    <a:p>
                      <a:pPr marL="0" marR="0" algn="l">
                        <a:lnSpc>
                          <a:spcPct val="107000"/>
                        </a:lnSpc>
                        <a:spcBef>
                          <a:spcPts val="0"/>
                        </a:spcBef>
                        <a:spcAft>
                          <a:spcPts val="0"/>
                        </a:spcAft>
                      </a:pPr>
                      <a:r>
                        <a:rPr lang="en-US" sz="1900">
                          <a:effectLst/>
                          <a:latin typeface="Century Gothic" panose="020B0502020202020204" pitchFamily="34" charset="0"/>
                        </a:rPr>
                        <a:t>DOK 4</a:t>
                      </a:r>
                      <a:endParaRPr lang="en-US" sz="1900">
                        <a:effectLst/>
                        <a:latin typeface="Century Gothic" panose="020B0502020202020204" pitchFamily="34" charset="0"/>
                        <a:ea typeface="Calibri" panose="020F0502020204030204" pitchFamily="34" charset="0"/>
                        <a:cs typeface="Times New Roman" panose="02020603050405020304" pitchFamily="18" charset="0"/>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1547"/>
                    </a:solidFill>
                  </a:tcPr>
                </a:tc>
                <a:extLst>
                  <a:ext uri="{0D108BD9-81ED-4DB2-BD59-A6C34878D82A}">
                    <a16:rowId xmlns:a16="http://schemas.microsoft.com/office/drawing/2014/main" val="3414077618"/>
                  </a:ext>
                </a:extLst>
              </a:tr>
              <a:tr h="1493013">
                <a:tc>
                  <a:txBody>
                    <a:bodyPr/>
                    <a:lstStyle/>
                    <a:p>
                      <a:pPr marL="0" marR="0">
                        <a:lnSpc>
                          <a:spcPct val="107000"/>
                        </a:lnSpc>
                        <a:spcBef>
                          <a:spcPts val="0"/>
                        </a:spcBef>
                        <a:spcAft>
                          <a:spcPts val="0"/>
                        </a:spcAft>
                      </a:pPr>
                      <a:r>
                        <a:rPr lang="en-US" sz="1900">
                          <a:effectLst/>
                          <a:latin typeface="Century Gothic" panose="020B0502020202020204" pitchFamily="34" charset="0"/>
                        </a:rPr>
                        <a:t>Author’s craft</a:t>
                      </a:r>
                    </a:p>
                    <a:p>
                      <a:pPr marL="0" marR="0">
                        <a:lnSpc>
                          <a:spcPct val="107000"/>
                        </a:lnSpc>
                        <a:spcBef>
                          <a:spcPts val="0"/>
                        </a:spcBef>
                        <a:spcAft>
                          <a:spcPts val="0"/>
                        </a:spcAft>
                      </a:pPr>
                      <a:r>
                        <a:rPr lang="en-US" sz="1900" b="0">
                          <a:effectLst/>
                          <a:latin typeface="Century Gothic" panose="020B0502020202020204" pitchFamily="34" charset="0"/>
                        </a:rPr>
                        <a:t>(character development)</a:t>
                      </a:r>
                      <a:endParaRPr lang="en-US" sz="1900" b="0">
                        <a:effectLst/>
                        <a:latin typeface="Century Gothic" panose="020B0502020202020204" pitchFamily="34" charset="0"/>
                        <a:ea typeface="Calibri" panose="020F0502020204030204" pitchFamily="34" charset="0"/>
                        <a:cs typeface="Times New Roman" panose="02020603050405020304" pitchFamily="18" charset="0"/>
                      </a:endParaRPr>
                    </a:p>
                  </a:txBody>
                  <a:tcPr marL="137160" marR="137160" marT="137160" marB="137160" anchor="ctr">
                    <a:lnL w="12700" cap="flat" cmpd="sng" algn="ctr">
                      <a:solidFill>
                        <a:schemeClr val="bg1">
                          <a:lumMod val="6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01547"/>
                    </a:solidFill>
                  </a:tcPr>
                </a:tc>
                <a:tc>
                  <a:txBody>
                    <a:bodyPr/>
                    <a:lstStyle/>
                    <a:p>
                      <a:pPr marL="0" marR="0">
                        <a:lnSpc>
                          <a:spcPct val="107000"/>
                        </a:lnSpc>
                        <a:spcBef>
                          <a:spcPts val="0"/>
                        </a:spcBef>
                        <a:spcAft>
                          <a:spcPts val="0"/>
                        </a:spcAft>
                      </a:pPr>
                      <a:r>
                        <a:rPr lang="en-US" sz="1900">
                          <a:effectLst/>
                          <a:latin typeface="Century Gothic" panose="020B0502020202020204" pitchFamily="34" charset="0"/>
                        </a:rPr>
                        <a:t>How does &lt;character’s name&gt; change throughout the text? What causes &lt;character’s name&gt; to change?</a:t>
                      </a:r>
                      <a:endParaRPr lang="en-US" sz="1900">
                        <a:effectLst/>
                        <a:latin typeface="Century Gothic" panose="020B0502020202020204" pitchFamily="34" charset="0"/>
                        <a:ea typeface="Calibri" panose="020F0502020204030204" pitchFamily="34" charset="0"/>
                        <a:cs typeface="Times New Roman" panose="02020603050405020304" pitchFamily="18" charset="0"/>
                      </a:endParaRPr>
                    </a:p>
                  </a:txBody>
                  <a:tcPr marL="137160" marR="137160" marT="137160" marB="137160">
                    <a:lnL w="3175" cap="flat" cmpd="sng" algn="ctr">
                      <a:solidFill>
                        <a:schemeClr val="tx1"/>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900">
                          <a:effectLst/>
                          <a:latin typeface="Century Gothic" panose="020B0502020202020204" pitchFamily="34" charset="0"/>
                        </a:rPr>
                        <a:t>How does &lt;character’s name&gt;’s development throughout the text impact the other characters in the story?</a:t>
                      </a:r>
                      <a:endParaRPr lang="en-US" sz="1900">
                        <a:effectLst/>
                        <a:latin typeface="Century Gothic" panose="020B0502020202020204" pitchFamily="34" charset="0"/>
                        <a:ea typeface="Calibri" panose="020F0502020204030204" pitchFamily="34" charset="0"/>
                        <a:cs typeface="Times New Roman" panose="02020603050405020304" pitchFamily="18" charset="0"/>
                      </a:endParaRPr>
                    </a:p>
                  </a:txBody>
                  <a:tcPr marL="137160" marR="137160" marT="137160" marB="137160">
                    <a:lnL w="12700" cap="flat" cmpd="sng" algn="ctr">
                      <a:solidFill>
                        <a:schemeClr val="bg1">
                          <a:lumMod val="9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D5F6"/>
                    </a:solidFill>
                  </a:tcPr>
                </a:tc>
                <a:extLst>
                  <a:ext uri="{0D108BD9-81ED-4DB2-BD59-A6C34878D82A}">
                    <a16:rowId xmlns:a16="http://schemas.microsoft.com/office/drawing/2014/main" val="3968955846"/>
                  </a:ext>
                </a:extLst>
              </a:tr>
              <a:tr h="1493013">
                <a:tc>
                  <a:txBody>
                    <a:bodyPr/>
                    <a:lstStyle/>
                    <a:p>
                      <a:pPr marL="0" marR="0">
                        <a:lnSpc>
                          <a:spcPct val="107000"/>
                        </a:lnSpc>
                        <a:spcBef>
                          <a:spcPts val="0"/>
                        </a:spcBef>
                        <a:spcAft>
                          <a:spcPts val="0"/>
                        </a:spcAft>
                      </a:pPr>
                      <a:r>
                        <a:rPr lang="en-US" sz="1900">
                          <a:effectLst/>
                          <a:latin typeface="Century Gothic" panose="020B0502020202020204" pitchFamily="34" charset="0"/>
                        </a:rPr>
                        <a:t>Author’s purpose</a:t>
                      </a:r>
                      <a:endParaRPr lang="en-US" sz="1900">
                        <a:effectLst/>
                        <a:latin typeface="Century Gothic" panose="020B0502020202020204" pitchFamily="34" charset="0"/>
                        <a:ea typeface="Calibri" panose="020F0502020204030204" pitchFamily="34" charset="0"/>
                        <a:cs typeface="Times New Roman" panose="02020603050405020304" pitchFamily="18" charset="0"/>
                      </a:endParaRPr>
                    </a:p>
                  </a:txBody>
                  <a:tcPr marL="137160" marR="137160" marT="137160" marB="137160" anchor="ctr">
                    <a:lnL w="12700" cap="flat" cmpd="sng" algn="ctr">
                      <a:solidFill>
                        <a:schemeClr val="bg1">
                          <a:lumMod val="6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01547"/>
                    </a:solidFill>
                  </a:tcPr>
                </a:tc>
                <a:tc>
                  <a:txBody>
                    <a:bodyPr/>
                    <a:lstStyle/>
                    <a:p>
                      <a:pPr marL="0" marR="0">
                        <a:lnSpc>
                          <a:spcPct val="107000"/>
                        </a:lnSpc>
                        <a:spcBef>
                          <a:spcPts val="0"/>
                        </a:spcBef>
                        <a:spcAft>
                          <a:spcPts val="0"/>
                        </a:spcAft>
                      </a:pPr>
                      <a:r>
                        <a:rPr lang="en-US" sz="1900">
                          <a:effectLst/>
                          <a:latin typeface="Century Gothic" panose="020B0502020202020204" pitchFamily="34" charset="0"/>
                        </a:rPr>
                        <a:t>Why did the author write this text? (This assumes purpose is not directly stated in the text.)</a:t>
                      </a:r>
                      <a:endParaRPr lang="en-US" sz="1900">
                        <a:effectLst/>
                        <a:latin typeface="Century Gothic" panose="020B0502020202020204" pitchFamily="34" charset="0"/>
                        <a:ea typeface="Calibri" panose="020F0502020204030204" pitchFamily="34" charset="0"/>
                        <a:cs typeface="Times New Roman" panose="02020603050405020304" pitchFamily="18" charset="0"/>
                      </a:endParaRPr>
                    </a:p>
                  </a:txBody>
                  <a:tcPr marL="137160" marR="137160" marT="137160" marB="137160">
                    <a:lnL w="3175" cap="flat" cmpd="sng" algn="ctr">
                      <a:solidFill>
                        <a:schemeClr val="tx1"/>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900">
                          <a:effectLst/>
                          <a:latin typeface="Century Gothic" panose="020B0502020202020204" pitchFamily="34" charset="0"/>
                        </a:rPr>
                        <a:t>Evaluate the author’s success in achieving his or her purpose.</a:t>
                      </a:r>
                      <a:endParaRPr lang="en-US" sz="1900">
                        <a:effectLst/>
                        <a:latin typeface="Century Gothic" panose="020B0502020202020204" pitchFamily="34" charset="0"/>
                        <a:ea typeface="Calibri" panose="020F0502020204030204" pitchFamily="34" charset="0"/>
                        <a:cs typeface="Times New Roman" panose="02020603050405020304" pitchFamily="18" charset="0"/>
                      </a:endParaRPr>
                    </a:p>
                  </a:txBody>
                  <a:tcPr marL="137160" marR="137160" marT="137160" marB="137160">
                    <a:lnL w="12700" cap="flat" cmpd="sng" algn="ctr">
                      <a:solidFill>
                        <a:schemeClr val="bg1">
                          <a:lumMod val="9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D5F6"/>
                    </a:solidFill>
                  </a:tcPr>
                </a:tc>
                <a:extLst>
                  <a:ext uri="{0D108BD9-81ED-4DB2-BD59-A6C34878D82A}">
                    <a16:rowId xmlns:a16="http://schemas.microsoft.com/office/drawing/2014/main" val="844532902"/>
                  </a:ext>
                </a:extLst>
              </a:tr>
              <a:tr h="1493013">
                <a:tc>
                  <a:txBody>
                    <a:bodyPr/>
                    <a:lstStyle/>
                    <a:p>
                      <a:pPr marL="0" marR="0">
                        <a:lnSpc>
                          <a:spcPct val="107000"/>
                        </a:lnSpc>
                        <a:spcBef>
                          <a:spcPts val="0"/>
                        </a:spcBef>
                        <a:spcAft>
                          <a:spcPts val="0"/>
                        </a:spcAft>
                      </a:pPr>
                      <a:r>
                        <a:rPr lang="en-US" sz="1900">
                          <a:effectLst/>
                          <a:latin typeface="Century Gothic" panose="020B0502020202020204" pitchFamily="34" charset="0"/>
                        </a:rPr>
                        <a:t>Text structure</a:t>
                      </a:r>
                      <a:endParaRPr lang="en-US" sz="1900">
                        <a:effectLst/>
                        <a:latin typeface="Century Gothic" panose="020B0502020202020204" pitchFamily="34" charset="0"/>
                        <a:ea typeface="Calibri" panose="020F0502020204030204" pitchFamily="34" charset="0"/>
                        <a:cs typeface="Times New Roman" panose="02020603050405020304" pitchFamily="18" charset="0"/>
                      </a:endParaRPr>
                    </a:p>
                  </a:txBody>
                  <a:tcPr marL="137160" marR="137160" marT="137160" marB="137160" anchor="ctr">
                    <a:lnL w="12700" cap="flat" cmpd="sng" algn="ctr">
                      <a:solidFill>
                        <a:schemeClr val="bg1">
                          <a:lumMod val="6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201547"/>
                    </a:solidFill>
                  </a:tcPr>
                </a:tc>
                <a:tc>
                  <a:txBody>
                    <a:bodyPr/>
                    <a:lstStyle/>
                    <a:p>
                      <a:pPr marL="0" marR="0">
                        <a:lnSpc>
                          <a:spcPct val="107000"/>
                        </a:lnSpc>
                        <a:spcBef>
                          <a:spcPts val="0"/>
                        </a:spcBef>
                        <a:spcAft>
                          <a:spcPts val="0"/>
                        </a:spcAft>
                      </a:pPr>
                      <a:r>
                        <a:rPr lang="en-US" sz="1900">
                          <a:effectLst/>
                          <a:latin typeface="Century Gothic" panose="020B0502020202020204" pitchFamily="34" charset="0"/>
                        </a:rPr>
                        <a:t>How does the author organize the text, and why did he or she most likely choose that structure?</a:t>
                      </a:r>
                      <a:endParaRPr lang="en-US" sz="1900">
                        <a:effectLst/>
                        <a:latin typeface="Century Gothic" panose="020B0502020202020204" pitchFamily="34" charset="0"/>
                        <a:ea typeface="Calibri" panose="020F0502020204030204" pitchFamily="34" charset="0"/>
                        <a:cs typeface="Times New Roman" panose="02020603050405020304" pitchFamily="18" charset="0"/>
                      </a:endParaRPr>
                    </a:p>
                  </a:txBody>
                  <a:tcPr marL="137160" marR="137160" marT="137160" marB="137160">
                    <a:lnL w="3175" cap="flat" cmpd="sng" algn="ctr">
                      <a:solidFill>
                        <a:schemeClr val="tx1"/>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900">
                          <a:effectLst/>
                          <a:latin typeface="Century Gothic" panose="020B0502020202020204" pitchFamily="34" charset="0"/>
                        </a:rPr>
                        <a:t>Analyze how the text structure supports or detracts from the power of the author’s message/text. </a:t>
                      </a:r>
                      <a:endParaRPr lang="en-US" sz="1900">
                        <a:effectLst/>
                        <a:latin typeface="Century Gothic" panose="020B0502020202020204" pitchFamily="34" charset="0"/>
                        <a:ea typeface="Calibri" panose="020F0502020204030204" pitchFamily="34" charset="0"/>
                        <a:cs typeface="Times New Roman" panose="02020603050405020304" pitchFamily="18" charset="0"/>
                      </a:endParaRPr>
                    </a:p>
                  </a:txBody>
                  <a:tcPr marL="137160" marR="137160" marT="137160" marB="137160">
                    <a:lnL w="12700" cap="flat" cmpd="sng" algn="ctr">
                      <a:solidFill>
                        <a:schemeClr val="bg1">
                          <a:lumMod val="9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CDD5F6"/>
                    </a:solidFill>
                  </a:tcPr>
                </a:tc>
                <a:extLst>
                  <a:ext uri="{0D108BD9-81ED-4DB2-BD59-A6C34878D82A}">
                    <a16:rowId xmlns:a16="http://schemas.microsoft.com/office/drawing/2014/main" val="2213865265"/>
                  </a:ext>
                </a:extLst>
              </a:tr>
            </a:tbl>
          </a:graphicData>
        </a:graphic>
      </p:graphicFrame>
    </p:spTree>
    <p:extLst>
      <p:ext uri="{BB962C8B-B14F-4D97-AF65-F5344CB8AC3E}">
        <p14:creationId xmlns:p14="http://schemas.microsoft.com/office/powerpoint/2010/main" val="2715279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68845B3-01C7-8547-8358-576301B5A439}"/>
              </a:ext>
            </a:extLst>
          </p:cNvPr>
          <p:cNvSpPr/>
          <p:nvPr/>
        </p:nvSpPr>
        <p:spPr>
          <a:xfrm>
            <a:off x="3088648" y="1303542"/>
            <a:ext cx="3466296" cy="346629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Calibri"/>
            </a:endParaRPr>
          </a:p>
        </p:txBody>
      </p:sp>
      <p:sp>
        <p:nvSpPr>
          <p:cNvPr id="18" name="Oval 17">
            <a:extLst>
              <a:ext uri="{FF2B5EF4-FFF2-40B4-BE49-F238E27FC236}">
                <a16:creationId xmlns:a16="http://schemas.microsoft.com/office/drawing/2014/main" id="{21B24CE8-3671-BE43-9542-64EB7C3BA191}"/>
              </a:ext>
            </a:extLst>
          </p:cNvPr>
          <p:cNvSpPr/>
          <p:nvPr/>
        </p:nvSpPr>
        <p:spPr>
          <a:xfrm>
            <a:off x="7670248" y="1303542"/>
            <a:ext cx="3466296" cy="346629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Calibri"/>
            </a:endParaRPr>
          </a:p>
        </p:txBody>
      </p:sp>
      <p:sp>
        <p:nvSpPr>
          <p:cNvPr id="7" name="Title 6">
            <a:extLst>
              <a:ext uri="{FF2B5EF4-FFF2-40B4-BE49-F238E27FC236}">
                <a16:creationId xmlns:a16="http://schemas.microsoft.com/office/drawing/2014/main" id="{E05F0D07-371D-4B81-A51E-D394DD5243BB}"/>
              </a:ext>
            </a:extLst>
          </p:cNvPr>
          <p:cNvSpPr>
            <a:spLocks noGrp="1"/>
          </p:cNvSpPr>
          <p:nvPr>
            <p:ph type="title"/>
          </p:nvPr>
        </p:nvSpPr>
        <p:spPr>
          <a:xfrm>
            <a:off x="3790209" y="3548491"/>
            <a:ext cx="2063173" cy="1080013"/>
          </a:xfrm>
        </p:spPr>
        <p:txBody>
          <a:bodyPr>
            <a:normAutofit/>
          </a:bodyPr>
          <a:lstStyle/>
          <a:p>
            <a:pPr algn="ctr"/>
            <a:r>
              <a:rPr lang="en-US" sz="2200">
                <a:solidFill>
                  <a:srgbClr val="001489"/>
                </a:solidFill>
              </a:rPr>
              <a:t>AUTHORS</a:t>
            </a:r>
            <a:r>
              <a:rPr lang="en-US" sz="1400">
                <a:solidFill>
                  <a:srgbClr val="001489"/>
                </a:solidFill>
              </a:rPr>
              <a:t> </a:t>
            </a:r>
            <a:br>
              <a:rPr lang="en-US" sz="1800">
                <a:solidFill>
                  <a:srgbClr val="001489"/>
                </a:solidFill>
              </a:rPr>
            </a:br>
            <a:r>
              <a:rPr lang="en-US" sz="3600">
                <a:solidFill>
                  <a:srgbClr val="001489"/>
                </a:solidFill>
              </a:rPr>
              <a:t>IMPLY</a:t>
            </a:r>
            <a:endParaRPr lang="en-US" sz="3200">
              <a:solidFill>
                <a:srgbClr val="001489"/>
              </a:solidFill>
            </a:endParaRPr>
          </a:p>
        </p:txBody>
      </p:sp>
      <p:sp>
        <p:nvSpPr>
          <p:cNvPr id="10" name="Title 6">
            <a:extLst>
              <a:ext uri="{FF2B5EF4-FFF2-40B4-BE49-F238E27FC236}">
                <a16:creationId xmlns:a16="http://schemas.microsoft.com/office/drawing/2014/main" id="{11A91F78-E357-EC44-ACAD-6AD2B04AB965}"/>
              </a:ext>
            </a:extLst>
          </p:cNvPr>
          <p:cNvSpPr txBox="1">
            <a:spLocks/>
          </p:cNvSpPr>
          <p:nvPr/>
        </p:nvSpPr>
        <p:spPr>
          <a:xfrm>
            <a:off x="8371809" y="3548491"/>
            <a:ext cx="2063173" cy="1080013"/>
          </a:xfrm>
          <a:prstGeom prst="rect">
            <a:avLst/>
          </a:prstGeom>
        </p:spPr>
        <p:txBody>
          <a:bodyPr>
            <a:normAutofit/>
          </a:bodyPr>
          <a:lstStyle>
            <a:lvl1pPr algn="l" defTabSz="914400" rtl="0" eaLnBrk="1" latinLnBrk="0" hangingPunct="1">
              <a:lnSpc>
                <a:spcPct val="90000"/>
              </a:lnSpc>
              <a:spcBef>
                <a:spcPct val="0"/>
              </a:spcBef>
              <a:buNone/>
              <a:defRPr sz="3400" b="1" kern="1200">
                <a:solidFill>
                  <a:srgbClr val="3F4EA6"/>
                </a:solidFill>
                <a:latin typeface="Century Gothic" charset="0"/>
                <a:ea typeface="Century Gothic" charset="0"/>
                <a:cs typeface="Century Gothic"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a:ln>
                  <a:noFill/>
                </a:ln>
                <a:solidFill>
                  <a:srgbClr val="001489"/>
                </a:solidFill>
                <a:effectLst/>
                <a:uLnTx/>
                <a:uFillTx/>
                <a:latin typeface="Century Gothic" charset="0"/>
              </a:rPr>
              <a:t>READERS</a:t>
            </a:r>
            <a:r>
              <a:rPr kumimoji="0" lang="en-US" sz="1050" b="1" i="0" u="none" strike="noStrike" kern="1200" cap="none" spc="0" normalizeH="0" baseline="0" noProof="0">
                <a:ln>
                  <a:noFill/>
                </a:ln>
                <a:solidFill>
                  <a:srgbClr val="001489"/>
                </a:solidFill>
                <a:effectLst/>
                <a:uLnTx/>
                <a:uFillTx/>
                <a:latin typeface="Century Gothic" charset="0"/>
              </a:rPr>
              <a:t> </a:t>
            </a:r>
            <a:br>
              <a:rPr kumimoji="0" lang="en-US" sz="1800" b="1" i="0" u="none" strike="noStrike" kern="1200" cap="none" spc="0" normalizeH="0" baseline="0" noProof="0">
                <a:ln>
                  <a:noFill/>
                </a:ln>
                <a:solidFill>
                  <a:srgbClr val="001489"/>
                </a:solidFill>
                <a:effectLst/>
                <a:uLnTx/>
                <a:uFillTx/>
                <a:latin typeface="Century Gothic" charset="0"/>
              </a:rPr>
            </a:br>
            <a:r>
              <a:rPr kumimoji="0" lang="en-US" sz="3600" b="1" i="0" u="none" strike="noStrike" kern="1200" cap="none" spc="0" normalizeH="0" baseline="0" noProof="0">
                <a:ln>
                  <a:noFill/>
                </a:ln>
                <a:solidFill>
                  <a:srgbClr val="001489"/>
                </a:solidFill>
                <a:effectLst/>
                <a:uLnTx/>
                <a:uFillTx/>
                <a:latin typeface="Century Gothic" charset="0"/>
              </a:rPr>
              <a:t>INFER</a:t>
            </a:r>
            <a:endParaRPr kumimoji="0" lang="en-US" sz="7600" b="1" i="0" u="none" strike="noStrike" kern="1200" cap="none" spc="0" normalizeH="0" baseline="0" noProof="0">
              <a:ln>
                <a:noFill/>
              </a:ln>
              <a:solidFill>
                <a:srgbClr val="001489"/>
              </a:solidFill>
              <a:effectLst/>
              <a:uLnTx/>
              <a:uFillTx/>
              <a:latin typeface="Century Gothic" charset="0"/>
            </a:endParaRPr>
          </a:p>
        </p:txBody>
      </p:sp>
      <p:pic>
        <p:nvPicPr>
          <p:cNvPr id="13" name="Picture 12">
            <a:extLst>
              <a:ext uri="{FF2B5EF4-FFF2-40B4-BE49-F238E27FC236}">
                <a16:creationId xmlns:a16="http://schemas.microsoft.com/office/drawing/2014/main" id="{373904DA-41B2-FD4F-9B63-E09BED7872DB}"/>
              </a:ext>
            </a:extLst>
          </p:cNvPr>
          <p:cNvPicPr>
            <a:picLocks noChangeAspect="1"/>
          </p:cNvPicPr>
          <p:nvPr/>
        </p:nvPicPr>
        <p:blipFill>
          <a:blip r:embed="rId3"/>
          <a:stretch>
            <a:fillRect/>
          </a:stretch>
        </p:blipFill>
        <p:spPr>
          <a:xfrm>
            <a:off x="8519199" y="2024318"/>
            <a:ext cx="1536700" cy="1346200"/>
          </a:xfrm>
          <a:prstGeom prst="rect">
            <a:avLst/>
          </a:prstGeom>
        </p:spPr>
      </p:pic>
      <p:sp>
        <p:nvSpPr>
          <p:cNvPr id="21" name="Rectangle 20">
            <a:extLst>
              <a:ext uri="{FF2B5EF4-FFF2-40B4-BE49-F238E27FC236}">
                <a16:creationId xmlns:a16="http://schemas.microsoft.com/office/drawing/2014/main" id="{CA85D620-58AF-C44C-8A2F-AB9B7C4EB18A}"/>
              </a:ext>
            </a:extLst>
          </p:cNvPr>
          <p:cNvSpPr/>
          <p:nvPr/>
        </p:nvSpPr>
        <p:spPr>
          <a:xfrm>
            <a:off x="4765593" y="2168748"/>
            <a:ext cx="827899" cy="1046206"/>
          </a:xfrm>
          <a:custGeom>
            <a:avLst/>
            <a:gdLst>
              <a:gd name="connsiteX0" fmla="*/ 0 w 827899"/>
              <a:gd name="connsiteY0" fmla="*/ 0 h 1046206"/>
              <a:gd name="connsiteX1" fmla="*/ 827899 w 827899"/>
              <a:gd name="connsiteY1" fmla="*/ 0 h 1046206"/>
              <a:gd name="connsiteX2" fmla="*/ 827899 w 827899"/>
              <a:gd name="connsiteY2" fmla="*/ 1046206 h 1046206"/>
              <a:gd name="connsiteX3" fmla="*/ 0 w 827899"/>
              <a:gd name="connsiteY3" fmla="*/ 1046206 h 1046206"/>
              <a:gd name="connsiteX4" fmla="*/ 0 w 827899"/>
              <a:gd name="connsiteY4" fmla="*/ 0 h 1046206"/>
              <a:gd name="connsiteX0" fmla="*/ 0 w 827899"/>
              <a:gd name="connsiteY0" fmla="*/ 0 h 1046206"/>
              <a:gd name="connsiteX1" fmla="*/ 827899 w 827899"/>
              <a:gd name="connsiteY1" fmla="*/ 0 h 1046206"/>
              <a:gd name="connsiteX2" fmla="*/ 827899 w 827899"/>
              <a:gd name="connsiteY2" fmla="*/ 832022 h 1046206"/>
              <a:gd name="connsiteX3" fmla="*/ 0 w 827899"/>
              <a:gd name="connsiteY3" fmla="*/ 1046206 h 1046206"/>
              <a:gd name="connsiteX4" fmla="*/ 0 w 827899"/>
              <a:gd name="connsiteY4" fmla="*/ 0 h 104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899" h="1046206">
                <a:moveTo>
                  <a:pt x="0" y="0"/>
                </a:moveTo>
                <a:lnTo>
                  <a:pt x="827899" y="0"/>
                </a:lnTo>
                <a:lnTo>
                  <a:pt x="827899" y="832022"/>
                </a:lnTo>
                <a:lnTo>
                  <a:pt x="0" y="10462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Calibri"/>
            </a:endParaRPr>
          </a:p>
        </p:txBody>
      </p:sp>
      <p:pic>
        <p:nvPicPr>
          <p:cNvPr id="20" name="Picture 19">
            <a:extLst>
              <a:ext uri="{FF2B5EF4-FFF2-40B4-BE49-F238E27FC236}">
                <a16:creationId xmlns:a16="http://schemas.microsoft.com/office/drawing/2014/main" id="{98EBDB35-5C10-5346-AD80-EA034E10673F}"/>
              </a:ext>
            </a:extLst>
          </p:cNvPr>
          <p:cNvPicPr>
            <a:picLocks noChangeAspect="1"/>
          </p:cNvPicPr>
          <p:nvPr/>
        </p:nvPicPr>
        <p:blipFill>
          <a:blip r:embed="rId4"/>
          <a:stretch>
            <a:fillRect/>
          </a:stretch>
        </p:blipFill>
        <p:spPr>
          <a:xfrm>
            <a:off x="3895644" y="2030256"/>
            <a:ext cx="2006600" cy="1422400"/>
          </a:xfrm>
          <a:prstGeom prst="rect">
            <a:avLst/>
          </a:prstGeom>
        </p:spPr>
      </p:pic>
    </p:spTree>
    <p:extLst>
      <p:ext uri="{BB962C8B-B14F-4D97-AF65-F5344CB8AC3E}">
        <p14:creationId xmlns:p14="http://schemas.microsoft.com/office/powerpoint/2010/main" val="3759133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17A04C8-9D61-4650-899F-A665D3AA4333}"/>
              </a:ext>
            </a:extLst>
          </p:cNvPr>
          <p:cNvSpPr>
            <a:spLocks noGrp="1"/>
          </p:cNvSpPr>
          <p:nvPr>
            <p:ph type="body" sz="quarter" idx="13"/>
          </p:nvPr>
        </p:nvSpPr>
        <p:spPr/>
        <p:txBody>
          <a:bodyPr/>
          <a:lstStyle/>
          <a:p>
            <a:r>
              <a:rPr lang="en-US" dirty="0"/>
              <a:t>Before starting an analytical writing task, do students both understand and have access to the scoring rubric/method?</a:t>
            </a:r>
          </a:p>
        </p:txBody>
      </p:sp>
      <p:sp>
        <p:nvSpPr>
          <p:cNvPr id="5" name="Title 4">
            <a:extLst>
              <a:ext uri="{FF2B5EF4-FFF2-40B4-BE49-F238E27FC236}">
                <a16:creationId xmlns:a16="http://schemas.microsoft.com/office/drawing/2014/main" id="{2FE8807A-1996-41DC-821D-A9D32BB88160}"/>
              </a:ext>
            </a:extLst>
          </p:cNvPr>
          <p:cNvSpPr>
            <a:spLocks noGrp="1"/>
          </p:cNvSpPr>
          <p:nvPr>
            <p:ph type="title"/>
          </p:nvPr>
        </p:nvSpPr>
        <p:spPr/>
        <p:txBody>
          <a:bodyPr/>
          <a:lstStyle/>
          <a:p>
            <a:r>
              <a:rPr lang="en-US"/>
              <a:t>As you enter the room . . .</a:t>
            </a:r>
          </a:p>
        </p:txBody>
      </p:sp>
      <p:sp>
        <p:nvSpPr>
          <p:cNvPr id="8" name="Text Placeholder 8">
            <a:extLst>
              <a:ext uri="{FF2B5EF4-FFF2-40B4-BE49-F238E27FC236}">
                <a16:creationId xmlns:a16="http://schemas.microsoft.com/office/drawing/2014/main" id="{53C33334-10A3-48BA-99E5-6EB752E284F1}"/>
              </a:ext>
            </a:extLst>
          </p:cNvPr>
          <p:cNvSpPr>
            <a:spLocks noGrp="1"/>
          </p:cNvSpPr>
          <p:nvPr>
            <p:ph type="body" sz="quarter" idx="10"/>
          </p:nvPr>
        </p:nvSpPr>
        <p:spPr>
          <a:xfrm>
            <a:off x="3521351" y="2600641"/>
            <a:ext cx="7734253" cy="3125495"/>
          </a:xfrm>
        </p:spPr>
        <p:txBody>
          <a:bodyPr>
            <a:normAutofit/>
          </a:bodyPr>
          <a:lstStyle/>
          <a:p>
            <a:pPr marL="0" indent="0">
              <a:spcBef>
                <a:spcPts val="600"/>
              </a:spcBef>
              <a:spcAft>
                <a:spcPts val="1000"/>
              </a:spcAft>
              <a:buNone/>
            </a:pPr>
            <a:r>
              <a:rPr lang="en-US" sz="2600" dirty="0"/>
              <a:t>Yes</a:t>
            </a:r>
          </a:p>
          <a:p>
            <a:pPr marL="0" indent="0">
              <a:spcBef>
                <a:spcPts val="600"/>
              </a:spcBef>
              <a:spcAft>
                <a:spcPts val="1000"/>
              </a:spcAft>
              <a:buNone/>
            </a:pPr>
            <a:r>
              <a:rPr lang="en-US" sz="2600" dirty="0"/>
              <a:t>No</a:t>
            </a:r>
          </a:p>
          <a:p>
            <a:pPr marL="0" indent="0">
              <a:buNone/>
            </a:pPr>
            <a:endParaRPr lang="en-US" dirty="0"/>
          </a:p>
        </p:txBody>
      </p:sp>
      <p:sp>
        <p:nvSpPr>
          <p:cNvPr id="9" name="Rectangle 8">
            <a:extLst>
              <a:ext uri="{FF2B5EF4-FFF2-40B4-BE49-F238E27FC236}">
                <a16:creationId xmlns:a16="http://schemas.microsoft.com/office/drawing/2014/main" id="{0AB92743-049A-4171-AD01-741692502383}"/>
              </a:ext>
            </a:extLst>
          </p:cNvPr>
          <p:cNvSpPr/>
          <p:nvPr/>
        </p:nvSpPr>
        <p:spPr>
          <a:xfrm>
            <a:off x="2786057" y="2569378"/>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F4EA6"/>
                </a:solidFill>
              </a:rPr>
              <a:t>1</a:t>
            </a:r>
          </a:p>
        </p:txBody>
      </p:sp>
      <p:sp>
        <p:nvSpPr>
          <p:cNvPr id="10" name="Rectangle 9">
            <a:extLst>
              <a:ext uri="{FF2B5EF4-FFF2-40B4-BE49-F238E27FC236}">
                <a16:creationId xmlns:a16="http://schemas.microsoft.com/office/drawing/2014/main" id="{A61E8DE5-CEEE-4442-B79D-D2F8A5DC5E28}"/>
              </a:ext>
            </a:extLst>
          </p:cNvPr>
          <p:cNvSpPr/>
          <p:nvPr/>
        </p:nvSpPr>
        <p:spPr>
          <a:xfrm>
            <a:off x="2786057" y="3263054"/>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F4EA6"/>
                </a:solidFill>
              </a:rPr>
              <a:t>2</a:t>
            </a:r>
          </a:p>
        </p:txBody>
      </p:sp>
    </p:spTree>
    <p:extLst>
      <p:ext uri="{BB962C8B-B14F-4D97-AF65-F5344CB8AC3E}">
        <p14:creationId xmlns:p14="http://schemas.microsoft.com/office/powerpoint/2010/main" val="4082010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9A7C297-5D07-448A-84FB-956F3AACD57F}"/>
              </a:ext>
            </a:extLst>
          </p:cNvPr>
          <p:cNvSpPr>
            <a:spLocks noGrp="1"/>
          </p:cNvSpPr>
          <p:nvPr>
            <p:ph type="body" sz="quarter" idx="10"/>
          </p:nvPr>
        </p:nvSpPr>
        <p:spPr>
          <a:xfrm>
            <a:off x="2786061" y="1384786"/>
            <a:ext cx="8567738" cy="4850970"/>
          </a:xfrm>
        </p:spPr>
        <p:txBody>
          <a:bodyPr>
            <a:normAutofit/>
          </a:bodyPr>
          <a:lstStyle/>
          <a:p>
            <a:pPr marL="457200" indent="-457200">
              <a:lnSpc>
                <a:spcPct val="130000"/>
              </a:lnSpc>
              <a:buFont typeface="+mj-lt"/>
              <a:buAutoNum type="arabicPeriod"/>
            </a:pPr>
            <a:r>
              <a:rPr lang="en-US" sz="2600" dirty="0"/>
              <a:t>Form a group of four</a:t>
            </a:r>
          </a:p>
          <a:p>
            <a:pPr marL="465138" indent="-465138">
              <a:lnSpc>
                <a:spcPct val="130000"/>
              </a:lnSpc>
              <a:buFont typeface="+mj-lt"/>
              <a:buAutoNum type="arabicPeriod"/>
            </a:pPr>
            <a:r>
              <a:rPr lang="en-US" sz="2600" dirty="0"/>
              <a:t>Create a three-column chart with the headings </a:t>
            </a:r>
            <a:br>
              <a:rPr lang="en-US" sz="2600" dirty="0"/>
            </a:br>
            <a:r>
              <a:rPr lang="en-US" sz="2600" b="1" dirty="0">
                <a:solidFill>
                  <a:srgbClr val="001489"/>
                </a:solidFill>
              </a:rPr>
              <a:t>Text Complexity</a:t>
            </a:r>
            <a:r>
              <a:rPr lang="en-US" sz="2600" dirty="0"/>
              <a:t>,</a:t>
            </a:r>
            <a:r>
              <a:rPr lang="en-US" sz="2600" b="1" dirty="0">
                <a:solidFill>
                  <a:srgbClr val="002060"/>
                </a:solidFill>
              </a:rPr>
              <a:t> </a:t>
            </a:r>
            <a:r>
              <a:rPr lang="en-US" sz="2600" b="1" dirty="0">
                <a:solidFill>
                  <a:srgbClr val="001489"/>
                </a:solidFill>
              </a:rPr>
              <a:t>Close Reading</a:t>
            </a:r>
            <a:r>
              <a:rPr lang="en-US" sz="2600" dirty="0"/>
              <a:t>,</a:t>
            </a:r>
            <a:r>
              <a:rPr lang="en-US" sz="2600" dirty="0">
                <a:solidFill>
                  <a:srgbClr val="001489"/>
                </a:solidFill>
              </a:rPr>
              <a:t> </a:t>
            </a:r>
            <a:r>
              <a:rPr lang="en-US" sz="2600" b="1" dirty="0">
                <a:solidFill>
                  <a:srgbClr val="001489"/>
                </a:solidFill>
              </a:rPr>
              <a:t>Analytical Writing</a:t>
            </a:r>
          </a:p>
          <a:p>
            <a:pPr marL="457200" indent="-457200">
              <a:lnSpc>
                <a:spcPct val="130000"/>
              </a:lnSpc>
              <a:buFont typeface="+mj-lt"/>
              <a:buAutoNum type="arabicPeriod"/>
            </a:pPr>
            <a:r>
              <a:rPr lang="en-US" sz="2600" dirty="0"/>
              <a:t>Discuss and chart practices you use </a:t>
            </a:r>
          </a:p>
          <a:p>
            <a:pPr marL="457200" indent="-457200">
              <a:lnSpc>
                <a:spcPct val="130000"/>
              </a:lnSpc>
              <a:buFont typeface="+mj-lt"/>
              <a:buAutoNum type="arabicPeriod"/>
            </a:pPr>
            <a:r>
              <a:rPr lang="en-US" sz="2600" dirty="0"/>
              <a:t>Post your group’s work on the wall</a:t>
            </a:r>
          </a:p>
          <a:p>
            <a:pPr marL="457200" indent="-457200" fontAlgn="base">
              <a:lnSpc>
                <a:spcPct val="130000"/>
              </a:lnSpc>
              <a:buFont typeface="+mj-lt"/>
              <a:buAutoNum type="arabicPeriod"/>
            </a:pPr>
            <a:r>
              <a:rPr lang="en-US" sz="2600" dirty="0"/>
              <a:t>Choose a group member to be the “docent”</a:t>
            </a:r>
            <a:endParaRPr lang="en-US" sz="2600" strike="sngStrike" dirty="0"/>
          </a:p>
          <a:p>
            <a:pPr marL="457200" indent="-457200" fontAlgn="base">
              <a:lnSpc>
                <a:spcPct val="130000"/>
              </a:lnSpc>
              <a:buFont typeface="+mj-lt"/>
              <a:buAutoNum type="arabicPeriod"/>
            </a:pPr>
            <a:r>
              <a:rPr lang="en-US" sz="2600" dirty="0"/>
              <a:t>Circulate through the gallery as a group</a:t>
            </a:r>
            <a:endParaRPr lang="en-US" dirty="0"/>
          </a:p>
        </p:txBody>
      </p:sp>
      <p:sp>
        <p:nvSpPr>
          <p:cNvPr id="4" name="Title 3">
            <a:extLst>
              <a:ext uri="{FF2B5EF4-FFF2-40B4-BE49-F238E27FC236}">
                <a16:creationId xmlns:a16="http://schemas.microsoft.com/office/drawing/2014/main" id="{B9BA3ADE-559D-4BD7-AD52-18AE11AD4091}"/>
              </a:ext>
            </a:extLst>
          </p:cNvPr>
          <p:cNvSpPr>
            <a:spLocks noGrp="1"/>
          </p:cNvSpPr>
          <p:nvPr>
            <p:ph type="title"/>
          </p:nvPr>
        </p:nvSpPr>
        <p:spPr/>
        <p:txBody>
          <a:bodyPr/>
          <a:lstStyle/>
          <a:p>
            <a:r>
              <a:rPr lang="en-US"/>
              <a:t>What are you already doing?</a:t>
            </a:r>
          </a:p>
        </p:txBody>
      </p:sp>
    </p:spTree>
    <p:extLst>
      <p:ext uri="{BB962C8B-B14F-4D97-AF65-F5344CB8AC3E}">
        <p14:creationId xmlns:p14="http://schemas.microsoft.com/office/powerpoint/2010/main" val="458445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11F7CC7-2B8A-4298-B8A3-3E16E940CC07}"/>
              </a:ext>
            </a:extLst>
          </p:cNvPr>
          <p:cNvSpPr>
            <a:spLocks noGrp="1"/>
          </p:cNvSpPr>
          <p:nvPr>
            <p:ph type="body" sz="quarter" idx="10"/>
          </p:nvPr>
        </p:nvSpPr>
        <p:spPr>
          <a:xfrm>
            <a:off x="2786063" y="1476995"/>
            <a:ext cx="8567736" cy="4021127"/>
          </a:xfrm>
        </p:spPr>
        <p:txBody>
          <a:bodyPr>
            <a:normAutofit fontScale="77500" lnSpcReduction="20000"/>
          </a:bodyPr>
          <a:lstStyle/>
          <a:p>
            <a:pPr>
              <a:spcAft>
                <a:spcPts val="1200"/>
              </a:spcAft>
            </a:pPr>
            <a:r>
              <a:rPr lang="en-US" sz="3400" dirty="0"/>
              <a:t>Pre-read the text</a:t>
            </a:r>
          </a:p>
          <a:p>
            <a:pPr>
              <a:spcAft>
                <a:spcPts val="1200"/>
              </a:spcAft>
            </a:pPr>
            <a:r>
              <a:rPr lang="en-US" sz="3400" dirty="0"/>
              <a:t>“What is complex about this text?”</a:t>
            </a:r>
          </a:p>
          <a:p>
            <a:pPr>
              <a:spcAft>
                <a:spcPts val="1200"/>
              </a:spcAft>
            </a:pPr>
            <a:r>
              <a:rPr lang="en-US" sz="3400" dirty="0"/>
              <a:t>“What is the focus question for this text?”</a:t>
            </a:r>
          </a:p>
          <a:p>
            <a:pPr lvl="1">
              <a:spcAft>
                <a:spcPts val="1200"/>
              </a:spcAft>
            </a:pPr>
            <a:r>
              <a:rPr lang="en-US" sz="3400" dirty="0"/>
              <a:t>Vocabulary </a:t>
            </a:r>
          </a:p>
          <a:p>
            <a:pPr lvl="1">
              <a:spcAft>
                <a:spcPts val="1200"/>
              </a:spcAft>
            </a:pPr>
            <a:r>
              <a:rPr lang="en-US" sz="3400" dirty="0"/>
              <a:t>Complex sentences </a:t>
            </a:r>
          </a:p>
          <a:p>
            <a:pPr lvl="1">
              <a:spcAft>
                <a:spcPts val="1200"/>
              </a:spcAft>
            </a:pPr>
            <a:r>
              <a:rPr lang="en-US" sz="3400" dirty="0"/>
              <a:t>Identify places to stop, ask questions, and have students summarize</a:t>
            </a:r>
          </a:p>
          <a:p>
            <a:pPr marL="0" indent="0">
              <a:buNone/>
            </a:pPr>
            <a:endParaRPr lang="en-US" dirty="0"/>
          </a:p>
        </p:txBody>
      </p:sp>
      <p:sp>
        <p:nvSpPr>
          <p:cNvPr id="4" name="Title 3">
            <a:extLst>
              <a:ext uri="{FF2B5EF4-FFF2-40B4-BE49-F238E27FC236}">
                <a16:creationId xmlns:a16="http://schemas.microsoft.com/office/drawing/2014/main" id="{B9BA3ADE-559D-4BD7-AD52-18AE11AD4091}"/>
              </a:ext>
            </a:extLst>
          </p:cNvPr>
          <p:cNvSpPr>
            <a:spLocks noGrp="1"/>
          </p:cNvSpPr>
          <p:nvPr>
            <p:ph type="title"/>
          </p:nvPr>
        </p:nvSpPr>
        <p:spPr/>
        <p:txBody>
          <a:bodyPr/>
          <a:lstStyle/>
          <a:p>
            <a:r>
              <a:rPr lang="en-US" dirty="0"/>
              <a:t>Strategies: Text Complexity</a:t>
            </a:r>
          </a:p>
        </p:txBody>
      </p:sp>
    </p:spTree>
    <p:extLst>
      <p:ext uri="{BB962C8B-B14F-4D97-AF65-F5344CB8AC3E}">
        <p14:creationId xmlns:p14="http://schemas.microsoft.com/office/powerpoint/2010/main" val="2394769927"/>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BA3ADE-559D-4BD7-AD52-18AE11AD4091}"/>
              </a:ext>
            </a:extLst>
          </p:cNvPr>
          <p:cNvSpPr>
            <a:spLocks noGrp="1"/>
          </p:cNvSpPr>
          <p:nvPr>
            <p:ph type="title"/>
          </p:nvPr>
        </p:nvSpPr>
        <p:spPr/>
        <p:txBody>
          <a:bodyPr/>
          <a:lstStyle/>
          <a:p>
            <a:r>
              <a:rPr lang="en-US" dirty="0"/>
              <a:t>Strategies: Close Reading</a:t>
            </a:r>
          </a:p>
        </p:txBody>
      </p:sp>
      <p:sp>
        <p:nvSpPr>
          <p:cNvPr id="3" name="Text Placeholder 2">
            <a:extLst>
              <a:ext uri="{FF2B5EF4-FFF2-40B4-BE49-F238E27FC236}">
                <a16:creationId xmlns:a16="http://schemas.microsoft.com/office/drawing/2014/main" id="{FF474455-3034-416A-BDE8-F616DFD339FE}"/>
              </a:ext>
            </a:extLst>
          </p:cNvPr>
          <p:cNvSpPr>
            <a:spLocks noGrp="1"/>
          </p:cNvSpPr>
          <p:nvPr>
            <p:ph type="body" sz="quarter" idx="23"/>
          </p:nvPr>
        </p:nvSpPr>
        <p:spPr>
          <a:xfrm>
            <a:off x="8739648" y="2046443"/>
            <a:ext cx="2830194" cy="2468880"/>
          </a:xfrm>
        </p:spPr>
        <p:txBody>
          <a:bodyPr>
            <a:noAutofit/>
          </a:bodyPr>
          <a:lstStyle/>
          <a:p>
            <a:r>
              <a:rPr lang="en-US" sz="2600" dirty="0"/>
              <a:t>Group discussion, debate</a:t>
            </a:r>
          </a:p>
          <a:p>
            <a:r>
              <a:rPr lang="en-US" sz="2600" dirty="0"/>
              <a:t>Evidence analysis</a:t>
            </a:r>
          </a:p>
          <a:p>
            <a:r>
              <a:rPr lang="en-US" sz="2600" dirty="0"/>
              <a:t>Composing </a:t>
            </a:r>
            <a:br>
              <a:rPr lang="en-US" sz="2600" dirty="0"/>
            </a:br>
            <a:r>
              <a:rPr lang="en-US" sz="2600" dirty="0"/>
              <a:t>a response</a:t>
            </a:r>
          </a:p>
        </p:txBody>
      </p:sp>
      <p:sp>
        <p:nvSpPr>
          <p:cNvPr id="5" name="Text Placeholder 4">
            <a:extLst>
              <a:ext uri="{FF2B5EF4-FFF2-40B4-BE49-F238E27FC236}">
                <a16:creationId xmlns:a16="http://schemas.microsoft.com/office/drawing/2014/main" id="{57C80490-98B6-44E8-A92C-CC3394BC46FA}"/>
              </a:ext>
            </a:extLst>
          </p:cNvPr>
          <p:cNvSpPr>
            <a:spLocks noGrp="1"/>
          </p:cNvSpPr>
          <p:nvPr>
            <p:ph type="body" sz="quarter" idx="27"/>
          </p:nvPr>
        </p:nvSpPr>
        <p:spPr>
          <a:xfrm>
            <a:off x="5770470" y="2046443"/>
            <a:ext cx="2830194" cy="2468880"/>
          </a:xfrm>
        </p:spPr>
        <p:txBody>
          <a:bodyPr>
            <a:noAutofit/>
          </a:bodyPr>
          <a:lstStyle/>
          <a:p>
            <a:r>
              <a:rPr lang="en-US" sz="2600" dirty="0"/>
              <a:t>Annotation</a:t>
            </a:r>
          </a:p>
          <a:p>
            <a:r>
              <a:rPr lang="en-US" sz="2600" dirty="0"/>
              <a:t>Tools</a:t>
            </a:r>
          </a:p>
          <a:p>
            <a:r>
              <a:rPr lang="en-US" sz="2600" dirty="0"/>
              <a:t>Multiple reads</a:t>
            </a:r>
          </a:p>
          <a:p>
            <a:r>
              <a:rPr lang="en-US" sz="2600" dirty="0"/>
              <a:t>Organizing thinking</a:t>
            </a:r>
          </a:p>
        </p:txBody>
      </p:sp>
      <p:sp>
        <p:nvSpPr>
          <p:cNvPr id="7" name="Text Placeholder 6">
            <a:extLst>
              <a:ext uri="{FF2B5EF4-FFF2-40B4-BE49-F238E27FC236}">
                <a16:creationId xmlns:a16="http://schemas.microsoft.com/office/drawing/2014/main" id="{1A900072-77A6-4BD1-B62D-7A595CD10EAD}"/>
              </a:ext>
            </a:extLst>
          </p:cNvPr>
          <p:cNvSpPr>
            <a:spLocks noGrp="1"/>
          </p:cNvSpPr>
          <p:nvPr>
            <p:ph type="body" sz="quarter" idx="29"/>
          </p:nvPr>
        </p:nvSpPr>
        <p:spPr>
          <a:xfrm>
            <a:off x="2801292" y="2046443"/>
            <a:ext cx="2830194" cy="2947158"/>
          </a:xfrm>
        </p:spPr>
        <p:txBody>
          <a:bodyPr>
            <a:noAutofit/>
          </a:bodyPr>
          <a:lstStyle/>
          <a:p>
            <a:r>
              <a:rPr lang="en-US" sz="2600" dirty="0"/>
              <a:t>Background information</a:t>
            </a:r>
          </a:p>
          <a:p>
            <a:r>
              <a:rPr lang="en-US" sz="2600" dirty="0"/>
              <a:t>Text context</a:t>
            </a:r>
          </a:p>
          <a:p>
            <a:r>
              <a:rPr lang="en-US" sz="2600" dirty="0"/>
              <a:t>Preview/ </a:t>
            </a:r>
            <a:br>
              <a:rPr lang="en-US" sz="2600" dirty="0"/>
            </a:br>
            <a:r>
              <a:rPr lang="en-US" sz="2600" dirty="0"/>
              <a:t>overview</a:t>
            </a:r>
          </a:p>
          <a:p>
            <a:r>
              <a:rPr lang="en-US" sz="2600" dirty="0"/>
              <a:t>Predictions</a:t>
            </a:r>
          </a:p>
          <a:p>
            <a:r>
              <a:rPr lang="en-US" sz="2600" dirty="0"/>
              <a:t>Purpose</a:t>
            </a:r>
          </a:p>
        </p:txBody>
      </p:sp>
      <p:sp>
        <p:nvSpPr>
          <p:cNvPr id="16" name="Text Placeholder 15">
            <a:extLst>
              <a:ext uri="{FF2B5EF4-FFF2-40B4-BE49-F238E27FC236}">
                <a16:creationId xmlns:a16="http://schemas.microsoft.com/office/drawing/2014/main" id="{61E88F4C-7C10-4F78-A749-A651A83A94B6}"/>
              </a:ext>
            </a:extLst>
          </p:cNvPr>
          <p:cNvSpPr>
            <a:spLocks noGrp="1"/>
          </p:cNvSpPr>
          <p:nvPr>
            <p:ph type="body" sz="quarter" idx="30"/>
          </p:nvPr>
        </p:nvSpPr>
        <p:spPr>
          <a:xfrm>
            <a:off x="2786061" y="1259155"/>
            <a:ext cx="2845425" cy="652539"/>
          </a:xfrm>
        </p:spPr>
        <p:txBody>
          <a:bodyPr/>
          <a:lstStyle/>
          <a:p>
            <a:r>
              <a:rPr lang="en-US" sz="2800" dirty="0">
                <a:solidFill>
                  <a:schemeClr val="tx1"/>
                </a:solidFill>
                <a:latin typeface="Century Gothic" panose="020B0502020202020204" pitchFamily="34" charset="0"/>
              </a:rPr>
              <a:t>Pre</a:t>
            </a:r>
          </a:p>
        </p:txBody>
      </p:sp>
      <p:sp>
        <p:nvSpPr>
          <p:cNvPr id="17" name="Text Placeholder 16">
            <a:extLst>
              <a:ext uri="{FF2B5EF4-FFF2-40B4-BE49-F238E27FC236}">
                <a16:creationId xmlns:a16="http://schemas.microsoft.com/office/drawing/2014/main" id="{8D6579B9-BDBC-41AA-84D0-2BAA39E52C86}"/>
              </a:ext>
            </a:extLst>
          </p:cNvPr>
          <p:cNvSpPr>
            <a:spLocks noGrp="1"/>
          </p:cNvSpPr>
          <p:nvPr>
            <p:ph type="body" sz="quarter" idx="31"/>
          </p:nvPr>
        </p:nvSpPr>
        <p:spPr>
          <a:xfrm>
            <a:off x="5770470" y="1259155"/>
            <a:ext cx="2845425" cy="652540"/>
          </a:xfrm>
        </p:spPr>
        <p:txBody>
          <a:bodyPr/>
          <a:lstStyle/>
          <a:p>
            <a:r>
              <a:rPr lang="en-US" sz="2800" dirty="0">
                <a:solidFill>
                  <a:schemeClr val="tx1"/>
                </a:solidFill>
                <a:latin typeface="Century Gothic" panose="020B0502020202020204" pitchFamily="34" charset="0"/>
              </a:rPr>
              <a:t>During</a:t>
            </a:r>
          </a:p>
        </p:txBody>
      </p:sp>
      <p:sp>
        <p:nvSpPr>
          <p:cNvPr id="18" name="Text Placeholder 17">
            <a:extLst>
              <a:ext uri="{FF2B5EF4-FFF2-40B4-BE49-F238E27FC236}">
                <a16:creationId xmlns:a16="http://schemas.microsoft.com/office/drawing/2014/main" id="{C071181C-1B65-416E-83F0-4171A53E3402}"/>
              </a:ext>
            </a:extLst>
          </p:cNvPr>
          <p:cNvSpPr>
            <a:spLocks noGrp="1"/>
          </p:cNvSpPr>
          <p:nvPr>
            <p:ph type="body" sz="quarter" idx="32"/>
          </p:nvPr>
        </p:nvSpPr>
        <p:spPr>
          <a:xfrm>
            <a:off x="8724417" y="1253180"/>
            <a:ext cx="2845425" cy="652540"/>
          </a:xfrm>
        </p:spPr>
        <p:txBody>
          <a:bodyPr/>
          <a:lstStyle/>
          <a:p>
            <a:r>
              <a:rPr lang="en-US" sz="2800">
                <a:solidFill>
                  <a:schemeClr val="tx1"/>
                </a:solidFill>
                <a:latin typeface="Century Gothic" panose="020B0502020202020204" pitchFamily="34" charset="0"/>
              </a:rPr>
              <a:t>After</a:t>
            </a:r>
          </a:p>
        </p:txBody>
      </p:sp>
    </p:spTree>
    <p:extLst>
      <p:ext uri="{BB962C8B-B14F-4D97-AF65-F5344CB8AC3E}">
        <p14:creationId xmlns:p14="http://schemas.microsoft.com/office/powerpoint/2010/main" val="1576590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AED302-FB43-4DB7-8B8B-4801AB457879}"/>
              </a:ext>
            </a:extLst>
          </p:cNvPr>
          <p:cNvSpPr>
            <a:spLocks noGrp="1"/>
          </p:cNvSpPr>
          <p:nvPr>
            <p:ph type="body" sz="quarter" idx="10"/>
          </p:nvPr>
        </p:nvSpPr>
        <p:spPr>
          <a:xfrm>
            <a:off x="2786063" y="1380744"/>
            <a:ext cx="8567736" cy="3390900"/>
          </a:xfrm>
        </p:spPr>
        <p:txBody>
          <a:bodyPr>
            <a:normAutofit/>
          </a:bodyPr>
          <a:lstStyle/>
          <a:p>
            <a:r>
              <a:rPr lang="en-US" sz="2600" dirty="0"/>
              <a:t>Practice low-stakes writing about complex text daily </a:t>
            </a:r>
          </a:p>
          <a:p>
            <a:r>
              <a:rPr lang="en-US" sz="2600" dirty="0"/>
              <a:t>Build opportunities for students to develop, organize, revise, and publish </a:t>
            </a:r>
          </a:p>
          <a:p>
            <a:r>
              <a:rPr lang="en-US" sz="2600" dirty="0"/>
              <a:t>Understand task, audience, and purpose</a:t>
            </a:r>
          </a:p>
          <a:p>
            <a:r>
              <a:rPr lang="en-US" sz="2600" dirty="0"/>
              <a:t>Evaluate and select credible sources</a:t>
            </a:r>
          </a:p>
        </p:txBody>
      </p:sp>
      <p:sp>
        <p:nvSpPr>
          <p:cNvPr id="4" name="Title 3">
            <a:extLst>
              <a:ext uri="{FF2B5EF4-FFF2-40B4-BE49-F238E27FC236}">
                <a16:creationId xmlns:a16="http://schemas.microsoft.com/office/drawing/2014/main" id="{B9BA3ADE-559D-4BD7-AD52-18AE11AD4091}"/>
              </a:ext>
            </a:extLst>
          </p:cNvPr>
          <p:cNvSpPr>
            <a:spLocks noGrp="1"/>
          </p:cNvSpPr>
          <p:nvPr>
            <p:ph type="title"/>
          </p:nvPr>
        </p:nvSpPr>
        <p:spPr/>
        <p:txBody>
          <a:bodyPr/>
          <a:lstStyle/>
          <a:p>
            <a:r>
              <a:rPr lang="en-US" dirty="0"/>
              <a:t>Strategies: Analytical Writing</a:t>
            </a:r>
          </a:p>
        </p:txBody>
      </p:sp>
    </p:spTree>
    <p:extLst>
      <p:ext uri="{BB962C8B-B14F-4D97-AF65-F5344CB8AC3E}">
        <p14:creationId xmlns:p14="http://schemas.microsoft.com/office/powerpoint/2010/main" val="2581028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7EAA689-4885-4B8C-96F9-0ED45E0FDAEF}"/>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FF474455-3034-416A-BDE8-F616DFD339FE}"/>
              </a:ext>
            </a:extLst>
          </p:cNvPr>
          <p:cNvSpPr>
            <a:spLocks noGrp="1"/>
          </p:cNvSpPr>
          <p:nvPr>
            <p:ph type="body" sz="quarter" idx="10"/>
          </p:nvPr>
        </p:nvSpPr>
        <p:spPr>
          <a:xfrm>
            <a:off x="940935" y="1380744"/>
            <a:ext cx="5155065" cy="4142782"/>
          </a:xfrm>
        </p:spPr>
        <p:txBody>
          <a:bodyPr>
            <a:normAutofit/>
          </a:bodyPr>
          <a:lstStyle/>
          <a:p>
            <a:r>
              <a:rPr lang="en-US" sz="2600" dirty="0"/>
              <a:t>Show relationships between pieces of information</a:t>
            </a:r>
          </a:p>
          <a:p>
            <a:r>
              <a:rPr lang="en-US" sz="2600" dirty="0"/>
              <a:t>Make claims supported with text evidence</a:t>
            </a:r>
          </a:p>
          <a:p>
            <a:r>
              <a:rPr lang="en-US" sz="2600" dirty="0"/>
              <a:t>Compare and contrast</a:t>
            </a:r>
          </a:p>
          <a:p>
            <a:r>
              <a:rPr lang="en-US" sz="2600" dirty="0"/>
              <a:t>Assess or evaluate</a:t>
            </a:r>
          </a:p>
          <a:p>
            <a:pPr marL="0" indent="0">
              <a:buNone/>
            </a:pPr>
            <a:endParaRPr lang="en-US" dirty="0"/>
          </a:p>
        </p:txBody>
      </p:sp>
      <p:sp>
        <p:nvSpPr>
          <p:cNvPr id="4" name="Title 3">
            <a:extLst>
              <a:ext uri="{FF2B5EF4-FFF2-40B4-BE49-F238E27FC236}">
                <a16:creationId xmlns:a16="http://schemas.microsoft.com/office/drawing/2014/main" id="{B9BA3ADE-559D-4BD7-AD52-18AE11AD4091}"/>
              </a:ext>
            </a:extLst>
          </p:cNvPr>
          <p:cNvSpPr>
            <a:spLocks noGrp="1"/>
          </p:cNvSpPr>
          <p:nvPr>
            <p:ph type="title"/>
          </p:nvPr>
        </p:nvSpPr>
        <p:spPr/>
        <p:txBody>
          <a:bodyPr/>
          <a:lstStyle/>
          <a:p>
            <a:r>
              <a:rPr lang="en-US"/>
              <a:t>Analytical Writing</a:t>
            </a:r>
          </a:p>
        </p:txBody>
      </p:sp>
    </p:spTree>
    <p:extLst>
      <p:ext uri="{BB962C8B-B14F-4D97-AF65-F5344CB8AC3E}">
        <p14:creationId xmlns:p14="http://schemas.microsoft.com/office/powerpoint/2010/main" val="1993320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84783-D304-4AA2-B353-21AF4368FA86}"/>
              </a:ext>
            </a:extLst>
          </p:cNvPr>
          <p:cNvSpPr>
            <a:spLocks noGrp="1"/>
          </p:cNvSpPr>
          <p:nvPr>
            <p:ph type="body" sz="quarter" idx="10"/>
          </p:nvPr>
        </p:nvSpPr>
        <p:spPr/>
        <p:txBody>
          <a:bodyPr/>
          <a:lstStyle/>
          <a:p>
            <a:r>
              <a:rPr lang="en-US" sz="2600" dirty="0"/>
              <a:t>Add to the </a:t>
            </a:r>
            <a:r>
              <a:rPr lang="en-US" sz="2600" dirty="0">
                <a:hlinkClick r:id="rId3"/>
              </a:rPr>
              <a:t>TDA Resources and Strategies</a:t>
            </a:r>
            <a:r>
              <a:rPr lang="en-US" sz="2600" dirty="0"/>
              <a:t> table in Google Docs</a:t>
            </a:r>
            <a:r>
              <a:rPr lang="en-US" sz="2600" baseline="30000" dirty="0"/>
              <a:t>™</a:t>
            </a:r>
          </a:p>
          <a:p>
            <a:pPr marL="0" indent="0">
              <a:buNone/>
            </a:pPr>
            <a:endParaRPr lang="en-US" dirty="0"/>
          </a:p>
        </p:txBody>
      </p:sp>
      <p:sp>
        <p:nvSpPr>
          <p:cNvPr id="3" name="Text Placeholder 2">
            <a:extLst>
              <a:ext uri="{FF2B5EF4-FFF2-40B4-BE49-F238E27FC236}">
                <a16:creationId xmlns:a16="http://schemas.microsoft.com/office/drawing/2014/main" id="{FF474455-3034-416A-BDE8-F616DFD339FE}"/>
              </a:ext>
            </a:extLst>
          </p:cNvPr>
          <p:cNvSpPr>
            <a:spLocks noGrp="1"/>
          </p:cNvSpPr>
          <p:nvPr>
            <p:ph type="body" sz="quarter" idx="13"/>
          </p:nvPr>
        </p:nvSpPr>
        <p:spPr>
          <a:xfrm>
            <a:off x="2786061" y="1042987"/>
            <a:ext cx="8567738" cy="531769"/>
          </a:xfrm>
        </p:spPr>
        <p:txBody>
          <a:bodyPr/>
          <a:lstStyle/>
          <a:p>
            <a:r>
              <a:rPr lang="en-US" dirty="0"/>
              <a:t>What are you already doing/using?</a:t>
            </a:r>
          </a:p>
        </p:txBody>
      </p:sp>
      <p:sp>
        <p:nvSpPr>
          <p:cNvPr id="4" name="Title 3">
            <a:extLst>
              <a:ext uri="{FF2B5EF4-FFF2-40B4-BE49-F238E27FC236}">
                <a16:creationId xmlns:a16="http://schemas.microsoft.com/office/drawing/2014/main" id="{B9BA3ADE-559D-4BD7-AD52-18AE11AD4091}"/>
              </a:ext>
            </a:extLst>
          </p:cNvPr>
          <p:cNvSpPr>
            <a:spLocks noGrp="1"/>
          </p:cNvSpPr>
          <p:nvPr>
            <p:ph type="title"/>
          </p:nvPr>
        </p:nvSpPr>
        <p:spPr/>
        <p:txBody>
          <a:bodyPr/>
          <a:lstStyle/>
          <a:p>
            <a:r>
              <a:rPr lang="en-US" dirty="0"/>
              <a:t>Existing Practices and Resources</a:t>
            </a:r>
          </a:p>
        </p:txBody>
      </p:sp>
      <p:sp>
        <p:nvSpPr>
          <p:cNvPr id="5" name="TextBox 4">
            <a:extLst>
              <a:ext uri="{FF2B5EF4-FFF2-40B4-BE49-F238E27FC236}">
                <a16:creationId xmlns:a16="http://schemas.microsoft.com/office/drawing/2014/main" id="{85C960AA-2C39-4247-AB56-C1342E8B2D92}"/>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entury Gothic" panose="020B0502020202020204" pitchFamily="34" charset="0"/>
                <a:ea typeface="+mn-ea"/>
                <a:cs typeface="+mn-cs"/>
              </a:rPr>
              <a:t>Learning Guide p. 10 </a:t>
            </a:r>
            <a:endParaRPr kumimoji="0" lang="en-US" sz="1800" b="1" i="0" u="none" strike="noStrike" kern="1200" cap="none" spc="0" normalizeH="0" baseline="0" noProof="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867915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E29620-0013-4E52-A89D-88727CB1E4C6}"/>
              </a:ext>
            </a:extLst>
          </p:cNvPr>
          <p:cNvSpPr>
            <a:spLocks noGrp="1"/>
          </p:cNvSpPr>
          <p:nvPr>
            <p:ph type="body" sz="quarter" idx="13"/>
          </p:nvPr>
        </p:nvSpPr>
        <p:spPr/>
        <p:txBody>
          <a:bodyPr/>
          <a:lstStyle/>
          <a:p>
            <a:r>
              <a:rPr lang="en-US" dirty="0"/>
              <a:t>Rubrics</a:t>
            </a:r>
          </a:p>
        </p:txBody>
      </p:sp>
      <p:sp>
        <p:nvSpPr>
          <p:cNvPr id="4" name="Title 3">
            <a:extLst>
              <a:ext uri="{FF2B5EF4-FFF2-40B4-BE49-F238E27FC236}">
                <a16:creationId xmlns:a16="http://schemas.microsoft.com/office/drawing/2014/main" id="{E200BB2F-EFDE-4EB8-BEB4-463720EDA961}"/>
              </a:ext>
            </a:extLst>
          </p:cNvPr>
          <p:cNvSpPr>
            <a:spLocks noGrp="1"/>
          </p:cNvSpPr>
          <p:nvPr>
            <p:ph type="title"/>
          </p:nvPr>
        </p:nvSpPr>
        <p:spPr/>
        <p:txBody>
          <a:bodyPr/>
          <a:lstStyle/>
          <a:p>
            <a:r>
              <a:rPr lang="en-US"/>
              <a:t>Evaluating vs. Describing Performance</a:t>
            </a:r>
          </a:p>
        </p:txBody>
      </p:sp>
      <p:pic>
        <p:nvPicPr>
          <p:cNvPr id="1030" name="Picture 6" descr="C:\Users\BARBAR~1.HAR\AppData\Local\Temp\SNAGHTML63d5a7c.PNG">
            <a:extLst>
              <a:ext uri="{FF2B5EF4-FFF2-40B4-BE49-F238E27FC236}">
                <a16:creationId xmlns:a16="http://schemas.microsoft.com/office/drawing/2014/main" id="{70157006-3B60-4A50-839B-9982C3E9DC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86061" y="1805193"/>
            <a:ext cx="8567738" cy="3604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505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2CE3F20-2211-4F59-B5AF-E4737CF91066}"/>
              </a:ext>
            </a:extLst>
          </p:cNvPr>
          <p:cNvSpPr>
            <a:spLocks noGrp="1"/>
          </p:cNvSpPr>
          <p:nvPr>
            <p:ph type="body" sz="quarter" idx="13"/>
          </p:nvPr>
        </p:nvSpPr>
        <p:spPr/>
        <p:txBody>
          <a:bodyPr/>
          <a:lstStyle/>
          <a:p>
            <a:r>
              <a:rPr lang="en-US" dirty="0"/>
              <a:t>Do you use the Nebraska TDA Scoring Rubric when scoring student work?</a:t>
            </a:r>
          </a:p>
          <a:p>
            <a:endParaRPr lang="en-US"/>
          </a:p>
        </p:txBody>
      </p:sp>
      <p:sp>
        <p:nvSpPr>
          <p:cNvPr id="2" name="Title 1">
            <a:extLst>
              <a:ext uri="{FF2B5EF4-FFF2-40B4-BE49-F238E27FC236}">
                <a16:creationId xmlns:a16="http://schemas.microsoft.com/office/drawing/2014/main" id="{3E963758-2C94-4C39-AE25-E1D385603B8D}"/>
              </a:ext>
            </a:extLst>
          </p:cNvPr>
          <p:cNvSpPr>
            <a:spLocks noGrp="1"/>
          </p:cNvSpPr>
          <p:nvPr>
            <p:ph type="title"/>
          </p:nvPr>
        </p:nvSpPr>
        <p:spPr/>
        <p:txBody>
          <a:bodyPr/>
          <a:lstStyle/>
          <a:p>
            <a:r>
              <a:rPr lang="en-US" dirty="0"/>
              <a:t>Poll: Rubric Use</a:t>
            </a:r>
          </a:p>
        </p:txBody>
      </p:sp>
      <p:sp>
        <p:nvSpPr>
          <p:cNvPr id="5" name="Rectangle 4">
            <a:extLst>
              <a:ext uri="{FF2B5EF4-FFF2-40B4-BE49-F238E27FC236}">
                <a16:creationId xmlns:a16="http://schemas.microsoft.com/office/drawing/2014/main" id="{EBE5617E-31C3-4543-8F8E-1967C1B981C8}"/>
              </a:ext>
            </a:extLst>
          </p:cNvPr>
          <p:cNvSpPr/>
          <p:nvPr/>
        </p:nvSpPr>
        <p:spPr>
          <a:xfrm>
            <a:off x="2786057" y="2569378"/>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F4EA6"/>
                </a:solidFill>
              </a:rPr>
              <a:t>1</a:t>
            </a:r>
          </a:p>
        </p:txBody>
      </p:sp>
      <p:sp>
        <p:nvSpPr>
          <p:cNvPr id="6" name="Rectangle 5">
            <a:extLst>
              <a:ext uri="{FF2B5EF4-FFF2-40B4-BE49-F238E27FC236}">
                <a16:creationId xmlns:a16="http://schemas.microsoft.com/office/drawing/2014/main" id="{B2801F6B-C4AB-4ADD-AC41-D4EC7C928474}"/>
              </a:ext>
            </a:extLst>
          </p:cNvPr>
          <p:cNvSpPr/>
          <p:nvPr/>
        </p:nvSpPr>
        <p:spPr>
          <a:xfrm>
            <a:off x="2786057" y="3295142"/>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F4EA6"/>
                </a:solidFill>
              </a:rPr>
              <a:t>2</a:t>
            </a:r>
          </a:p>
        </p:txBody>
      </p:sp>
      <p:sp>
        <p:nvSpPr>
          <p:cNvPr id="7" name="Rectangle 6">
            <a:extLst>
              <a:ext uri="{FF2B5EF4-FFF2-40B4-BE49-F238E27FC236}">
                <a16:creationId xmlns:a16="http://schemas.microsoft.com/office/drawing/2014/main" id="{403DA45E-FD8C-44D4-854F-528BD47ED1D4}"/>
              </a:ext>
            </a:extLst>
          </p:cNvPr>
          <p:cNvSpPr/>
          <p:nvPr/>
        </p:nvSpPr>
        <p:spPr>
          <a:xfrm>
            <a:off x="2786058" y="3989718"/>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4EA6"/>
                </a:solidFill>
              </a:rPr>
              <a:t>3</a:t>
            </a:r>
          </a:p>
        </p:txBody>
      </p:sp>
      <p:sp>
        <p:nvSpPr>
          <p:cNvPr id="11" name="Text Placeholder 8">
            <a:extLst>
              <a:ext uri="{FF2B5EF4-FFF2-40B4-BE49-F238E27FC236}">
                <a16:creationId xmlns:a16="http://schemas.microsoft.com/office/drawing/2014/main" id="{045161AA-C696-44A9-8093-D11BCCAE889D}"/>
              </a:ext>
            </a:extLst>
          </p:cNvPr>
          <p:cNvSpPr txBox="1">
            <a:spLocks/>
          </p:cNvSpPr>
          <p:nvPr/>
        </p:nvSpPr>
        <p:spPr>
          <a:xfrm>
            <a:off x="3521351" y="2600641"/>
            <a:ext cx="7734253" cy="3125495"/>
          </a:xfrm>
          <a:prstGeom prst="rect">
            <a:avLst/>
          </a:prstGeom>
        </p:spPr>
        <p:txBody>
          <a:bodyPr>
            <a:normAutofit/>
          </a:bodyPr>
          <a:lstStyle>
            <a:lvl1pPr marL="341313" indent="-341313" algn="l" defTabSz="914400" rtl="0" eaLnBrk="1" latinLnBrk="0" hangingPunct="1">
              <a:lnSpc>
                <a:spcPct val="11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1000"/>
              </a:spcAft>
              <a:buFont typeface="Arial"/>
              <a:buNone/>
            </a:pPr>
            <a:r>
              <a:rPr lang="en-US" sz="2600" dirty="0"/>
              <a:t>Yes</a:t>
            </a:r>
          </a:p>
          <a:p>
            <a:pPr marL="0" indent="0">
              <a:spcAft>
                <a:spcPts val="1000"/>
              </a:spcAft>
              <a:buFont typeface="Arial"/>
              <a:buNone/>
            </a:pPr>
            <a:r>
              <a:rPr lang="en-US" sz="2600" dirty="0"/>
              <a:t>Yes, with some modifications</a:t>
            </a:r>
          </a:p>
          <a:p>
            <a:pPr marL="0" indent="0">
              <a:spcAft>
                <a:spcPts val="1000"/>
              </a:spcAft>
              <a:buFont typeface="Arial"/>
              <a:buNone/>
            </a:pPr>
            <a:r>
              <a:rPr lang="en-US" sz="2600" dirty="0"/>
              <a:t>I created something different</a:t>
            </a:r>
          </a:p>
          <a:p>
            <a:pPr marL="0" indent="0">
              <a:buFont typeface="Arial"/>
              <a:buNone/>
            </a:pPr>
            <a:endParaRPr lang="en-US" dirty="0"/>
          </a:p>
          <a:p>
            <a:pPr marL="0" indent="0">
              <a:buFont typeface="Arial"/>
              <a:buNone/>
            </a:pPr>
            <a:endParaRPr lang="en-US" dirty="0"/>
          </a:p>
        </p:txBody>
      </p:sp>
    </p:spTree>
    <p:extLst>
      <p:ext uri="{BB962C8B-B14F-4D97-AF65-F5344CB8AC3E}">
        <p14:creationId xmlns:p14="http://schemas.microsoft.com/office/powerpoint/2010/main" val="2304088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3B51569-34E2-4350-9490-5880BF9F01E2}"/>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
        <p:nvSpPr>
          <p:cNvPr id="9" name="Text Placeholder 8">
            <a:extLst>
              <a:ext uri="{FF2B5EF4-FFF2-40B4-BE49-F238E27FC236}">
                <a16:creationId xmlns:a16="http://schemas.microsoft.com/office/drawing/2014/main" id="{ABDD4E3B-11E5-4C5C-B0DC-3B5FC4E9F1C7}"/>
              </a:ext>
            </a:extLst>
          </p:cNvPr>
          <p:cNvSpPr>
            <a:spLocks noGrp="1"/>
          </p:cNvSpPr>
          <p:nvPr>
            <p:ph type="body" sz="quarter" idx="10"/>
          </p:nvPr>
        </p:nvSpPr>
        <p:spPr/>
        <p:txBody>
          <a:bodyPr>
            <a:normAutofit/>
          </a:bodyPr>
          <a:lstStyle/>
          <a:p>
            <a:r>
              <a:rPr lang="en-US" sz="2600" dirty="0"/>
              <a:t>Observable</a:t>
            </a:r>
          </a:p>
          <a:p>
            <a:r>
              <a:rPr lang="en-US" sz="2600" dirty="0"/>
              <a:t>Appropriate</a:t>
            </a:r>
          </a:p>
          <a:p>
            <a:r>
              <a:rPr lang="en-US" sz="2600" dirty="0"/>
              <a:t>Definable</a:t>
            </a:r>
          </a:p>
          <a:p>
            <a:r>
              <a:rPr lang="en-US" sz="2600" dirty="0"/>
              <a:t>Distinct</a:t>
            </a:r>
          </a:p>
          <a:p>
            <a:r>
              <a:rPr lang="en-US" sz="2600" dirty="0"/>
              <a:t>Complete</a:t>
            </a:r>
          </a:p>
          <a:p>
            <a:r>
              <a:rPr lang="en-US" sz="2600" dirty="0"/>
              <a:t>Continuum-friendly </a:t>
            </a:r>
          </a:p>
        </p:txBody>
      </p:sp>
      <p:sp>
        <p:nvSpPr>
          <p:cNvPr id="11" name="Title 4">
            <a:extLst>
              <a:ext uri="{FF2B5EF4-FFF2-40B4-BE49-F238E27FC236}">
                <a16:creationId xmlns:a16="http://schemas.microsoft.com/office/drawing/2014/main" id="{5D391608-EFE3-43D3-A65C-99DFF7959049}"/>
              </a:ext>
            </a:extLst>
          </p:cNvPr>
          <p:cNvSpPr>
            <a:spLocks noGrp="1"/>
          </p:cNvSpPr>
          <p:nvPr>
            <p:ph type="title"/>
          </p:nvPr>
        </p:nvSpPr>
        <p:spPr/>
        <p:txBody>
          <a:bodyPr/>
          <a:lstStyle/>
          <a:p>
            <a:r>
              <a:rPr lang="en-US" dirty="0"/>
              <a:t>Criteria for </a:t>
            </a:r>
            <a:br>
              <a:rPr lang="en-US" dirty="0"/>
            </a:br>
            <a:r>
              <a:rPr lang="en-US" dirty="0"/>
              <a:t>Quality Rubrics</a:t>
            </a:r>
          </a:p>
        </p:txBody>
      </p:sp>
    </p:spTree>
    <p:extLst>
      <p:ext uri="{BB962C8B-B14F-4D97-AF65-F5344CB8AC3E}">
        <p14:creationId xmlns:p14="http://schemas.microsoft.com/office/powerpoint/2010/main" val="1866417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5ECAF9-2644-485C-A3E0-63742F6E2BD6}"/>
              </a:ext>
            </a:extLst>
          </p:cNvPr>
          <p:cNvSpPr>
            <a:spLocks noGrp="1"/>
          </p:cNvSpPr>
          <p:nvPr>
            <p:ph type="body" sz="quarter" idx="10"/>
          </p:nvPr>
        </p:nvSpPr>
        <p:spPr>
          <a:xfrm>
            <a:off x="2786063" y="1836049"/>
            <a:ext cx="8567736" cy="3390900"/>
          </a:xfrm>
        </p:spPr>
        <p:txBody>
          <a:bodyPr vert="horz" lIns="0" tIns="45720" rIns="0" bIns="45720" rtlCol="0" anchor="t">
            <a:normAutofit/>
          </a:bodyPr>
          <a:lstStyle/>
          <a:p>
            <a:pPr marL="457200" indent="-457200">
              <a:buFont typeface="+mj-lt"/>
              <a:buAutoNum type="arabicPeriod"/>
            </a:pPr>
            <a:r>
              <a:rPr lang="en-US" sz="2600" dirty="0"/>
              <a:t>Return to your group from Our Students’ Work</a:t>
            </a:r>
          </a:p>
          <a:p>
            <a:pPr marL="457200" indent="-457200">
              <a:buFont typeface="+mj-lt"/>
              <a:buAutoNum type="arabicPeriod"/>
            </a:pPr>
            <a:r>
              <a:rPr lang="en-US" sz="2600" dirty="0"/>
              <a:t>Review your group’s chart from earlier </a:t>
            </a:r>
          </a:p>
          <a:p>
            <a:pPr marL="457200" indent="-457200">
              <a:buFont typeface="+mj-lt"/>
              <a:buAutoNum type="arabicPeriod"/>
            </a:pPr>
            <a:r>
              <a:rPr lang="en-US" sz="2600" dirty="0"/>
              <a:t>Consider the resources you’ve consulted in using/creating a rubric (list in Learning Guide)</a:t>
            </a:r>
          </a:p>
          <a:p>
            <a:pPr marL="457200" indent="-457200">
              <a:buFont typeface="+mj-lt"/>
              <a:buAutoNum type="arabicPeriod"/>
            </a:pPr>
            <a:r>
              <a:rPr lang="en-US" sz="2600" dirty="0"/>
              <a:t>Briefly discuss what makes a quality response </a:t>
            </a:r>
          </a:p>
          <a:p>
            <a:pPr marL="0" indent="0">
              <a:buNone/>
            </a:pPr>
            <a:endParaRPr lang="en-US" dirty="0"/>
          </a:p>
          <a:p>
            <a:pPr marL="457200" indent="-457200">
              <a:buFont typeface="+mj-lt"/>
              <a:buAutoNum type="arabicPeriod"/>
            </a:pPr>
            <a:endParaRPr lang="en-US" dirty="0"/>
          </a:p>
          <a:p>
            <a:pPr marL="340995" indent="-340995"/>
            <a:endParaRPr lang="en-US" dirty="0"/>
          </a:p>
        </p:txBody>
      </p:sp>
      <p:sp>
        <p:nvSpPr>
          <p:cNvPr id="7" name="Text Placeholder 6">
            <a:extLst>
              <a:ext uri="{FF2B5EF4-FFF2-40B4-BE49-F238E27FC236}">
                <a16:creationId xmlns:a16="http://schemas.microsoft.com/office/drawing/2014/main" id="{DC45B657-BC0C-4FFB-B0E8-2AB5A0422013}"/>
              </a:ext>
            </a:extLst>
          </p:cNvPr>
          <p:cNvSpPr>
            <a:spLocks noGrp="1"/>
          </p:cNvSpPr>
          <p:nvPr>
            <p:ph type="body" sz="quarter" idx="13"/>
          </p:nvPr>
        </p:nvSpPr>
        <p:spPr/>
        <p:txBody>
          <a:bodyPr/>
          <a:lstStyle/>
          <a:p>
            <a:r>
              <a:rPr lang="en-US" dirty="0"/>
              <a:t>Part 1: Review helpful resources</a:t>
            </a:r>
          </a:p>
        </p:txBody>
      </p:sp>
      <p:sp>
        <p:nvSpPr>
          <p:cNvPr id="4" name="Title 3">
            <a:extLst>
              <a:ext uri="{FF2B5EF4-FFF2-40B4-BE49-F238E27FC236}">
                <a16:creationId xmlns:a16="http://schemas.microsoft.com/office/drawing/2014/main" id="{36A2D532-3EED-439E-85F5-EB2E07E7B6FF}"/>
              </a:ext>
            </a:extLst>
          </p:cNvPr>
          <p:cNvSpPr>
            <a:spLocks noGrp="1"/>
          </p:cNvSpPr>
          <p:nvPr>
            <p:ph type="title"/>
          </p:nvPr>
        </p:nvSpPr>
        <p:spPr/>
        <p:txBody>
          <a:bodyPr/>
          <a:lstStyle/>
          <a:p>
            <a:r>
              <a:rPr lang="en-US" dirty="0"/>
              <a:t>A Draft Rubric</a:t>
            </a:r>
          </a:p>
        </p:txBody>
      </p:sp>
      <p:sp>
        <p:nvSpPr>
          <p:cNvPr id="5" name="TextBox 4">
            <a:extLst>
              <a:ext uri="{FF2B5EF4-FFF2-40B4-BE49-F238E27FC236}">
                <a16:creationId xmlns:a16="http://schemas.microsoft.com/office/drawing/2014/main" id="{C80E41CA-873B-45AC-9790-6FC4953DDCE6}"/>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entury Gothic" panose="020B0502020202020204" pitchFamily="34" charset="0"/>
                <a:ea typeface="+mn-ea"/>
                <a:cs typeface="+mn-cs"/>
              </a:rPr>
              <a:t>Learning Guide p. 11 </a:t>
            </a:r>
            <a:endParaRPr kumimoji="0" lang="en-US" sz="1800" b="1" i="0" u="none" strike="noStrike" kern="1200" cap="none" spc="0" normalizeH="0" baseline="0" noProof="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664204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17A04C8-9D61-4650-899F-A665D3AA4333}"/>
              </a:ext>
            </a:extLst>
          </p:cNvPr>
          <p:cNvSpPr>
            <a:spLocks noGrp="1"/>
          </p:cNvSpPr>
          <p:nvPr>
            <p:ph type="body" sz="quarter" idx="13"/>
          </p:nvPr>
        </p:nvSpPr>
        <p:spPr/>
        <p:txBody>
          <a:bodyPr/>
          <a:lstStyle/>
          <a:p>
            <a:r>
              <a:rPr lang="en-US" dirty="0"/>
              <a:t>Do students self- and peer-assess </a:t>
            </a:r>
            <a:br>
              <a:rPr lang="en-US" dirty="0"/>
            </a:br>
            <a:r>
              <a:rPr lang="en-US" dirty="0"/>
              <a:t>their writing?</a:t>
            </a:r>
          </a:p>
        </p:txBody>
      </p:sp>
      <p:sp>
        <p:nvSpPr>
          <p:cNvPr id="5" name="Title 4">
            <a:extLst>
              <a:ext uri="{FF2B5EF4-FFF2-40B4-BE49-F238E27FC236}">
                <a16:creationId xmlns:a16="http://schemas.microsoft.com/office/drawing/2014/main" id="{2FE8807A-1996-41DC-821D-A9D32BB88160}"/>
              </a:ext>
            </a:extLst>
          </p:cNvPr>
          <p:cNvSpPr>
            <a:spLocks noGrp="1"/>
          </p:cNvSpPr>
          <p:nvPr>
            <p:ph type="title"/>
          </p:nvPr>
        </p:nvSpPr>
        <p:spPr/>
        <p:txBody>
          <a:bodyPr/>
          <a:lstStyle/>
          <a:p>
            <a:r>
              <a:rPr lang="en-US" dirty="0"/>
              <a:t>As you enter the room . . .</a:t>
            </a:r>
          </a:p>
        </p:txBody>
      </p:sp>
      <p:sp>
        <p:nvSpPr>
          <p:cNvPr id="8" name="Text Placeholder 8">
            <a:extLst>
              <a:ext uri="{FF2B5EF4-FFF2-40B4-BE49-F238E27FC236}">
                <a16:creationId xmlns:a16="http://schemas.microsoft.com/office/drawing/2014/main" id="{53C33334-10A3-48BA-99E5-6EB752E284F1}"/>
              </a:ext>
            </a:extLst>
          </p:cNvPr>
          <p:cNvSpPr>
            <a:spLocks noGrp="1"/>
          </p:cNvSpPr>
          <p:nvPr>
            <p:ph type="body" sz="quarter" idx="10"/>
          </p:nvPr>
        </p:nvSpPr>
        <p:spPr>
          <a:xfrm>
            <a:off x="3521351" y="2376053"/>
            <a:ext cx="7734253" cy="3125495"/>
          </a:xfrm>
        </p:spPr>
        <p:txBody>
          <a:bodyPr>
            <a:normAutofit lnSpcReduction="10000"/>
          </a:bodyPr>
          <a:lstStyle/>
          <a:p>
            <a:pPr marL="0" indent="0">
              <a:spcBef>
                <a:spcPts val="600"/>
              </a:spcBef>
              <a:spcAft>
                <a:spcPts val="1000"/>
              </a:spcAft>
              <a:buNone/>
            </a:pPr>
            <a:r>
              <a:rPr lang="en-US" sz="2600" dirty="0"/>
              <a:t>Yes, students self- and peer-assess </a:t>
            </a:r>
            <a:br>
              <a:rPr lang="en-US" sz="2600" dirty="0"/>
            </a:br>
            <a:r>
              <a:rPr lang="en-US" sz="2600" dirty="0"/>
              <a:t>their writing</a:t>
            </a:r>
          </a:p>
          <a:p>
            <a:pPr marL="0" indent="0">
              <a:spcBef>
                <a:spcPts val="600"/>
              </a:spcBef>
              <a:spcAft>
                <a:spcPts val="1000"/>
              </a:spcAft>
              <a:buNone/>
            </a:pPr>
            <a:r>
              <a:rPr lang="en-US" sz="2600" dirty="0"/>
              <a:t>Sometimes students self- and peer-assess </a:t>
            </a:r>
            <a:br>
              <a:rPr lang="en-US" sz="2600" dirty="0"/>
            </a:br>
            <a:r>
              <a:rPr lang="en-US" sz="2600" dirty="0"/>
              <a:t>their writing</a:t>
            </a:r>
          </a:p>
          <a:p>
            <a:pPr marL="0" indent="0">
              <a:spcBef>
                <a:spcPts val="600"/>
              </a:spcBef>
              <a:spcAft>
                <a:spcPts val="1000"/>
              </a:spcAft>
              <a:buNone/>
            </a:pPr>
            <a:r>
              <a:rPr lang="en-US" sz="2600" dirty="0"/>
              <a:t>No, students do not self- or peer-assess </a:t>
            </a:r>
            <a:br>
              <a:rPr lang="en-US" sz="2600" dirty="0"/>
            </a:br>
            <a:r>
              <a:rPr lang="en-US" sz="2600" dirty="0"/>
              <a:t>their writing</a:t>
            </a:r>
          </a:p>
          <a:p>
            <a:pPr marL="0" indent="0">
              <a:buNone/>
            </a:pPr>
            <a:endParaRPr lang="en-US" dirty="0"/>
          </a:p>
        </p:txBody>
      </p:sp>
      <p:sp>
        <p:nvSpPr>
          <p:cNvPr id="9" name="Rectangle 8">
            <a:extLst>
              <a:ext uri="{FF2B5EF4-FFF2-40B4-BE49-F238E27FC236}">
                <a16:creationId xmlns:a16="http://schemas.microsoft.com/office/drawing/2014/main" id="{0AB92743-049A-4171-AD01-741692502383}"/>
              </a:ext>
            </a:extLst>
          </p:cNvPr>
          <p:cNvSpPr/>
          <p:nvPr/>
        </p:nvSpPr>
        <p:spPr>
          <a:xfrm>
            <a:off x="2786057" y="2569378"/>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4EA6"/>
                </a:solidFill>
              </a:rPr>
              <a:t>1</a:t>
            </a:r>
          </a:p>
        </p:txBody>
      </p:sp>
      <p:sp>
        <p:nvSpPr>
          <p:cNvPr id="10" name="Rectangle 9">
            <a:extLst>
              <a:ext uri="{FF2B5EF4-FFF2-40B4-BE49-F238E27FC236}">
                <a16:creationId xmlns:a16="http://schemas.microsoft.com/office/drawing/2014/main" id="{A61E8DE5-CEEE-4442-B79D-D2F8A5DC5E28}"/>
              </a:ext>
            </a:extLst>
          </p:cNvPr>
          <p:cNvSpPr/>
          <p:nvPr/>
        </p:nvSpPr>
        <p:spPr>
          <a:xfrm>
            <a:off x="2786057" y="3487642"/>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F4EA6"/>
                </a:solidFill>
              </a:rPr>
              <a:t>2</a:t>
            </a:r>
          </a:p>
        </p:txBody>
      </p:sp>
      <p:sp>
        <p:nvSpPr>
          <p:cNvPr id="11" name="Rectangle 10">
            <a:extLst>
              <a:ext uri="{FF2B5EF4-FFF2-40B4-BE49-F238E27FC236}">
                <a16:creationId xmlns:a16="http://schemas.microsoft.com/office/drawing/2014/main" id="{3BE146EF-0DA8-4EBF-B33D-F736DE939D13}"/>
              </a:ext>
            </a:extLst>
          </p:cNvPr>
          <p:cNvSpPr/>
          <p:nvPr/>
        </p:nvSpPr>
        <p:spPr>
          <a:xfrm>
            <a:off x="2786057" y="4523109"/>
            <a:ext cx="522747" cy="46022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F4EA6"/>
                </a:solidFill>
              </a:rPr>
              <a:t>3</a:t>
            </a:r>
          </a:p>
        </p:txBody>
      </p:sp>
    </p:spTree>
    <p:extLst>
      <p:ext uri="{BB962C8B-B14F-4D97-AF65-F5344CB8AC3E}">
        <p14:creationId xmlns:p14="http://schemas.microsoft.com/office/powerpoint/2010/main" val="392727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4BBABE-0F4F-4F8C-B428-89DAFC07B24C}"/>
              </a:ext>
            </a:extLst>
          </p:cNvPr>
          <p:cNvSpPr>
            <a:spLocks noGrp="1"/>
          </p:cNvSpPr>
          <p:nvPr>
            <p:ph type="body" sz="quarter" idx="10"/>
          </p:nvPr>
        </p:nvSpPr>
        <p:spPr/>
        <p:txBody>
          <a:bodyPr vert="horz" lIns="0" tIns="45720" rIns="0" bIns="45720" rtlCol="0" anchor="t">
            <a:normAutofit/>
          </a:bodyPr>
          <a:lstStyle/>
          <a:p>
            <a:pPr marL="457200" indent="-457200">
              <a:buFont typeface="+mj-lt"/>
              <a:buAutoNum type="arabicPeriod"/>
            </a:pPr>
            <a:r>
              <a:rPr lang="en-US" sz="2600" dirty="0"/>
              <a:t>Reflect, modify, or create</a:t>
            </a:r>
          </a:p>
          <a:p>
            <a:pPr marL="457200" indent="-457200">
              <a:buFont typeface="+mj-lt"/>
              <a:buAutoNum type="arabicPeriod"/>
            </a:pPr>
            <a:r>
              <a:rPr lang="en-US" sz="2600" dirty="0"/>
              <a:t>Download template</a:t>
            </a:r>
          </a:p>
          <a:p>
            <a:pPr marL="457200" indent="-457200">
              <a:buFont typeface="+mj-lt"/>
              <a:buAutoNum type="arabicPeriod"/>
            </a:pPr>
            <a:r>
              <a:rPr lang="en-US" sz="2600" dirty="0"/>
              <a:t>Input your rubric for scoring TDA responses</a:t>
            </a:r>
          </a:p>
          <a:p>
            <a:pPr marL="457200" indent="-457200">
              <a:buFont typeface="+mj-lt"/>
              <a:buAutoNum type="arabicPeriod"/>
            </a:pPr>
            <a:r>
              <a:rPr lang="en-US" sz="2600" dirty="0"/>
              <a:t>Save your work as you go</a:t>
            </a:r>
          </a:p>
          <a:p>
            <a:pPr marL="0" indent="0">
              <a:buNone/>
            </a:pPr>
            <a:endParaRPr lang="en-US" dirty="0"/>
          </a:p>
          <a:p>
            <a:pPr marL="920750" lvl="1" indent="-457200">
              <a:buFont typeface="+mj-lt"/>
              <a:buAutoNum type="arabicPeriod"/>
            </a:pPr>
            <a:endParaRPr lang="en-US" dirty="0"/>
          </a:p>
          <a:p>
            <a:pPr marL="457200" indent="-457200">
              <a:buFont typeface="+mj-lt"/>
              <a:buAutoNum type="arabicPeriod"/>
            </a:pPr>
            <a:endParaRPr lang="en-US" dirty="0"/>
          </a:p>
        </p:txBody>
      </p:sp>
      <p:sp>
        <p:nvSpPr>
          <p:cNvPr id="7" name="Text Placeholder 6">
            <a:extLst>
              <a:ext uri="{FF2B5EF4-FFF2-40B4-BE49-F238E27FC236}">
                <a16:creationId xmlns:a16="http://schemas.microsoft.com/office/drawing/2014/main" id="{182D547A-2F62-4AE1-BAA1-A30F0123E993}"/>
              </a:ext>
            </a:extLst>
          </p:cNvPr>
          <p:cNvSpPr>
            <a:spLocks noGrp="1"/>
          </p:cNvSpPr>
          <p:nvPr>
            <p:ph type="body" sz="quarter" idx="13"/>
          </p:nvPr>
        </p:nvSpPr>
        <p:spPr/>
        <p:txBody>
          <a:bodyPr/>
          <a:lstStyle/>
          <a:p>
            <a:r>
              <a:rPr lang="en-US" dirty="0"/>
              <a:t>Part 2: Consider an eighth grade rubric</a:t>
            </a:r>
          </a:p>
        </p:txBody>
      </p:sp>
      <p:sp>
        <p:nvSpPr>
          <p:cNvPr id="4" name="Title 3">
            <a:extLst>
              <a:ext uri="{FF2B5EF4-FFF2-40B4-BE49-F238E27FC236}">
                <a16:creationId xmlns:a16="http://schemas.microsoft.com/office/drawing/2014/main" id="{C2743F58-F424-43FA-B210-DB60629E36F5}"/>
              </a:ext>
            </a:extLst>
          </p:cNvPr>
          <p:cNvSpPr>
            <a:spLocks noGrp="1"/>
          </p:cNvSpPr>
          <p:nvPr>
            <p:ph type="title"/>
          </p:nvPr>
        </p:nvSpPr>
        <p:spPr/>
        <p:txBody>
          <a:bodyPr/>
          <a:lstStyle/>
          <a:p>
            <a:r>
              <a:rPr lang="en-US" dirty="0"/>
              <a:t>A Draft Rubric, continued</a:t>
            </a:r>
          </a:p>
        </p:txBody>
      </p:sp>
      <p:sp>
        <p:nvSpPr>
          <p:cNvPr id="5" name="TextBox 4">
            <a:extLst>
              <a:ext uri="{FF2B5EF4-FFF2-40B4-BE49-F238E27FC236}">
                <a16:creationId xmlns:a16="http://schemas.microsoft.com/office/drawing/2014/main" id="{6F83C806-05EA-47EF-BBCC-CF25747990F4}"/>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entury Gothic" panose="020B0502020202020204" pitchFamily="34" charset="0"/>
                <a:ea typeface="+mn-ea"/>
                <a:cs typeface="+mn-cs"/>
              </a:rPr>
              <a:t>Learning Guide p. 11 </a:t>
            </a:r>
            <a:endParaRPr kumimoji="0" lang="en-US" sz="1800" b="1" i="0" u="none" strike="noStrike" kern="1200" cap="none" spc="0" normalizeH="0" baseline="0" noProof="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1228281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4BBABE-0F4F-4F8C-B428-89DAFC07B24C}"/>
              </a:ext>
            </a:extLst>
          </p:cNvPr>
          <p:cNvSpPr>
            <a:spLocks noGrp="1"/>
          </p:cNvSpPr>
          <p:nvPr>
            <p:ph type="body" sz="quarter" idx="10"/>
          </p:nvPr>
        </p:nvSpPr>
        <p:spPr>
          <a:xfrm>
            <a:off x="2786062" y="1836048"/>
            <a:ext cx="8750617" cy="3978965"/>
          </a:xfrm>
        </p:spPr>
        <p:txBody>
          <a:bodyPr vert="horz" lIns="0" tIns="45720" rIns="0" bIns="45720" rtlCol="0" anchor="t">
            <a:normAutofit fontScale="92500" lnSpcReduction="10000"/>
          </a:bodyPr>
          <a:lstStyle/>
          <a:p>
            <a:pPr marL="457200" indent="-457200">
              <a:lnSpc>
                <a:spcPct val="120000"/>
              </a:lnSpc>
              <a:buFont typeface="+mj-lt"/>
              <a:buAutoNum type="arabicPeriod"/>
            </a:pPr>
            <a:r>
              <a:rPr lang="en-US" sz="2800" dirty="0">
                <a:latin typeface="Century Gothic"/>
              </a:rPr>
              <a:t>Remain in your current group</a:t>
            </a:r>
          </a:p>
          <a:p>
            <a:pPr marL="457200" indent="-457200">
              <a:lnSpc>
                <a:spcPct val="120000"/>
              </a:lnSpc>
              <a:buFont typeface="+mj-lt"/>
              <a:buAutoNum type="arabicPeriod"/>
            </a:pPr>
            <a:r>
              <a:rPr lang="en-US" sz="2800" dirty="0">
                <a:latin typeface="Century Gothic"/>
              </a:rPr>
              <a:t>Review another group’s rubric </a:t>
            </a:r>
          </a:p>
          <a:p>
            <a:pPr marL="457200" indent="-457200">
              <a:lnSpc>
                <a:spcPct val="120000"/>
              </a:lnSpc>
              <a:buFont typeface="+mj-lt"/>
              <a:buAutoNum type="arabicPeriod"/>
            </a:pPr>
            <a:r>
              <a:rPr lang="en-US" sz="2800" dirty="0">
                <a:latin typeface="Century Gothic"/>
              </a:rPr>
              <a:t>Using the Comment feature, provide feedback </a:t>
            </a:r>
          </a:p>
          <a:p>
            <a:pPr marL="920750" lvl="1" indent="-457200">
              <a:lnSpc>
                <a:spcPct val="120000"/>
              </a:lnSpc>
            </a:pPr>
            <a:r>
              <a:rPr lang="en-US" sz="2800" i="1" dirty="0">
                <a:latin typeface="Century Gothic"/>
              </a:rPr>
              <a:t>Warm feedback </a:t>
            </a:r>
            <a:r>
              <a:rPr lang="en-US" sz="2800" dirty="0">
                <a:latin typeface="Century Gothic"/>
              </a:rPr>
              <a:t>highlights the strength of the content and what’s effective</a:t>
            </a:r>
          </a:p>
          <a:p>
            <a:pPr marL="920750" lvl="1" indent="-457200">
              <a:lnSpc>
                <a:spcPct val="120000"/>
              </a:lnSpc>
            </a:pPr>
            <a:r>
              <a:rPr lang="en-US" sz="2800" i="1" dirty="0">
                <a:latin typeface="Century Gothic"/>
              </a:rPr>
              <a:t>Cool feedback</a:t>
            </a:r>
            <a:r>
              <a:rPr lang="en-US" sz="2800" dirty="0">
                <a:latin typeface="Century Gothic"/>
              </a:rPr>
              <a:t> poses ideas to prompt the </a:t>
            </a:r>
            <a:br>
              <a:rPr lang="en-US" sz="2800" dirty="0">
                <a:latin typeface="Century Gothic"/>
              </a:rPr>
            </a:br>
            <a:r>
              <a:rPr lang="en-US" sz="2800" dirty="0">
                <a:latin typeface="Century Gothic"/>
              </a:rPr>
              <a:t>presenter to think about the content from a </a:t>
            </a:r>
            <a:br>
              <a:rPr lang="en-US" sz="2800" dirty="0">
                <a:latin typeface="Century Gothic"/>
              </a:rPr>
            </a:br>
            <a:r>
              <a:rPr lang="en-US" sz="2800" dirty="0">
                <a:latin typeface="Century Gothic"/>
              </a:rPr>
              <a:t>different perspective</a:t>
            </a:r>
          </a:p>
          <a:p>
            <a:pPr marL="920750" lvl="1" indent="-457200">
              <a:buFont typeface="+mj-lt"/>
              <a:buAutoNum type="alphaLcParenR"/>
            </a:pPr>
            <a:endParaRPr lang="en-US" dirty="0"/>
          </a:p>
          <a:p>
            <a:pPr marL="457200" indent="-457200">
              <a:buFont typeface="+mj-lt"/>
              <a:buAutoNum type="arabicPeriod"/>
            </a:pPr>
            <a:endParaRPr lang="en-US" dirty="0"/>
          </a:p>
        </p:txBody>
      </p:sp>
      <p:sp>
        <p:nvSpPr>
          <p:cNvPr id="7" name="Text Placeholder 6">
            <a:extLst>
              <a:ext uri="{FF2B5EF4-FFF2-40B4-BE49-F238E27FC236}">
                <a16:creationId xmlns:a16="http://schemas.microsoft.com/office/drawing/2014/main" id="{182D547A-2F62-4AE1-BAA1-A30F0123E993}"/>
              </a:ext>
            </a:extLst>
          </p:cNvPr>
          <p:cNvSpPr>
            <a:spLocks noGrp="1"/>
          </p:cNvSpPr>
          <p:nvPr>
            <p:ph type="body" sz="quarter" idx="13"/>
          </p:nvPr>
        </p:nvSpPr>
        <p:spPr/>
        <p:txBody>
          <a:bodyPr/>
          <a:lstStyle/>
          <a:p>
            <a:r>
              <a:rPr lang="en-US" dirty="0"/>
              <a:t>Part 3: Provide feedback</a:t>
            </a:r>
          </a:p>
        </p:txBody>
      </p:sp>
      <p:sp>
        <p:nvSpPr>
          <p:cNvPr id="4" name="Title 3">
            <a:extLst>
              <a:ext uri="{FF2B5EF4-FFF2-40B4-BE49-F238E27FC236}">
                <a16:creationId xmlns:a16="http://schemas.microsoft.com/office/drawing/2014/main" id="{C2743F58-F424-43FA-B210-DB60629E36F5}"/>
              </a:ext>
            </a:extLst>
          </p:cNvPr>
          <p:cNvSpPr>
            <a:spLocks noGrp="1"/>
          </p:cNvSpPr>
          <p:nvPr>
            <p:ph type="title"/>
          </p:nvPr>
        </p:nvSpPr>
        <p:spPr/>
        <p:txBody>
          <a:bodyPr/>
          <a:lstStyle/>
          <a:p>
            <a:r>
              <a:rPr lang="en-US"/>
              <a:t>Peer Feedback on Draft Rubric</a:t>
            </a:r>
          </a:p>
        </p:txBody>
      </p:sp>
      <p:sp>
        <p:nvSpPr>
          <p:cNvPr id="5" name="TextBox 4">
            <a:extLst>
              <a:ext uri="{FF2B5EF4-FFF2-40B4-BE49-F238E27FC236}">
                <a16:creationId xmlns:a16="http://schemas.microsoft.com/office/drawing/2014/main" id="{497F970F-5C25-44AB-8A40-2C4309EA1C9A}"/>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entury Gothic" panose="020B0502020202020204" pitchFamily="34" charset="0"/>
                <a:ea typeface="+mn-ea"/>
                <a:cs typeface="+mn-cs"/>
              </a:rPr>
              <a:t>Learning Guide p. 12 </a:t>
            </a:r>
            <a:endParaRPr kumimoji="0" lang="en-US" sz="1800" b="1" i="0" u="none" strike="noStrike" kern="1200" cap="none" spc="0" normalizeH="0" baseline="0" noProof="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1149716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4BBABE-0F4F-4F8C-B428-89DAFC07B24C}"/>
              </a:ext>
            </a:extLst>
          </p:cNvPr>
          <p:cNvSpPr>
            <a:spLocks noGrp="1"/>
          </p:cNvSpPr>
          <p:nvPr>
            <p:ph type="body" sz="quarter" idx="10"/>
          </p:nvPr>
        </p:nvSpPr>
        <p:spPr/>
        <p:txBody>
          <a:bodyPr vert="horz" lIns="0" tIns="45720" rIns="0" bIns="45720" rtlCol="0" anchor="t">
            <a:normAutofit/>
          </a:bodyPr>
          <a:lstStyle/>
          <a:p>
            <a:pPr marL="457200" indent="-457200">
              <a:buFont typeface="+mj-lt"/>
              <a:buAutoNum type="arabicPeriod"/>
            </a:pPr>
            <a:r>
              <a:rPr lang="en-US" sz="2600" dirty="0">
                <a:latin typeface="Century Gothic"/>
              </a:rPr>
              <a:t>What is one key takeaway you have after creating/modifying this rubric?</a:t>
            </a:r>
          </a:p>
          <a:p>
            <a:pPr marL="457200" indent="-457200">
              <a:buFont typeface="+mj-lt"/>
              <a:buAutoNum type="arabicPeriod"/>
            </a:pPr>
            <a:r>
              <a:rPr lang="en-US" sz="2600" dirty="0">
                <a:latin typeface="Century Gothic"/>
              </a:rPr>
              <a:t>What is one potential challenge to implementing </a:t>
            </a:r>
            <a:br>
              <a:rPr lang="en-US" sz="2600" dirty="0"/>
            </a:br>
            <a:r>
              <a:rPr lang="en-US" sz="2600" dirty="0">
                <a:latin typeface="Century Gothic"/>
              </a:rPr>
              <a:t>this rubric? </a:t>
            </a:r>
            <a:endParaRPr lang="en-US" sz="2600" dirty="0"/>
          </a:p>
          <a:p>
            <a:pPr marL="463550" lvl="1" indent="0">
              <a:buNone/>
            </a:pPr>
            <a:endParaRPr lang="en-US" dirty="0"/>
          </a:p>
          <a:p>
            <a:pPr marL="457200" indent="-457200">
              <a:buFont typeface="+mj-lt"/>
              <a:buAutoNum type="arabicPeriod"/>
            </a:pPr>
            <a:endParaRPr lang="en-US" dirty="0"/>
          </a:p>
        </p:txBody>
      </p:sp>
      <p:sp>
        <p:nvSpPr>
          <p:cNvPr id="4" name="Title 3">
            <a:extLst>
              <a:ext uri="{FF2B5EF4-FFF2-40B4-BE49-F238E27FC236}">
                <a16:creationId xmlns:a16="http://schemas.microsoft.com/office/drawing/2014/main" id="{C2743F58-F424-43FA-B210-DB60629E36F5}"/>
              </a:ext>
            </a:extLst>
          </p:cNvPr>
          <p:cNvSpPr>
            <a:spLocks noGrp="1"/>
          </p:cNvSpPr>
          <p:nvPr>
            <p:ph type="title"/>
          </p:nvPr>
        </p:nvSpPr>
        <p:spPr/>
        <p:txBody>
          <a:bodyPr/>
          <a:lstStyle/>
          <a:p>
            <a:r>
              <a:rPr lang="en-US"/>
              <a:t>Key Takeaways</a:t>
            </a:r>
          </a:p>
        </p:txBody>
      </p:sp>
      <p:sp>
        <p:nvSpPr>
          <p:cNvPr id="5" name="TextBox 4">
            <a:extLst>
              <a:ext uri="{FF2B5EF4-FFF2-40B4-BE49-F238E27FC236}">
                <a16:creationId xmlns:a16="http://schemas.microsoft.com/office/drawing/2014/main" id="{76921543-D4CD-426F-AC41-B66DA5D6AB07}"/>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entury Gothic" panose="020B0502020202020204" pitchFamily="34" charset="0"/>
                <a:ea typeface="+mn-ea"/>
                <a:cs typeface="+mn-cs"/>
              </a:rPr>
              <a:t>Learning Guide p. 12 </a:t>
            </a:r>
            <a:endParaRPr kumimoji="0" lang="en-US" sz="1800" b="1" i="0" u="none" strike="noStrike" kern="1200" cap="none" spc="0" normalizeH="0" baseline="0" noProof="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965542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1E774A-F623-45E8-8912-A5A4A0E15A8D}"/>
              </a:ext>
            </a:extLst>
          </p:cNvPr>
          <p:cNvSpPr>
            <a:spLocks noGrp="1"/>
          </p:cNvSpPr>
          <p:nvPr>
            <p:ph type="body" sz="quarter" idx="10"/>
          </p:nvPr>
        </p:nvSpPr>
        <p:spPr/>
        <p:txBody>
          <a:bodyPr vert="horz" lIns="0" tIns="45720" rIns="0" bIns="45720" rtlCol="0" anchor="t">
            <a:normAutofit/>
          </a:bodyPr>
          <a:lstStyle/>
          <a:p>
            <a:pPr marL="0" indent="0">
              <a:buNone/>
            </a:pPr>
            <a:r>
              <a:rPr lang="en-US" sz="2200" b="1" dirty="0">
                <a:solidFill>
                  <a:srgbClr val="3F4EA6"/>
                </a:solidFill>
              </a:rPr>
              <a:t>LEARNING CENTER 1</a:t>
            </a:r>
          </a:p>
          <a:p>
            <a:pPr marL="0" indent="0">
              <a:spcAft>
                <a:spcPts val="2400"/>
              </a:spcAft>
              <a:buNone/>
            </a:pPr>
            <a:r>
              <a:rPr lang="en-US" sz="2600" dirty="0"/>
              <a:t>Digging into Close Reading</a:t>
            </a:r>
            <a:endParaRPr lang="en-US" sz="2600" b="1" dirty="0">
              <a:solidFill>
                <a:srgbClr val="3F4EA6"/>
              </a:solidFill>
            </a:endParaRPr>
          </a:p>
          <a:p>
            <a:pPr marL="0" indent="0">
              <a:buNone/>
            </a:pPr>
            <a:r>
              <a:rPr lang="en-US" sz="2200" b="1" dirty="0">
                <a:solidFill>
                  <a:srgbClr val="3F4EA6"/>
                </a:solidFill>
              </a:rPr>
              <a:t>LEARNING CENTER 2</a:t>
            </a:r>
          </a:p>
          <a:p>
            <a:pPr marL="0" indent="0">
              <a:buNone/>
            </a:pPr>
            <a:r>
              <a:rPr lang="en-US" sz="2600" dirty="0"/>
              <a:t>Analytical Writing</a:t>
            </a:r>
          </a:p>
          <a:p>
            <a:pPr marL="340995" indent="-340995"/>
            <a:endParaRPr lang="en-US" dirty="0"/>
          </a:p>
          <a:p>
            <a:pPr marL="340995" indent="-340995"/>
            <a:endParaRPr lang="en-US" dirty="0"/>
          </a:p>
        </p:txBody>
      </p:sp>
      <p:sp>
        <p:nvSpPr>
          <p:cNvPr id="3" name="Text Placeholder 2">
            <a:extLst>
              <a:ext uri="{FF2B5EF4-FFF2-40B4-BE49-F238E27FC236}">
                <a16:creationId xmlns:a16="http://schemas.microsoft.com/office/drawing/2014/main" id="{D7DB2757-F08C-42FE-BBA9-5CBFA75FDCBF}"/>
              </a:ext>
            </a:extLst>
          </p:cNvPr>
          <p:cNvSpPr>
            <a:spLocks noGrp="1"/>
          </p:cNvSpPr>
          <p:nvPr>
            <p:ph type="body" sz="quarter" idx="13"/>
          </p:nvPr>
        </p:nvSpPr>
        <p:spPr/>
        <p:txBody>
          <a:bodyPr/>
          <a:lstStyle/>
          <a:p>
            <a:r>
              <a:rPr lang="en-US" dirty="0"/>
              <a:t>Round 1</a:t>
            </a:r>
          </a:p>
        </p:txBody>
      </p:sp>
      <p:sp>
        <p:nvSpPr>
          <p:cNvPr id="4" name="Title 3">
            <a:extLst>
              <a:ext uri="{FF2B5EF4-FFF2-40B4-BE49-F238E27FC236}">
                <a16:creationId xmlns:a16="http://schemas.microsoft.com/office/drawing/2014/main" id="{6E8E7DBF-BA0E-4AF8-B5C4-6087B35B479A}"/>
              </a:ext>
            </a:extLst>
          </p:cNvPr>
          <p:cNvSpPr>
            <a:spLocks noGrp="1"/>
          </p:cNvSpPr>
          <p:nvPr>
            <p:ph type="title"/>
          </p:nvPr>
        </p:nvSpPr>
        <p:spPr/>
        <p:txBody>
          <a:bodyPr/>
          <a:lstStyle/>
          <a:p>
            <a:r>
              <a:rPr lang="en-US"/>
              <a:t>Learning Centers</a:t>
            </a:r>
          </a:p>
        </p:txBody>
      </p:sp>
      <p:sp>
        <p:nvSpPr>
          <p:cNvPr id="5" name="TextBox 4">
            <a:extLst>
              <a:ext uri="{FF2B5EF4-FFF2-40B4-BE49-F238E27FC236}">
                <a16:creationId xmlns:a16="http://schemas.microsoft.com/office/drawing/2014/main" id="{DE2D9A9C-B27B-4548-9C96-28142B3CC646}"/>
              </a:ext>
            </a:extLst>
          </p:cNvPr>
          <p:cNvSpPr txBox="1"/>
          <p:nvPr/>
        </p:nvSpPr>
        <p:spPr>
          <a:xfrm>
            <a:off x="2717820" y="6292850"/>
            <a:ext cx="3130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entury Gothic" panose="020B0502020202020204" pitchFamily="34" charset="0"/>
                <a:ea typeface="+mn-ea"/>
                <a:cs typeface="+mn-cs"/>
              </a:rPr>
              <a:t>Learning Guide p. 13</a:t>
            </a:r>
            <a:endParaRPr kumimoji="0" lang="en-US" sz="1800" b="1" i="0" u="none" strike="noStrike" kern="1200" cap="none" spc="0" normalizeH="0" baseline="0" noProof="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3067591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1E774A-F623-45E8-8912-A5A4A0E15A8D}"/>
              </a:ext>
            </a:extLst>
          </p:cNvPr>
          <p:cNvSpPr>
            <a:spLocks noGrp="1"/>
          </p:cNvSpPr>
          <p:nvPr>
            <p:ph type="body" sz="quarter" idx="10"/>
          </p:nvPr>
        </p:nvSpPr>
        <p:spPr/>
        <p:txBody>
          <a:bodyPr vert="horz" lIns="0" tIns="45720" rIns="0" bIns="45720" rtlCol="0" anchor="t">
            <a:noAutofit/>
          </a:bodyPr>
          <a:lstStyle/>
          <a:p>
            <a:pPr marL="0" indent="0">
              <a:buNone/>
            </a:pPr>
            <a:r>
              <a:rPr lang="en-US" sz="2200" b="1" dirty="0">
                <a:solidFill>
                  <a:srgbClr val="3F4EA6"/>
                </a:solidFill>
              </a:rPr>
              <a:t>LEARNING CENTER 3</a:t>
            </a:r>
          </a:p>
          <a:p>
            <a:pPr marL="0" indent="0">
              <a:spcAft>
                <a:spcPts val="2400"/>
              </a:spcAft>
              <a:buNone/>
            </a:pPr>
            <a:r>
              <a:rPr lang="en-US" sz="2600" dirty="0"/>
              <a:t>Protocols for Looking at Student Work</a:t>
            </a:r>
          </a:p>
          <a:p>
            <a:pPr marL="0" indent="0">
              <a:buNone/>
            </a:pPr>
            <a:r>
              <a:rPr lang="en-US" sz="2200" b="1" dirty="0">
                <a:solidFill>
                  <a:srgbClr val="3F4EA6"/>
                </a:solidFill>
              </a:rPr>
              <a:t>LEARNING CENTER 4</a:t>
            </a:r>
          </a:p>
          <a:p>
            <a:pPr marL="0" indent="0">
              <a:spcAft>
                <a:spcPts val="2400"/>
              </a:spcAft>
              <a:buNone/>
            </a:pPr>
            <a:r>
              <a:rPr lang="en-US" sz="2600" dirty="0"/>
              <a:t>Practice Writing Prompts</a:t>
            </a:r>
          </a:p>
          <a:p>
            <a:pPr marL="0" indent="0">
              <a:buNone/>
            </a:pPr>
            <a:r>
              <a:rPr lang="en-US" sz="2200" b="1" dirty="0">
                <a:solidFill>
                  <a:srgbClr val="3F4EA6"/>
                </a:solidFill>
              </a:rPr>
              <a:t>LEARNING CENTER 5</a:t>
            </a:r>
          </a:p>
          <a:p>
            <a:pPr marL="0" indent="0">
              <a:buNone/>
            </a:pPr>
            <a:r>
              <a:rPr lang="en-US" sz="2600" dirty="0"/>
              <a:t>Explore Text Complexity</a:t>
            </a:r>
          </a:p>
          <a:p>
            <a:pPr marL="0" indent="0">
              <a:buNone/>
            </a:pPr>
            <a:endParaRPr lang="en-US" dirty="0"/>
          </a:p>
          <a:p>
            <a:pPr marL="340995" indent="-340995"/>
            <a:endParaRPr lang="en-US" dirty="0"/>
          </a:p>
          <a:p>
            <a:pPr marL="340995" indent="-340995"/>
            <a:endParaRPr lang="en-US" dirty="0"/>
          </a:p>
        </p:txBody>
      </p:sp>
      <p:sp>
        <p:nvSpPr>
          <p:cNvPr id="3" name="Text Placeholder 2">
            <a:extLst>
              <a:ext uri="{FF2B5EF4-FFF2-40B4-BE49-F238E27FC236}">
                <a16:creationId xmlns:a16="http://schemas.microsoft.com/office/drawing/2014/main" id="{D7DB2757-F08C-42FE-BBA9-5CBFA75FDCBF}"/>
              </a:ext>
            </a:extLst>
          </p:cNvPr>
          <p:cNvSpPr>
            <a:spLocks noGrp="1"/>
          </p:cNvSpPr>
          <p:nvPr>
            <p:ph type="body" sz="quarter" idx="13"/>
          </p:nvPr>
        </p:nvSpPr>
        <p:spPr/>
        <p:txBody>
          <a:bodyPr/>
          <a:lstStyle/>
          <a:p>
            <a:r>
              <a:rPr lang="en-US" dirty="0"/>
              <a:t>Round 2</a:t>
            </a:r>
          </a:p>
        </p:txBody>
      </p:sp>
      <p:sp>
        <p:nvSpPr>
          <p:cNvPr id="4" name="Title 3">
            <a:extLst>
              <a:ext uri="{FF2B5EF4-FFF2-40B4-BE49-F238E27FC236}">
                <a16:creationId xmlns:a16="http://schemas.microsoft.com/office/drawing/2014/main" id="{6E8E7DBF-BA0E-4AF8-B5C4-6087B35B479A}"/>
              </a:ext>
            </a:extLst>
          </p:cNvPr>
          <p:cNvSpPr>
            <a:spLocks noGrp="1"/>
          </p:cNvSpPr>
          <p:nvPr>
            <p:ph type="title"/>
          </p:nvPr>
        </p:nvSpPr>
        <p:spPr/>
        <p:txBody>
          <a:bodyPr/>
          <a:lstStyle/>
          <a:p>
            <a:r>
              <a:rPr lang="en-US"/>
              <a:t>Learning Centers, continued</a:t>
            </a:r>
          </a:p>
        </p:txBody>
      </p:sp>
      <p:sp>
        <p:nvSpPr>
          <p:cNvPr id="5" name="TextBox 4">
            <a:extLst>
              <a:ext uri="{FF2B5EF4-FFF2-40B4-BE49-F238E27FC236}">
                <a16:creationId xmlns:a16="http://schemas.microsoft.com/office/drawing/2014/main" id="{B2154E32-207D-4CA1-8B3D-A0A56C41ADE4}"/>
              </a:ext>
            </a:extLst>
          </p:cNvPr>
          <p:cNvSpPr txBox="1"/>
          <p:nvPr/>
        </p:nvSpPr>
        <p:spPr>
          <a:xfrm>
            <a:off x="2717820" y="6292850"/>
            <a:ext cx="3130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entury Gothic" panose="020B0502020202020204" pitchFamily="34" charset="0"/>
                <a:ea typeface="+mn-ea"/>
                <a:cs typeface="+mn-cs"/>
              </a:rPr>
              <a:t>Learning Guide p. 13</a:t>
            </a:r>
            <a:endParaRPr kumimoji="0" lang="en-US" sz="1800" b="1" i="0" u="none" strike="noStrike" kern="1200" cap="none" spc="0" normalizeH="0" baseline="0" noProof="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2950971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55BC07-A06E-4866-ACF2-6DF9084C3A60}"/>
              </a:ext>
            </a:extLst>
          </p:cNvPr>
          <p:cNvSpPr>
            <a:spLocks noGrp="1"/>
          </p:cNvSpPr>
          <p:nvPr>
            <p:ph type="body" sz="quarter" idx="10"/>
          </p:nvPr>
        </p:nvSpPr>
        <p:spPr>
          <a:xfrm>
            <a:off x="2786063" y="2131017"/>
            <a:ext cx="8567736" cy="3390900"/>
          </a:xfrm>
        </p:spPr>
        <p:txBody>
          <a:bodyPr>
            <a:normAutofit/>
          </a:bodyPr>
          <a:lstStyle/>
          <a:p>
            <a:pPr marL="457200" indent="-457200">
              <a:buFont typeface="+mj-lt"/>
              <a:buAutoNum type="arabicPeriod"/>
            </a:pPr>
            <a:r>
              <a:rPr lang="en-US" sz="2600" dirty="0"/>
              <a:t>Find a partner</a:t>
            </a:r>
          </a:p>
          <a:p>
            <a:pPr marL="457200" indent="-457200">
              <a:buFont typeface="+mj-lt"/>
              <a:buAutoNum type="arabicPeriod"/>
            </a:pPr>
            <a:r>
              <a:rPr lang="en-US" sz="2600" dirty="0"/>
              <a:t>Share information; leave with your partner’s thoughts</a:t>
            </a:r>
          </a:p>
          <a:p>
            <a:pPr marL="457200" indent="-457200">
              <a:buFont typeface="+mj-lt"/>
              <a:buAutoNum type="arabicPeriod"/>
            </a:pPr>
            <a:r>
              <a:rPr lang="en-US" sz="2600" dirty="0"/>
              <a:t>After two or three exchanges, return to your </a:t>
            </a:r>
            <a:br>
              <a:rPr lang="en-US" sz="2600" dirty="0"/>
            </a:br>
            <a:r>
              <a:rPr lang="en-US" sz="2600" dirty="0"/>
              <a:t>table group and share</a:t>
            </a:r>
          </a:p>
        </p:txBody>
      </p:sp>
      <p:sp>
        <p:nvSpPr>
          <p:cNvPr id="7" name="Text Placeholder 6">
            <a:extLst>
              <a:ext uri="{FF2B5EF4-FFF2-40B4-BE49-F238E27FC236}">
                <a16:creationId xmlns:a16="http://schemas.microsoft.com/office/drawing/2014/main" id="{E6B783AC-5F88-4757-900C-3B7EF395ADAD}"/>
              </a:ext>
            </a:extLst>
          </p:cNvPr>
          <p:cNvSpPr>
            <a:spLocks noGrp="1"/>
          </p:cNvSpPr>
          <p:nvPr>
            <p:ph type="body" sz="quarter" idx="13"/>
          </p:nvPr>
        </p:nvSpPr>
        <p:spPr/>
        <p:txBody>
          <a:bodyPr/>
          <a:lstStyle/>
          <a:p>
            <a:r>
              <a:rPr lang="en-US" dirty="0"/>
              <a:t>What’s one thing you want to remember about your learning center?</a:t>
            </a:r>
          </a:p>
          <a:p>
            <a:endParaRPr lang="en-US" dirty="0"/>
          </a:p>
        </p:txBody>
      </p:sp>
      <p:sp>
        <p:nvSpPr>
          <p:cNvPr id="4" name="Title 3">
            <a:extLst>
              <a:ext uri="{FF2B5EF4-FFF2-40B4-BE49-F238E27FC236}">
                <a16:creationId xmlns:a16="http://schemas.microsoft.com/office/drawing/2014/main" id="{8B28B02B-EC7A-441C-85E2-0966A20C0D85}"/>
              </a:ext>
            </a:extLst>
          </p:cNvPr>
          <p:cNvSpPr>
            <a:spLocks noGrp="1"/>
          </p:cNvSpPr>
          <p:nvPr>
            <p:ph type="title"/>
          </p:nvPr>
        </p:nvSpPr>
        <p:spPr/>
        <p:txBody>
          <a:bodyPr/>
          <a:lstStyle/>
          <a:p>
            <a:r>
              <a:rPr lang="en-US" dirty="0"/>
              <a:t>One Thing to Remember</a:t>
            </a:r>
          </a:p>
        </p:txBody>
      </p:sp>
    </p:spTree>
    <p:extLst>
      <p:ext uri="{BB962C8B-B14F-4D97-AF65-F5344CB8AC3E}">
        <p14:creationId xmlns:p14="http://schemas.microsoft.com/office/powerpoint/2010/main" val="3490007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6D8FB0-312F-4BAE-9151-91DC61AD3619}"/>
              </a:ext>
            </a:extLst>
          </p:cNvPr>
          <p:cNvSpPr>
            <a:spLocks noGrp="1"/>
          </p:cNvSpPr>
          <p:nvPr>
            <p:ph type="title"/>
          </p:nvPr>
        </p:nvSpPr>
        <p:spPr/>
        <p:txBody>
          <a:bodyPr>
            <a:normAutofit/>
          </a:bodyPr>
          <a:lstStyle/>
          <a:p>
            <a:r>
              <a:rPr lang="en-US" dirty="0"/>
              <a:t>Implications</a:t>
            </a:r>
          </a:p>
        </p:txBody>
      </p:sp>
      <p:pic>
        <p:nvPicPr>
          <p:cNvPr id="7" name="Picture Placeholder 6">
            <a:extLst>
              <a:ext uri="{FF2B5EF4-FFF2-40B4-BE49-F238E27FC236}">
                <a16:creationId xmlns:a16="http://schemas.microsoft.com/office/drawing/2014/main" id="{03D075CC-8857-403C-B4F3-D055CA6B0B5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7258050" cy="6858000"/>
          </a:xfrm>
        </p:spPr>
      </p:pic>
    </p:spTree>
    <p:extLst>
      <p:ext uri="{BB962C8B-B14F-4D97-AF65-F5344CB8AC3E}">
        <p14:creationId xmlns:p14="http://schemas.microsoft.com/office/powerpoint/2010/main" val="39449515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9B7EF13-8D12-49A1-9567-825FC68660FF}"/>
              </a:ext>
            </a:extLst>
          </p:cNvPr>
          <p:cNvSpPr txBox="1">
            <a:spLocks/>
          </p:cNvSpPr>
          <p:nvPr/>
        </p:nvSpPr>
        <p:spPr>
          <a:xfrm>
            <a:off x="6446950" y="2493979"/>
            <a:ext cx="5257799" cy="1870041"/>
          </a:xfrm>
          <a:prstGeom prst="rect">
            <a:avLst/>
          </a:prstGeom>
        </p:spPr>
        <p:txBody>
          <a:bodyPr>
            <a:normAutofit/>
          </a:bodyPr>
          <a:lstStyle>
            <a:lvl1pPr algn="l" defTabSz="914400" rtl="0" eaLnBrk="1" latinLnBrk="0" hangingPunct="1">
              <a:lnSpc>
                <a:spcPct val="90000"/>
              </a:lnSpc>
              <a:spcBef>
                <a:spcPct val="0"/>
              </a:spcBef>
              <a:buNone/>
              <a:defRPr lang="en-US" sz="4000" b="0" kern="1200" dirty="0">
                <a:solidFill>
                  <a:srgbClr val="201547"/>
                </a:solidFill>
                <a:latin typeface="Century Gothic" charset="0"/>
                <a:ea typeface="Century Gothic" charset="0"/>
                <a:cs typeface="Century Gothic"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srgbClr val="201547"/>
              </a:solidFill>
              <a:effectLst/>
              <a:uLnTx/>
              <a:uFillTx/>
              <a:latin typeface="Century Gothic" charset="0"/>
            </a:endParaRPr>
          </a:p>
        </p:txBody>
      </p:sp>
      <p:pic>
        <p:nvPicPr>
          <p:cNvPr id="5" name="Picture Placeholder 4">
            <a:extLst>
              <a:ext uri="{FF2B5EF4-FFF2-40B4-BE49-F238E27FC236}">
                <a16:creationId xmlns:a16="http://schemas.microsoft.com/office/drawing/2014/main" id="{244E783F-04FD-4E73-AAAA-59B0223E0FE9}"/>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6821487" y="6479"/>
            <a:ext cx="5370513" cy="6858000"/>
          </a:xfrm>
        </p:spPr>
      </p:pic>
      <p:sp>
        <p:nvSpPr>
          <p:cNvPr id="6" name="Title 5">
            <a:extLst>
              <a:ext uri="{FF2B5EF4-FFF2-40B4-BE49-F238E27FC236}">
                <a16:creationId xmlns:a16="http://schemas.microsoft.com/office/drawing/2014/main" id="{A5FC7D8B-775B-4ECF-A862-B3ECC477DB78}"/>
              </a:ext>
            </a:extLst>
          </p:cNvPr>
          <p:cNvSpPr>
            <a:spLocks noGrp="1"/>
          </p:cNvSpPr>
          <p:nvPr>
            <p:ph type="title"/>
          </p:nvPr>
        </p:nvSpPr>
        <p:spPr/>
        <p:txBody>
          <a:bodyPr/>
          <a:lstStyle/>
          <a:p>
            <a:r>
              <a:rPr lang="en-US" b="0" dirty="0"/>
              <a:t>Educator Spotlight</a:t>
            </a:r>
          </a:p>
        </p:txBody>
      </p:sp>
    </p:spTree>
    <p:extLst>
      <p:ext uri="{BB962C8B-B14F-4D97-AF65-F5344CB8AC3E}">
        <p14:creationId xmlns:p14="http://schemas.microsoft.com/office/powerpoint/2010/main" val="1021415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9F6299-9891-49CC-8213-CCF30D28444A}"/>
              </a:ext>
            </a:extLst>
          </p:cNvPr>
          <p:cNvSpPr>
            <a:spLocks noGrp="1"/>
          </p:cNvSpPr>
          <p:nvPr>
            <p:ph type="body" sz="quarter" idx="10"/>
          </p:nvPr>
        </p:nvSpPr>
        <p:spPr/>
        <p:txBody>
          <a:bodyPr>
            <a:normAutofit/>
          </a:bodyPr>
          <a:lstStyle/>
          <a:p>
            <a:pPr marL="457200" indent="-457200">
              <a:buFont typeface="+mj-lt"/>
              <a:buAutoNum type="arabicPeriod"/>
            </a:pPr>
            <a:r>
              <a:rPr lang="en-US" sz="2600" dirty="0"/>
              <a:t>Individually respond to one question in your Learning Guide</a:t>
            </a:r>
          </a:p>
          <a:p>
            <a:pPr marL="457200" indent="-457200">
              <a:buFont typeface="+mj-lt"/>
              <a:buAutoNum type="arabicPeriod"/>
            </a:pPr>
            <a:r>
              <a:rPr lang="en-US" sz="2600" dirty="0"/>
              <a:t>Discuss your response with equally interested colleagues</a:t>
            </a:r>
          </a:p>
          <a:p>
            <a:pPr marL="457200" indent="-457200">
              <a:buFont typeface="+mj-lt"/>
              <a:buAutoNum type="arabicPeriod"/>
            </a:pPr>
            <a:r>
              <a:rPr lang="en-US" sz="2600" dirty="0"/>
              <a:t>Summarize your group’s discussion</a:t>
            </a:r>
          </a:p>
          <a:p>
            <a:pPr marL="457200" indent="-457200">
              <a:buFont typeface="+mj-lt"/>
              <a:buAutoNum type="arabicPeriod"/>
            </a:pPr>
            <a:r>
              <a:rPr lang="en-US" sz="2600" dirty="0"/>
              <a:t>Share out with the whole group</a:t>
            </a:r>
          </a:p>
        </p:txBody>
      </p:sp>
      <p:sp>
        <p:nvSpPr>
          <p:cNvPr id="6" name="Text Placeholder 5">
            <a:extLst>
              <a:ext uri="{FF2B5EF4-FFF2-40B4-BE49-F238E27FC236}">
                <a16:creationId xmlns:a16="http://schemas.microsoft.com/office/drawing/2014/main" id="{BA91DFF1-157C-4F93-8477-2EDB02AE75FB}"/>
              </a:ext>
            </a:extLst>
          </p:cNvPr>
          <p:cNvSpPr>
            <a:spLocks noGrp="1"/>
          </p:cNvSpPr>
          <p:nvPr>
            <p:ph type="body" sz="quarter" idx="13"/>
          </p:nvPr>
        </p:nvSpPr>
        <p:spPr/>
        <p:txBody>
          <a:bodyPr/>
          <a:lstStyle/>
          <a:p>
            <a:r>
              <a:rPr lang="en-US" dirty="0"/>
              <a:t>Supporting and remediating</a:t>
            </a:r>
          </a:p>
        </p:txBody>
      </p:sp>
      <p:sp>
        <p:nvSpPr>
          <p:cNvPr id="4" name="Title 3">
            <a:extLst>
              <a:ext uri="{FF2B5EF4-FFF2-40B4-BE49-F238E27FC236}">
                <a16:creationId xmlns:a16="http://schemas.microsoft.com/office/drawing/2014/main" id="{9216B60D-A5F2-4D94-840C-0597B9FD2D80}"/>
              </a:ext>
            </a:extLst>
          </p:cNvPr>
          <p:cNvSpPr>
            <a:spLocks noGrp="1"/>
          </p:cNvSpPr>
          <p:nvPr>
            <p:ph type="title"/>
          </p:nvPr>
        </p:nvSpPr>
        <p:spPr/>
        <p:txBody>
          <a:bodyPr/>
          <a:lstStyle/>
          <a:p>
            <a:r>
              <a:rPr lang="en-US"/>
              <a:t>Classroom Implications</a:t>
            </a:r>
          </a:p>
        </p:txBody>
      </p:sp>
      <p:sp>
        <p:nvSpPr>
          <p:cNvPr id="5" name="TextBox 4">
            <a:extLst>
              <a:ext uri="{FF2B5EF4-FFF2-40B4-BE49-F238E27FC236}">
                <a16:creationId xmlns:a16="http://schemas.microsoft.com/office/drawing/2014/main" id="{ED7C71EF-A705-4BF5-B026-6BE7C2550503}"/>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mn-cs"/>
              </a:rPr>
              <a:t>Learning Guide p. 26 </a:t>
            </a:r>
            <a:endParaRPr kumimoji="0" lang="en-US" sz="18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3031387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F32C18-4780-4C8A-8037-CD65FCBBC0E4}"/>
              </a:ext>
            </a:extLst>
          </p:cNvPr>
          <p:cNvSpPr>
            <a:spLocks noGrp="1"/>
          </p:cNvSpPr>
          <p:nvPr>
            <p:ph type="body" sz="quarter" idx="10"/>
          </p:nvPr>
        </p:nvSpPr>
        <p:spPr/>
        <p:txBody>
          <a:bodyPr>
            <a:normAutofit/>
          </a:bodyPr>
          <a:lstStyle/>
          <a:p>
            <a:pPr marL="457200" indent="-457200">
              <a:buFont typeface="+mj-lt"/>
              <a:buAutoNum type="arabicPeriod"/>
            </a:pPr>
            <a:r>
              <a:rPr lang="en-US" sz="2600" dirty="0"/>
              <a:t>Meet in your ESU groups </a:t>
            </a:r>
          </a:p>
          <a:p>
            <a:pPr marL="457200" indent="-457200">
              <a:buFont typeface="+mj-lt"/>
              <a:buAutoNum type="arabicPeriod"/>
            </a:pPr>
            <a:r>
              <a:rPr lang="en-US" sz="2600" dirty="0"/>
              <a:t>Sort through the texts you brought to determine which are appropriate for close reading</a:t>
            </a:r>
          </a:p>
          <a:p>
            <a:pPr marL="457200" indent="-457200">
              <a:buFont typeface="+mj-lt"/>
              <a:buAutoNum type="arabicPeriod"/>
            </a:pPr>
            <a:r>
              <a:rPr lang="en-US" sz="2600" dirty="0"/>
              <a:t>Generate a list of potential quality texts</a:t>
            </a:r>
          </a:p>
          <a:p>
            <a:pPr marL="457200" indent="-457200">
              <a:buFont typeface="+mj-lt"/>
              <a:buAutoNum type="arabicPeriod"/>
            </a:pPr>
            <a:r>
              <a:rPr lang="en-US" sz="2600" dirty="0"/>
              <a:t>Choose one you would want to use in the </a:t>
            </a:r>
            <a:br>
              <a:rPr lang="en-US" sz="2600" dirty="0"/>
            </a:br>
            <a:r>
              <a:rPr lang="en-US" sz="2600" dirty="0"/>
              <a:t>near future</a:t>
            </a:r>
          </a:p>
          <a:p>
            <a:pPr marL="457200" indent="-457200">
              <a:buFont typeface="+mj-lt"/>
              <a:buAutoNum type="arabicPeriod"/>
            </a:pPr>
            <a:endParaRPr lang="en-US" dirty="0"/>
          </a:p>
        </p:txBody>
      </p:sp>
      <p:sp>
        <p:nvSpPr>
          <p:cNvPr id="5" name="Text Placeholder 4">
            <a:extLst>
              <a:ext uri="{FF2B5EF4-FFF2-40B4-BE49-F238E27FC236}">
                <a16:creationId xmlns:a16="http://schemas.microsoft.com/office/drawing/2014/main" id="{1476146B-89C3-4EA3-B80C-A307DF556C17}"/>
              </a:ext>
            </a:extLst>
          </p:cNvPr>
          <p:cNvSpPr>
            <a:spLocks noGrp="1"/>
          </p:cNvSpPr>
          <p:nvPr>
            <p:ph type="body" sz="quarter" idx="13"/>
          </p:nvPr>
        </p:nvSpPr>
        <p:spPr/>
        <p:txBody>
          <a:bodyPr/>
          <a:lstStyle/>
          <a:p>
            <a:r>
              <a:rPr lang="en-US" dirty="0"/>
              <a:t>Part 1: Identify quality texts in curriculum </a:t>
            </a:r>
          </a:p>
        </p:txBody>
      </p:sp>
      <p:sp>
        <p:nvSpPr>
          <p:cNvPr id="3" name="Title 2">
            <a:extLst>
              <a:ext uri="{FF2B5EF4-FFF2-40B4-BE49-F238E27FC236}">
                <a16:creationId xmlns:a16="http://schemas.microsoft.com/office/drawing/2014/main" id="{A264E0B1-55BD-48A1-8779-10FF2365BD60}"/>
              </a:ext>
            </a:extLst>
          </p:cNvPr>
          <p:cNvSpPr>
            <a:spLocks noGrp="1"/>
          </p:cNvSpPr>
          <p:nvPr>
            <p:ph type="title"/>
          </p:nvPr>
        </p:nvSpPr>
        <p:spPr/>
        <p:txBody>
          <a:bodyPr/>
          <a:lstStyle/>
          <a:p>
            <a:r>
              <a:rPr lang="en-US"/>
              <a:t>Just Part of Instruction</a:t>
            </a:r>
          </a:p>
        </p:txBody>
      </p:sp>
      <p:sp>
        <p:nvSpPr>
          <p:cNvPr id="6" name="TextBox 5">
            <a:extLst>
              <a:ext uri="{FF2B5EF4-FFF2-40B4-BE49-F238E27FC236}">
                <a16:creationId xmlns:a16="http://schemas.microsoft.com/office/drawing/2014/main" id="{533A130E-8062-4288-BC69-84A704A8ABED}"/>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mn-cs"/>
              </a:rPr>
              <a:t>Learning Guide p. 27 </a:t>
            </a:r>
            <a:endParaRPr kumimoji="0" lang="en-US" sz="18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3420396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48400" y="1548581"/>
            <a:ext cx="5067300" cy="1666681"/>
          </a:xfrm>
        </p:spPr>
        <p:txBody>
          <a:bodyPr lIns="0" rIns="0">
            <a:noAutofit/>
          </a:bodyPr>
          <a:lstStyle/>
          <a:p>
            <a:r>
              <a:rPr lang="en-US" dirty="0"/>
              <a:t>Preparing Students </a:t>
            </a:r>
            <a:br>
              <a:rPr lang="en-US" dirty="0"/>
            </a:br>
            <a:r>
              <a:rPr lang="en-US" dirty="0"/>
              <a:t>for Text-Dependent Analysis </a:t>
            </a:r>
          </a:p>
        </p:txBody>
      </p:sp>
      <p:sp>
        <p:nvSpPr>
          <p:cNvPr id="3" name="Subtitle 2"/>
          <p:cNvSpPr>
            <a:spLocks noGrp="1"/>
          </p:cNvSpPr>
          <p:nvPr>
            <p:ph type="subTitle" idx="1"/>
          </p:nvPr>
        </p:nvSpPr>
        <p:spPr/>
        <p:txBody>
          <a:bodyPr>
            <a:noAutofit/>
          </a:bodyPr>
          <a:lstStyle/>
          <a:p>
            <a:r>
              <a:rPr lang="en-US" sz="2600" dirty="0"/>
              <a:t>Leveraging Text-Dependent Analysis for Learning</a:t>
            </a:r>
          </a:p>
        </p:txBody>
      </p:sp>
      <p:sp>
        <p:nvSpPr>
          <p:cNvPr id="6" name="TextBox 5"/>
          <p:cNvSpPr txBox="1"/>
          <p:nvPr/>
        </p:nvSpPr>
        <p:spPr>
          <a:xfrm>
            <a:off x="6908800" y="58293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Placeholder 8">
            <a:extLst>
              <a:ext uri="{FF2B5EF4-FFF2-40B4-BE49-F238E27FC236}">
                <a16:creationId xmlns:a16="http://schemas.microsoft.com/office/drawing/2014/main" id="{73D7C9D2-FD76-45E6-BACF-8E3FF10DE27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5370513" cy="6858000"/>
          </a:xfrm>
        </p:spPr>
      </p:pic>
    </p:spTree>
    <p:extLst>
      <p:ext uri="{BB962C8B-B14F-4D97-AF65-F5344CB8AC3E}">
        <p14:creationId xmlns:p14="http://schemas.microsoft.com/office/powerpoint/2010/main" val="213951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9BA933-42AC-460A-A0F8-FA2729E09045}"/>
              </a:ext>
            </a:extLst>
          </p:cNvPr>
          <p:cNvSpPr>
            <a:spLocks noGrp="1"/>
          </p:cNvSpPr>
          <p:nvPr>
            <p:ph type="body" sz="quarter" idx="10"/>
          </p:nvPr>
        </p:nvSpPr>
        <p:spPr>
          <a:xfrm>
            <a:off x="2786063" y="1836049"/>
            <a:ext cx="8567736" cy="3978964"/>
          </a:xfrm>
        </p:spPr>
        <p:txBody>
          <a:bodyPr>
            <a:normAutofit/>
          </a:bodyPr>
          <a:lstStyle/>
          <a:p>
            <a:pPr marL="457200" indent="-457200">
              <a:buFont typeface="+mj-lt"/>
              <a:buAutoNum type="arabicPeriod"/>
            </a:pPr>
            <a:r>
              <a:rPr lang="en-US" sz="2600" dirty="0"/>
              <a:t>Find a partner in your ESU group</a:t>
            </a:r>
          </a:p>
          <a:p>
            <a:pPr marL="457200" indent="-457200">
              <a:buFont typeface="+mj-lt"/>
              <a:buAutoNum type="arabicPeriod"/>
            </a:pPr>
            <a:r>
              <a:rPr lang="en-US" sz="2600" dirty="0"/>
              <a:t>Partners choose a text from either:</a:t>
            </a:r>
          </a:p>
          <a:p>
            <a:pPr marL="920750" lvl="1" indent="-457200"/>
            <a:r>
              <a:rPr lang="en-US" sz="2600" b="1" dirty="0">
                <a:latin typeface="Arial" panose="020B0604020202020204" pitchFamily="34" charset="0"/>
                <a:cs typeface="Arial" panose="020B0604020202020204" pitchFamily="34" charset="0"/>
              </a:rPr>
              <a:t>͏</a:t>
            </a:r>
            <a:r>
              <a:rPr lang="en-US" sz="2600" b="1" dirty="0">
                <a:solidFill>
                  <a:srgbClr val="001489"/>
                </a:solidFill>
              </a:rPr>
              <a:t>TDA What and Why of TDA Supplement</a:t>
            </a:r>
          </a:p>
          <a:p>
            <a:pPr marL="920750" lvl="1" indent="-457200"/>
            <a:r>
              <a:rPr lang="en-US" sz="2600" dirty="0">
                <a:latin typeface="Arial" panose="020B0604020202020204" pitchFamily="34" charset="0"/>
                <a:cs typeface="Arial" panose="020B0604020202020204" pitchFamily="34" charset="0"/>
              </a:rPr>
              <a:t>͏</a:t>
            </a:r>
            <a:r>
              <a:rPr lang="en-US" sz="2600" b="1" dirty="0">
                <a:solidFill>
                  <a:srgbClr val="002060"/>
                </a:solidFill>
              </a:rPr>
              <a:t>T</a:t>
            </a:r>
            <a:r>
              <a:rPr lang="en-US" sz="2600" b="1" dirty="0">
                <a:solidFill>
                  <a:srgbClr val="001489"/>
                </a:solidFill>
              </a:rPr>
              <a:t>he curriculum texts identified earlier</a:t>
            </a:r>
          </a:p>
          <a:p>
            <a:pPr marL="457200" indent="-457200">
              <a:buFont typeface="+mj-lt"/>
              <a:buAutoNum type="arabicPeriod"/>
            </a:pPr>
            <a:r>
              <a:rPr lang="en-US" sz="2600" dirty="0"/>
              <a:t>Draft a TDA prompt for the chosen text</a:t>
            </a:r>
          </a:p>
          <a:p>
            <a:pPr marL="457200" indent="-457200">
              <a:buFont typeface="+mj-lt"/>
              <a:buAutoNum type="arabicPeriod"/>
            </a:pPr>
            <a:r>
              <a:rPr lang="en-US" sz="2600" dirty="0"/>
              <a:t>Review another partnership’s prompt and provide feedback </a:t>
            </a:r>
          </a:p>
          <a:p>
            <a:pPr marL="0" indent="0">
              <a:buNone/>
            </a:pPr>
            <a:endParaRPr lang="en-US" dirty="0"/>
          </a:p>
        </p:txBody>
      </p:sp>
      <p:sp>
        <p:nvSpPr>
          <p:cNvPr id="3" name="Text Placeholder 2">
            <a:extLst>
              <a:ext uri="{FF2B5EF4-FFF2-40B4-BE49-F238E27FC236}">
                <a16:creationId xmlns:a16="http://schemas.microsoft.com/office/drawing/2014/main" id="{AE25B53E-8C12-4B2C-88A7-DB3882F43194}"/>
              </a:ext>
            </a:extLst>
          </p:cNvPr>
          <p:cNvSpPr>
            <a:spLocks noGrp="1"/>
          </p:cNvSpPr>
          <p:nvPr>
            <p:ph type="body" sz="quarter" idx="13"/>
          </p:nvPr>
        </p:nvSpPr>
        <p:spPr/>
        <p:txBody>
          <a:bodyPr/>
          <a:lstStyle/>
          <a:p>
            <a:r>
              <a:rPr lang="en-US" dirty="0"/>
              <a:t>Part 2: Draft a quality prompt</a:t>
            </a:r>
          </a:p>
        </p:txBody>
      </p:sp>
      <p:sp>
        <p:nvSpPr>
          <p:cNvPr id="4" name="Title 3">
            <a:extLst>
              <a:ext uri="{FF2B5EF4-FFF2-40B4-BE49-F238E27FC236}">
                <a16:creationId xmlns:a16="http://schemas.microsoft.com/office/drawing/2014/main" id="{1C39C0B1-D96E-47AB-A3A9-C15DFAF66517}"/>
              </a:ext>
            </a:extLst>
          </p:cNvPr>
          <p:cNvSpPr>
            <a:spLocks noGrp="1"/>
          </p:cNvSpPr>
          <p:nvPr>
            <p:ph type="title"/>
          </p:nvPr>
        </p:nvSpPr>
        <p:spPr/>
        <p:txBody>
          <a:bodyPr/>
          <a:lstStyle/>
          <a:p>
            <a:r>
              <a:rPr lang="en-US"/>
              <a:t>Just Part of Instruction, continued</a:t>
            </a:r>
          </a:p>
        </p:txBody>
      </p:sp>
      <p:sp>
        <p:nvSpPr>
          <p:cNvPr id="5" name="TextBox 4">
            <a:extLst>
              <a:ext uri="{FF2B5EF4-FFF2-40B4-BE49-F238E27FC236}">
                <a16:creationId xmlns:a16="http://schemas.microsoft.com/office/drawing/2014/main" id="{353371F2-40CB-4D59-9540-A61069368B37}"/>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mn-cs"/>
              </a:rPr>
              <a:t>Learning Guide p. 27 </a:t>
            </a:r>
            <a:endParaRPr kumimoji="0" lang="en-US" sz="18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3933137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311607-AA4D-49B3-B802-A8F917CEF28D}"/>
              </a:ext>
            </a:extLst>
          </p:cNvPr>
          <p:cNvSpPr>
            <a:spLocks noGrp="1"/>
          </p:cNvSpPr>
          <p:nvPr>
            <p:ph type="title"/>
          </p:nvPr>
        </p:nvSpPr>
        <p:spPr>
          <a:xfrm>
            <a:off x="8001000" y="1998604"/>
            <a:ext cx="3562350" cy="1430396"/>
          </a:xfrm>
        </p:spPr>
        <p:txBody>
          <a:bodyPr>
            <a:noAutofit/>
          </a:bodyPr>
          <a:lstStyle/>
          <a:p>
            <a:pPr>
              <a:lnSpc>
                <a:spcPct val="100000"/>
              </a:lnSpc>
            </a:pPr>
            <a:r>
              <a:rPr lang="en-US" dirty="0"/>
              <a:t>Reflection and Planning</a:t>
            </a:r>
          </a:p>
        </p:txBody>
      </p:sp>
      <p:pic>
        <p:nvPicPr>
          <p:cNvPr id="4" name="Picture Placeholder 3">
            <a:extLst>
              <a:ext uri="{FF2B5EF4-FFF2-40B4-BE49-F238E27FC236}">
                <a16:creationId xmlns:a16="http://schemas.microsoft.com/office/drawing/2014/main" id="{DEC9283A-9F46-46F0-B951-25A962637B26}"/>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56719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6FB67E-5D4F-4A7A-A68A-8F88FFCF2DED}"/>
              </a:ext>
            </a:extLst>
          </p:cNvPr>
          <p:cNvSpPr>
            <a:spLocks noGrp="1"/>
          </p:cNvSpPr>
          <p:nvPr>
            <p:ph type="body" sz="quarter" idx="10"/>
          </p:nvPr>
        </p:nvSpPr>
        <p:spPr/>
        <p:txBody>
          <a:bodyPr>
            <a:normAutofit/>
          </a:bodyPr>
          <a:lstStyle/>
          <a:p>
            <a:r>
              <a:rPr lang="en-US" sz="2600" dirty="0"/>
              <a:t>Consider the following questions:</a:t>
            </a:r>
          </a:p>
          <a:p>
            <a:pPr lvl="1"/>
            <a:r>
              <a:rPr lang="en-US" sz="2600" dirty="0"/>
              <a:t>Where will close reading practice and TDA response skills fit into your instruction?</a:t>
            </a:r>
          </a:p>
          <a:p>
            <a:pPr lvl="1"/>
            <a:r>
              <a:rPr lang="en-US" sz="2600" dirty="0"/>
              <a:t>How do you need to shift your planning to address aspects of quality text?</a:t>
            </a:r>
          </a:p>
        </p:txBody>
      </p:sp>
      <p:sp>
        <p:nvSpPr>
          <p:cNvPr id="4" name="Title 3">
            <a:extLst>
              <a:ext uri="{FF2B5EF4-FFF2-40B4-BE49-F238E27FC236}">
                <a16:creationId xmlns:a16="http://schemas.microsoft.com/office/drawing/2014/main" id="{B9BA3ADE-559D-4BD7-AD52-18AE11AD4091}"/>
              </a:ext>
            </a:extLst>
          </p:cNvPr>
          <p:cNvSpPr>
            <a:spLocks noGrp="1"/>
          </p:cNvSpPr>
          <p:nvPr>
            <p:ph type="title"/>
          </p:nvPr>
        </p:nvSpPr>
        <p:spPr/>
        <p:txBody>
          <a:bodyPr/>
          <a:lstStyle/>
          <a:p>
            <a:r>
              <a:rPr lang="en-US"/>
              <a:t>Planning and Instructional Implications</a:t>
            </a:r>
          </a:p>
        </p:txBody>
      </p:sp>
    </p:spTree>
    <p:extLst>
      <p:ext uri="{BB962C8B-B14F-4D97-AF65-F5344CB8AC3E}">
        <p14:creationId xmlns:p14="http://schemas.microsoft.com/office/powerpoint/2010/main" val="3468249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6FB67E-5D4F-4A7A-A68A-8F88FFCF2DED}"/>
              </a:ext>
            </a:extLst>
          </p:cNvPr>
          <p:cNvSpPr>
            <a:spLocks noGrp="1"/>
          </p:cNvSpPr>
          <p:nvPr>
            <p:ph type="body" sz="quarter" idx="10"/>
          </p:nvPr>
        </p:nvSpPr>
        <p:spPr/>
        <p:txBody>
          <a:bodyPr>
            <a:normAutofit/>
          </a:bodyPr>
          <a:lstStyle/>
          <a:p>
            <a:r>
              <a:rPr lang="en-US" sz="2600" dirty="0"/>
              <a:t>Time</a:t>
            </a:r>
          </a:p>
          <a:p>
            <a:r>
              <a:rPr lang="en-US" sz="2600" dirty="0"/>
              <a:t>Multiple reads of text</a:t>
            </a:r>
          </a:p>
          <a:p>
            <a:r>
              <a:rPr lang="en-US" sz="2600" dirty="0"/>
              <a:t>Multiday lessons</a:t>
            </a:r>
          </a:p>
          <a:p>
            <a:r>
              <a:rPr lang="en-US" sz="2600" dirty="0"/>
              <a:t>Resources</a:t>
            </a:r>
          </a:p>
          <a:p>
            <a:r>
              <a:rPr lang="en-US" sz="2600" dirty="0"/>
              <a:t>Classroom routines and procedures</a:t>
            </a:r>
          </a:p>
          <a:p>
            <a:r>
              <a:rPr lang="en-US" sz="2600" dirty="0"/>
              <a:t>Classroom culture</a:t>
            </a:r>
          </a:p>
        </p:txBody>
      </p:sp>
      <p:sp>
        <p:nvSpPr>
          <p:cNvPr id="4" name="Title 3">
            <a:extLst>
              <a:ext uri="{FF2B5EF4-FFF2-40B4-BE49-F238E27FC236}">
                <a16:creationId xmlns:a16="http://schemas.microsoft.com/office/drawing/2014/main" id="{B9BA3ADE-559D-4BD7-AD52-18AE11AD4091}"/>
              </a:ext>
            </a:extLst>
          </p:cNvPr>
          <p:cNvSpPr>
            <a:spLocks noGrp="1"/>
          </p:cNvSpPr>
          <p:nvPr>
            <p:ph type="title"/>
          </p:nvPr>
        </p:nvSpPr>
        <p:spPr/>
        <p:txBody>
          <a:bodyPr/>
          <a:lstStyle/>
          <a:p>
            <a:r>
              <a:rPr lang="en-US"/>
              <a:t>Planning and Instructional Implications</a:t>
            </a:r>
          </a:p>
        </p:txBody>
      </p:sp>
    </p:spTree>
    <p:extLst>
      <p:ext uri="{BB962C8B-B14F-4D97-AF65-F5344CB8AC3E}">
        <p14:creationId xmlns:p14="http://schemas.microsoft.com/office/powerpoint/2010/main" val="2602883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CF4890-660C-423B-8559-042F57FA031D}"/>
              </a:ext>
            </a:extLst>
          </p:cNvPr>
          <p:cNvSpPr>
            <a:spLocks noGrp="1"/>
          </p:cNvSpPr>
          <p:nvPr>
            <p:ph type="body" sz="quarter" idx="13"/>
          </p:nvPr>
        </p:nvSpPr>
        <p:spPr>
          <a:xfrm>
            <a:off x="2786061" y="1172156"/>
            <a:ext cx="8567738" cy="531769"/>
          </a:xfrm>
        </p:spPr>
        <p:txBody>
          <a:bodyPr/>
          <a:lstStyle/>
          <a:p>
            <a:r>
              <a:rPr lang="en-US" dirty="0"/>
              <a:t>Responsive Lesson Planning</a:t>
            </a:r>
          </a:p>
        </p:txBody>
      </p:sp>
      <p:sp>
        <p:nvSpPr>
          <p:cNvPr id="4" name="Title 3">
            <a:extLst>
              <a:ext uri="{FF2B5EF4-FFF2-40B4-BE49-F238E27FC236}">
                <a16:creationId xmlns:a16="http://schemas.microsoft.com/office/drawing/2014/main" id="{B9BA3ADE-559D-4BD7-AD52-18AE11AD4091}"/>
              </a:ext>
            </a:extLst>
          </p:cNvPr>
          <p:cNvSpPr>
            <a:spLocks noGrp="1"/>
          </p:cNvSpPr>
          <p:nvPr>
            <p:ph type="title"/>
          </p:nvPr>
        </p:nvSpPr>
        <p:spPr/>
        <p:txBody>
          <a:bodyPr/>
          <a:lstStyle/>
          <a:p>
            <a:r>
              <a:rPr lang="en-US"/>
              <a:t>What are you already doing?</a:t>
            </a:r>
          </a:p>
        </p:txBody>
      </p:sp>
      <p:sp>
        <p:nvSpPr>
          <p:cNvPr id="6" name="Oval 5">
            <a:extLst>
              <a:ext uri="{FF2B5EF4-FFF2-40B4-BE49-F238E27FC236}">
                <a16:creationId xmlns:a16="http://schemas.microsoft.com/office/drawing/2014/main" id="{946DE285-6C1F-C942-B9FB-2175EF3001A2}"/>
              </a:ext>
            </a:extLst>
          </p:cNvPr>
          <p:cNvSpPr/>
          <p:nvPr/>
        </p:nvSpPr>
        <p:spPr>
          <a:xfrm>
            <a:off x="4451230" y="3832307"/>
            <a:ext cx="1893072" cy="17506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n-ea"/>
                <a:cs typeface="Calibri"/>
              </a:rPr>
              <a:t>Adapt</a:t>
            </a:r>
          </a:p>
        </p:txBody>
      </p:sp>
      <p:sp>
        <p:nvSpPr>
          <p:cNvPr id="8" name="Oval 7">
            <a:extLst>
              <a:ext uri="{FF2B5EF4-FFF2-40B4-BE49-F238E27FC236}">
                <a16:creationId xmlns:a16="http://schemas.microsoft.com/office/drawing/2014/main" id="{895E604C-765C-E44F-8623-8F6CE525E6E8}"/>
              </a:ext>
            </a:extLst>
          </p:cNvPr>
          <p:cNvSpPr/>
          <p:nvPr/>
        </p:nvSpPr>
        <p:spPr>
          <a:xfrm>
            <a:off x="5884837" y="1809208"/>
            <a:ext cx="1872601" cy="175063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n-ea"/>
                <a:cs typeface="Calibri"/>
              </a:rPr>
              <a:t>Plan</a:t>
            </a:r>
          </a:p>
        </p:txBody>
      </p:sp>
      <p:sp>
        <p:nvSpPr>
          <p:cNvPr id="9" name="Oval 8">
            <a:extLst>
              <a:ext uri="{FF2B5EF4-FFF2-40B4-BE49-F238E27FC236}">
                <a16:creationId xmlns:a16="http://schemas.microsoft.com/office/drawing/2014/main" id="{9FED53A0-F0A3-804D-AA0B-2FDC05420608}"/>
              </a:ext>
            </a:extLst>
          </p:cNvPr>
          <p:cNvSpPr/>
          <p:nvPr/>
        </p:nvSpPr>
        <p:spPr>
          <a:xfrm>
            <a:off x="7297974" y="3832307"/>
            <a:ext cx="1893072" cy="175063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n-ea"/>
                <a:cs typeface="Calibri"/>
              </a:rPr>
              <a:t>Build</a:t>
            </a:r>
          </a:p>
        </p:txBody>
      </p:sp>
      <p:pic>
        <p:nvPicPr>
          <p:cNvPr id="21" name="Picture 20">
            <a:extLst>
              <a:ext uri="{FF2B5EF4-FFF2-40B4-BE49-F238E27FC236}">
                <a16:creationId xmlns:a16="http://schemas.microsoft.com/office/drawing/2014/main" id="{24955469-63B2-074D-BA83-8891C89D60DD}"/>
              </a:ext>
            </a:extLst>
          </p:cNvPr>
          <p:cNvPicPr>
            <a:picLocks noChangeAspect="1"/>
          </p:cNvPicPr>
          <p:nvPr/>
        </p:nvPicPr>
        <p:blipFill>
          <a:blip r:embed="rId3"/>
          <a:stretch>
            <a:fillRect/>
          </a:stretch>
        </p:blipFill>
        <p:spPr>
          <a:xfrm rot="258352">
            <a:off x="5478924" y="3062428"/>
            <a:ext cx="322766" cy="586847"/>
          </a:xfrm>
          <a:prstGeom prst="rect">
            <a:avLst/>
          </a:prstGeom>
        </p:spPr>
      </p:pic>
      <p:pic>
        <p:nvPicPr>
          <p:cNvPr id="22" name="Picture 21">
            <a:extLst>
              <a:ext uri="{FF2B5EF4-FFF2-40B4-BE49-F238E27FC236}">
                <a16:creationId xmlns:a16="http://schemas.microsoft.com/office/drawing/2014/main" id="{887B3E5F-C5A5-524C-8B8A-B7E37B4EB615}"/>
              </a:ext>
            </a:extLst>
          </p:cNvPr>
          <p:cNvPicPr>
            <a:picLocks noChangeAspect="1"/>
          </p:cNvPicPr>
          <p:nvPr/>
        </p:nvPicPr>
        <p:blipFill>
          <a:blip r:embed="rId4"/>
          <a:stretch>
            <a:fillRect/>
          </a:stretch>
        </p:blipFill>
        <p:spPr>
          <a:xfrm>
            <a:off x="7817831" y="3065426"/>
            <a:ext cx="400476" cy="592007"/>
          </a:xfrm>
          <a:prstGeom prst="rect">
            <a:avLst/>
          </a:prstGeom>
        </p:spPr>
      </p:pic>
      <p:pic>
        <p:nvPicPr>
          <p:cNvPr id="23" name="Picture 22">
            <a:extLst>
              <a:ext uri="{FF2B5EF4-FFF2-40B4-BE49-F238E27FC236}">
                <a16:creationId xmlns:a16="http://schemas.microsoft.com/office/drawing/2014/main" id="{7BA22BB9-2C70-E34F-B858-96E90344F350}"/>
              </a:ext>
            </a:extLst>
          </p:cNvPr>
          <p:cNvPicPr>
            <a:picLocks noChangeAspect="1"/>
          </p:cNvPicPr>
          <p:nvPr/>
        </p:nvPicPr>
        <p:blipFill>
          <a:blip r:embed="rId5"/>
          <a:stretch>
            <a:fillRect/>
          </a:stretch>
        </p:blipFill>
        <p:spPr>
          <a:xfrm>
            <a:off x="6344302" y="5072063"/>
            <a:ext cx="953672" cy="238418"/>
          </a:xfrm>
          <a:prstGeom prst="rect">
            <a:avLst/>
          </a:prstGeom>
        </p:spPr>
      </p:pic>
    </p:spTree>
    <p:extLst>
      <p:ext uri="{BB962C8B-B14F-4D97-AF65-F5344CB8AC3E}">
        <p14:creationId xmlns:p14="http://schemas.microsoft.com/office/powerpoint/2010/main" val="1566031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018813-D4EE-4E7F-A8DF-ECE8FB3CBAA4}"/>
              </a:ext>
            </a:extLst>
          </p:cNvPr>
          <p:cNvSpPr>
            <a:spLocks noGrp="1"/>
          </p:cNvSpPr>
          <p:nvPr>
            <p:ph type="body" sz="quarter" idx="10"/>
          </p:nvPr>
        </p:nvSpPr>
        <p:spPr/>
        <p:txBody>
          <a:bodyPr>
            <a:normAutofit/>
          </a:bodyPr>
          <a:lstStyle/>
          <a:p>
            <a:pPr marL="457200" indent="-457200">
              <a:buFont typeface="+mj-lt"/>
              <a:buAutoNum type="arabicPeriod"/>
            </a:pPr>
            <a:r>
              <a:rPr lang="en-US" sz="2600" dirty="0"/>
              <a:t>Regroup with your ESU</a:t>
            </a:r>
          </a:p>
          <a:p>
            <a:pPr marL="457200" indent="-457200">
              <a:buFont typeface="+mj-lt"/>
              <a:buAutoNum type="arabicPeriod"/>
            </a:pPr>
            <a:r>
              <a:rPr lang="en-US" sz="2600" dirty="0"/>
              <a:t>Recall the text you chose earlier while sorting </a:t>
            </a:r>
            <a:br>
              <a:rPr lang="en-US" sz="2600" dirty="0"/>
            </a:br>
            <a:r>
              <a:rPr lang="en-US" sz="2600" dirty="0"/>
              <a:t>quality texts</a:t>
            </a:r>
          </a:p>
          <a:p>
            <a:pPr marL="457200" indent="-457200">
              <a:buFont typeface="+mj-lt"/>
              <a:buAutoNum type="arabicPeriod"/>
            </a:pPr>
            <a:r>
              <a:rPr lang="en-US" sz="2600" dirty="0"/>
              <a:t>Use this text to start your Responsive Lesson Plan </a:t>
            </a:r>
          </a:p>
          <a:p>
            <a:pPr marL="457200" indent="-457200">
              <a:buFont typeface="+mj-lt"/>
              <a:buAutoNum type="arabicPeriod"/>
            </a:pPr>
            <a:r>
              <a:rPr lang="en-US" sz="2600" dirty="0"/>
              <a:t>Draw on your ESU group’s expertise while planning</a:t>
            </a:r>
            <a:endParaRPr lang="en-US" sz="2600" strike="sngStrike" dirty="0"/>
          </a:p>
        </p:txBody>
      </p:sp>
      <p:sp>
        <p:nvSpPr>
          <p:cNvPr id="7" name="Title 6">
            <a:extLst>
              <a:ext uri="{FF2B5EF4-FFF2-40B4-BE49-F238E27FC236}">
                <a16:creationId xmlns:a16="http://schemas.microsoft.com/office/drawing/2014/main" id="{3F28655E-D5AC-49C8-B44D-9DF80024ED9C}"/>
              </a:ext>
            </a:extLst>
          </p:cNvPr>
          <p:cNvSpPr>
            <a:spLocks noGrp="1"/>
          </p:cNvSpPr>
          <p:nvPr>
            <p:ph type="title"/>
          </p:nvPr>
        </p:nvSpPr>
        <p:spPr/>
        <p:txBody>
          <a:bodyPr/>
          <a:lstStyle/>
          <a:p>
            <a:r>
              <a:rPr lang="en-US"/>
              <a:t>Responsive Lesson Planning</a:t>
            </a:r>
          </a:p>
        </p:txBody>
      </p:sp>
    </p:spTree>
    <p:extLst>
      <p:ext uri="{BB962C8B-B14F-4D97-AF65-F5344CB8AC3E}">
        <p14:creationId xmlns:p14="http://schemas.microsoft.com/office/powerpoint/2010/main" val="943777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31D4CF-CCC1-419F-BC19-1831D6638070}"/>
              </a:ext>
            </a:extLst>
          </p:cNvPr>
          <p:cNvSpPr>
            <a:spLocks noGrp="1"/>
          </p:cNvSpPr>
          <p:nvPr>
            <p:ph type="body" sz="quarter" idx="10"/>
          </p:nvPr>
        </p:nvSpPr>
        <p:spPr>
          <a:xfrm>
            <a:off x="2786063" y="1836049"/>
            <a:ext cx="8704322" cy="3390900"/>
          </a:xfrm>
        </p:spPr>
        <p:txBody>
          <a:bodyPr>
            <a:normAutofit/>
          </a:bodyPr>
          <a:lstStyle/>
          <a:p>
            <a:r>
              <a:rPr lang="en-US" sz="2600" dirty="0"/>
              <a:t>Quality text + quality prompt = deeper understanding of content </a:t>
            </a:r>
          </a:p>
          <a:p>
            <a:r>
              <a:rPr lang="en-US" sz="2600" dirty="0"/>
              <a:t>Rubrics help align learning intentions and quality </a:t>
            </a:r>
            <a:br>
              <a:rPr lang="en-US" sz="2600" dirty="0"/>
            </a:br>
            <a:r>
              <a:rPr lang="en-US" sz="2600" dirty="0"/>
              <a:t>of work </a:t>
            </a:r>
          </a:p>
          <a:p>
            <a:r>
              <a:rPr lang="en-US" sz="2600" dirty="0"/>
              <a:t>Text-dependent analysis and analytical writing </a:t>
            </a:r>
            <a:br>
              <a:rPr lang="en-US" sz="2600" dirty="0"/>
            </a:br>
            <a:r>
              <a:rPr lang="en-US" sz="2600" dirty="0"/>
              <a:t>are part of regular instruction</a:t>
            </a:r>
          </a:p>
        </p:txBody>
      </p:sp>
      <p:sp>
        <p:nvSpPr>
          <p:cNvPr id="5" name="Title 4">
            <a:extLst>
              <a:ext uri="{FF2B5EF4-FFF2-40B4-BE49-F238E27FC236}">
                <a16:creationId xmlns:a16="http://schemas.microsoft.com/office/drawing/2014/main" id="{D7033722-5DCB-40A6-B60F-3F0110C1CAFD}"/>
              </a:ext>
            </a:extLst>
          </p:cNvPr>
          <p:cNvSpPr>
            <a:spLocks noGrp="1"/>
          </p:cNvSpPr>
          <p:nvPr>
            <p:ph type="title"/>
          </p:nvPr>
        </p:nvSpPr>
        <p:spPr/>
        <p:txBody>
          <a:bodyPr/>
          <a:lstStyle/>
          <a:p>
            <a:pPr lvl="0"/>
            <a:r>
              <a:rPr lang="en-US"/>
              <a:t>Key Ideas</a:t>
            </a:r>
          </a:p>
        </p:txBody>
      </p:sp>
    </p:spTree>
    <p:extLst>
      <p:ext uri="{BB962C8B-B14F-4D97-AF65-F5344CB8AC3E}">
        <p14:creationId xmlns:p14="http://schemas.microsoft.com/office/powerpoint/2010/main" val="463510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44057D-123E-4895-A8C1-1D863CCA25AB}"/>
              </a:ext>
            </a:extLst>
          </p:cNvPr>
          <p:cNvSpPr>
            <a:spLocks noGrp="1"/>
          </p:cNvSpPr>
          <p:nvPr>
            <p:ph type="body" sz="quarter" idx="10"/>
          </p:nvPr>
        </p:nvSpPr>
        <p:spPr>
          <a:xfrm>
            <a:off x="2786063" y="2226343"/>
            <a:ext cx="3840480" cy="3013312"/>
          </a:xfrm>
        </p:spPr>
        <p:txBody>
          <a:bodyPr>
            <a:normAutofit/>
          </a:bodyPr>
          <a:lstStyle/>
          <a:p>
            <a:r>
              <a:rPr lang="en-US" sz="2600" dirty="0"/>
              <a:t>Reviews and returns rubric</a:t>
            </a:r>
          </a:p>
        </p:txBody>
      </p:sp>
      <p:sp>
        <p:nvSpPr>
          <p:cNvPr id="2" name="Text Placeholder 1">
            <a:extLst>
              <a:ext uri="{FF2B5EF4-FFF2-40B4-BE49-F238E27FC236}">
                <a16:creationId xmlns:a16="http://schemas.microsoft.com/office/drawing/2014/main" id="{1FF82925-7846-4D93-865B-677F992D0EEB}"/>
              </a:ext>
            </a:extLst>
          </p:cNvPr>
          <p:cNvSpPr>
            <a:spLocks noGrp="1"/>
          </p:cNvSpPr>
          <p:nvPr>
            <p:ph type="body" idx="1"/>
          </p:nvPr>
        </p:nvSpPr>
        <p:spPr>
          <a:xfrm>
            <a:off x="2785050" y="1681851"/>
            <a:ext cx="3840480" cy="488006"/>
          </a:xfrm>
        </p:spPr>
        <p:txBody>
          <a:bodyPr>
            <a:noAutofit/>
          </a:bodyPr>
          <a:lstStyle/>
          <a:p>
            <a:r>
              <a:rPr lang="en-US" sz="2600" dirty="0"/>
              <a:t>NWEA</a:t>
            </a:r>
          </a:p>
        </p:txBody>
      </p:sp>
      <p:sp>
        <p:nvSpPr>
          <p:cNvPr id="4" name="Title 3">
            <a:extLst>
              <a:ext uri="{FF2B5EF4-FFF2-40B4-BE49-F238E27FC236}">
                <a16:creationId xmlns:a16="http://schemas.microsoft.com/office/drawing/2014/main" id="{881C46EA-A1BB-4367-98F9-EB1C0AC744F5}"/>
              </a:ext>
            </a:extLst>
          </p:cNvPr>
          <p:cNvSpPr>
            <a:spLocks noGrp="1"/>
          </p:cNvSpPr>
          <p:nvPr>
            <p:ph type="title"/>
          </p:nvPr>
        </p:nvSpPr>
        <p:spPr/>
        <p:txBody>
          <a:bodyPr/>
          <a:lstStyle/>
          <a:p>
            <a:r>
              <a:rPr lang="en-US"/>
              <a:t>Thinking Ahead: Day 3</a:t>
            </a:r>
          </a:p>
        </p:txBody>
      </p:sp>
      <p:sp>
        <p:nvSpPr>
          <p:cNvPr id="7" name="Text Placeholder 6">
            <a:extLst>
              <a:ext uri="{FF2B5EF4-FFF2-40B4-BE49-F238E27FC236}">
                <a16:creationId xmlns:a16="http://schemas.microsoft.com/office/drawing/2014/main" id="{E3602CBC-7CAB-421A-8AE6-525F1E9CEF6C}"/>
              </a:ext>
            </a:extLst>
          </p:cNvPr>
          <p:cNvSpPr>
            <a:spLocks noGrp="1"/>
          </p:cNvSpPr>
          <p:nvPr>
            <p:ph type="body" sz="quarter" idx="14"/>
          </p:nvPr>
        </p:nvSpPr>
        <p:spPr>
          <a:xfrm>
            <a:off x="7533508" y="2226342"/>
            <a:ext cx="3840480" cy="3469608"/>
          </a:xfrm>
        </p:spPr>
        <p:txBody>
          <a:bodyPr>
            <a:normAutofit lnSpcReduction="10000"/>
          </a:bodyPr>
          <a:lstStyle/>
          <a:p>
            <a:pPr>
              <a:lnSpc>
                <a:spcPct val="120000"/>
              </a:lnSpc>
            </a:pPr>
            <a:r>
              <a:rPr lang="en-US" sz="2600" dirty="0"/>
              <a:t>Email your draft rubric</a:t>
            </a:r>
          </a:p>
          <a:p>
            <a:pPr>
              <a:lnSpc>
                <a:spcPct val="120000"/>
              </a:lnSpc>
            </a:pPr>
            <a:r>
              <a:rPr lang="en-US" sz="2600" dirty="0"/>
              <a:t>Use rubric to score a few samples from your H-A-L piles of student work</a:t>
            </a:r>
          </a:p>
          <a:p>
            <a:pPr>
              <a:lnSpc>
                <a:spcPct val="120000"/>
              </a:lnSpc>
            </a:pPr>
            <a:r>
              <a:rPr lang="en-US" sz="2600" dirty="0"/>
              <a:t>Bring scored student samples to Day 3</a:t>
            </a:r>
          </a:p>
          <a:p>
            <a:pPr>
              <a:lnSpc>
                <a:spcPct val="120000"/>
              </a:lnSpc>
            </a:pPr>
            <a:endParaRPr lang="en-US" dirty="0"/>
          </a:p>
        </p:txBody>
      </p:sp>
      <p:sp>
        <p:nvSpPr>
          <p:cNvPr id="8" name="Text Placeholder 7">
            <a:extLst>
              <a:ext uri="{FF2B5EF4-FFF2-40B4-BE49-F238E27FC236}">
                <a16:creationId xmlns:a16="http://schemas.microsoft.com/office/drawing/2014/main" id="{BE53A8CA-3BEA-4EEF-9A0D-A787B95BDF9B}"/>
              </a:ext>
            </a:extLst>
          </p:cNvPr>
          <p:cNvSpPr>
            <a:spLocks noGrp="1"/>
          </p:cNvSpPr>
          <p:nvPr>
            <p:ph type="body" idx="15"/>
          </p:nvPr>
        </p:nvSpPr>
        <p:spPr>
          <a:xfrm>
            <a:off x="7532495" y="1681851"/>
            <a:ext cx="3840480" cy="488006"/>
          </a:xfrm>
        </p:spPr>
        <p:txBody>
          <a:bodyPr>
            <a:noAutofit/>
          </a:bodyPr>
          <a:lstStyle/>
          <a:p>
            <a:r>
              <a:rPr lang="en-US" sz="2600" dirty="0"/>
              <a:t>Participants</a:t>
            </a:r>
          </a:p>
        </p:txBody>
      </p:sp>
      <p:sp>
        <p:nvSpPr>
          <p:cNvPr id="9" name="TextBox 8">
            <a:extLst>
              <a:ext uri="{FF2B5EF4-FFF2-40B4-BE49-F238E27FC236}">
                <a16:creationId xmlns:a16="http://schemas.microsoft.com/office/drawing/2014/main" id="{45BBC5E8-86F0-4A49-9D7A-0C29AEFCEE6B}"/>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mn-cs"/>
              </a:rPr>
              <a:t>Learning Guide p. 31 </a:t>
            </a:r>
            <a:endParaRPr kumimoji="0" lang="en-US" sz="18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39194389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F0965-E71B-486B-B94E-F1C847B69D66}"/>
              </a:ext>
            </a:extLst>
          </p:cNvPr>
          <p:cNvSpPr>
            <a:spLocks noGrp="1"/>
          </p:cNvSpPr>
          <p:nvPr>
            <p:ph type="title"/>
          </p:nvPr>
        </p:nvSpPr>
        <p:spPr/>
        <p:txBody>
          <a:bodyPr/>
          <a:lstStyle/>
          <a:p>
            <a:r>
              <a:rPr lang="en-US"/>
              <a:t>Exit Ticket</a:t>
            </a:r>
          </a:p>
        </p:txBody>
      </p:sp>
      <p:sp>
        <p:nvSpPr>
          <p:cNvPr id="14" name="TextBox 13">
            <a:extLst>
              <a:ext uri="{FF2B5EF4-FFF2-40B4-BE49-F238E27FC236}">
                <a16:creationId xmlns:a16="http://schemas.microsoft.com/office/drawing/2014/main" id="{C199EC7C-DCB1-CB45-834B-C7322D918CD7}"/>
              </a:ext>
            </a:extLst>
          </p:cNvPr>
          <p:cNvSpPr txBox="1"/>
          <p:nvPr/>
        </p:nvSpPr>
        <p:spPr>
          <a:xfrm>
            <a:off x="2518913" y="2339177"/>
            <a:ext cx="2422485"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PLUS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worked for you this session?</a:t>
            </a:r>
          </a:p>
        </p:txBody>
      </p:sp>
      <p:sp>
        <p:nvSpPr>
          <p:cNvPr id="17" name="TextBox 16">
            <a:extLst>
              <a:ext uri="{FF2B5EF4-FFF2-40B4-BE49-F238E27FC236}">
                <a16:creationId xmlns:a16="http://schemas.microsoft.com/office/drawing/2014/main" id="{5E23F680-9D17-534C-8232-F77AAC2960CE}"/>
              </a:ext>
            </a:extLst>
          </p:cNvPr>
          <p:cNvSpPr txBox="1"/>
          <p:nvPr/>
        </p:nvSpPr>
        <p:spPr>
          <a:xfrm>
            <a:off x="8619572" y="2185288"/>
            <a:ext cx="288806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DELTA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will you change as a result of your learning today?</a:t>
            </a:r>
          </a:p>
        </p:txBody>
      </p:sp>
      <p:sp>
        <p:nvSpPr>
          <p:cNvPr id="20" name="TextBox 19">
            <a:extLst>
              <a:ext uri="{FF2B5EF4-FFF2-40B4-BE49-F238E27FC236}">
                <a16:creationId xmlns:a16="http://schemas.microsoft.com/office/drawing/2014/main" id="{96606905-C2B2-AD49-9DB8-8BE9B2B4FB17}"/>
              </a:ext>
            </a:extLst>
          </p:cNvPr>
          <p:cNvSpPr txBox="1"/>
          <p:nvPr/>
        </p:nvSpPr>
        <p:spPr>
          <a:xfrm>
            <a:off x="2826017" y="3962452"/>
            <a:ext cx="2155337"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entury Gothic" panose="020B0502020202020204" pitchFamily="34" charset="0"/>
                <a:ea typeface="+mn-ea"/>
                <a:cs typeface="+mn-cs"/>
              </a:rPr>
              <a:t>NEEDS</a:t>
            </a:r>
            <a:endParaRPr kumimoji="0" lang="en-US"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What do you need now?</a:t>
            </a:r>
          </a:p>
        </p:txBody>
      </p:sp>
      <p:sp>
        <p:nvSpPr>
          <p:cNvPr id="23" name="TextBox 22">
            <a:extLst>
              <a:ext uri="{FF2B5EF4-FFF2-40B4-BE49-F238E27FC236}">
                <a16:creationId xmlns:a16="http://schemas.microsoft.com/office/drawing/2014/main" id="{C135C43D-DD1A-6A40-89A3-146472801BB4}"/>
              </a:ext>
            </a:extLst>
          </p:cNvPr>
          <p:cNvSpPr txBox="1"/>
          <p:nvPr/>
        </p:nvSpPr>
        <p:spPr>
          <a:xfrm>
            <a:off x="8619572" y="3962452"/>
            <a:ext cx="273422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WONDER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are you wondering about now?</a:t>
            </a:r>
          </a:p>
        </p:txBody>
      </p:sp>
      <p:pic>
        <p:nvPicPr>
          <p:cNvPr id="8" name="Picture 7">
            <a:extLst>
              <a:ext uri="{FF2B5EF4-FFF2-40B4-BE49-F238E27FC236}">
                <a16:creationId xmlns:a16="http://schemas.microsoft.com/office/drawing/2014/main" id="{BC496BDD-A5CD-E046-93CA-D455E7D447E1}"/>
              </a:ext>
            </a:extLst>
          </p:cNvPr>
          <p:cNvPicPr>
            <a:picLocks noChangeAspect="1"/>
          </p:cNvPicPr>
          <p:nvPr/>
        </p:nvPicPr>
        <p:blipFill>
          <a:blip r:embed="rId3"/>
          <a:stretch>
            <a:fillRect/>
          </a:stretch>
        </p:blipFill>
        <p:spPr>
          <a:xfrm>
            <a:off x="5192762" y="2059023"/>
            <a:ext cx="1428765" cy="1428765"/>
          </a:xfrm>
          <a:prstGeom prst="rect">
            <a:avLst/>
          </a:prstGeom>
        </p:spPr>
      </p:pic>
      <p:pic>
        <p:nvPicPr>
          <p:cNvPr id="9" name="Picture 8">
            <a:extLst>
              <a:ext uri="{FF2B5EF4-FFF2-40B4-BE49-F238E27FC236}">
                <a16:creationId xmlns:a16="http://schemas.microsoft.com/office/drawing/2014/main" id="{C7E397BA-8906-3743-B2A0-34236AC46291}"/>
              </a:ext>
            </a:extLst>
          </p:cNvPr>
          <p:cNvPicPr>
            <a:picLocks noChangeAspect="1"/>
          </p:cNvPicPr>
          <p:nvPr/>
        </p:nvPicPr>
        <p:blipFill>
          <a:blip r:embed="rId4"/>
          <a:stretch>
            <a:fillRect/>
          </a:stretch>
        </p:blipFill>
        <p:spPr>
          <a:xfrm>
            <a:off x="7044342" y="2059023"/>
            <a:ext cx="1428765" cy="1428765"/>
          </a:xfrm>
          <a:prstGeom prst="rect">
            <a:avLst/>
          </a:prstGeom>
        </p:spPr>
      </p:pic>
      <p:pic>
        <p:nvPicPr>
          <p:cNvPr id="10" name="Picture 9">
            <a:extLst>
              <a:ext uri="{FF2B5EF4-FFF2-40B4-BE49-F238E27FC236}">
                <a16:creationId xmlns:a16="http://schemas.microsoft.com/office/drawing/2014/main" id="{1B209D7A-591E-D344-946C-F9F550347F13}"/>
              </a:ext>
            </a:extLst>
          </p:cNvPr>
          <p:cNvPicPr>
            <a:picLocks noChangeAspect="1"/>
          </p:cNvPicPr>
          <p:nvPr/>
        </p:nvPicPr>
        <p:blipFill>
          <a:blip r:embed="rId5"/>
          <a:stretch>
            <a:fillRect/>
          </a:stretch>
        </p:blipFill>
        <p:spPr>
          <a:xfrm>
            <a:off x="5192762" y="3857126"/>
            <a:ext cx="1428765" cy="1428765"/>
          </a:xfrm>
          <a:prstGeom prst="rect">
            <a:avLst/>
          </a:prstGeom>
        </p:spPr>
      </p:pic>
      <p:pic>
        <p:nvPicPr>
          <p:cNvPr id="11" name="Picture 10">
            <a:extLst>
              <a:ext uri="{FF2B5EF4-FFF2-40B4-BE49-F238E27FC236}">
                <a16:creationId xmlns:a16="http://schemas.microsoft.com/office/drawing/2014/main" id="{4F6708CE-4B37-7240-A422-485CB134D5DA}"/>
              </a:ext>
            </a:extLst>
          </p:cNvPr>
          <p:cNvPicPr>
            <a:picLocks noChangeAspect="1"/>
          </p:cNvPicPr>
          <p:nvPr/>
        </p:nvPicPr>
        <p:blipFill>
          <a:blip r:embed="rId6"/>
          <a:stretch>
            <a:fillRect/>
          </a:stretch>
        </p:blipFill>
        <p:spPr>
          <a:xfrm>
            <a:off x="7044342" y="3857126"/>
            <a:ext cx="1428765" cy="1428765"/>
          </a:xfrm>
          <a:prstGeom prst="rect">
            <a:avLst/>
          </a:prstGeom>
        </p:spPr>
      </p:pic>
    </p:spTree>
    <p:extLst>
      <p:ext uri="{BB962C8B-B14F-4D97-AF65-F5344CB8AC3E}">
        <p14:creationId xmlns:p14="http://schemas.microsoft.com/office/powerpoint/2010/main" val="4036807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A814E3-0E17-4354-A807-591382C4D81E}"/>
              </a:ext>
            </a:extLst>
          </p:cNvPr>
          <p:cNvSpPr>
            <a:spLocks noGrp="1"/>
          </p:cNvSpPr>
          <p:nvPr>
            <p:ph type="pic" sz="quarter" idx="19"/>
          </p:nvPr>
        </p:nvSpPr>
        <p:spPr/>
      </p:sp>
      <p:sp>
        <p:nvSpPr>
          <p:cNvPr id="5" name="Text Placeholder 4">
            <a:extLst>
              <a:ext uri="{FF2B5EF4-FFF2-40B4-BE49-F238E27FC236}">
                <a16:creationId xmlns:a16="http://schemas.microsoft.com/office/drawing/2014/main" id="{032892E2-9264-4429-9518-4BFC3E60F6BC}"/>
              </a:ext>
            </a:extLst>
          </p:cNvPr>
          <p:cNvSpPr>
            <a:spLocks noGrp="1"/>
          </p:cNvSpPr>
          <p:nvPr>
            <p:ph type="body" sz="quarter" idx="20"/>
          </p:nvPr>
        </p:nvSpPr>
        <p:spPr/>
        <p:txBody>
          <a:bodyPr/>
          <a:lstStyle/>
          <a:p>
            <a:endParaRPr lang="en-US"/>
          </a:p>
        </p:txBody>
      </p:sp>
      <p:sp>
        <p:nvSpPr>
          <p:cNvPr id="6" name="Text Placeholder 5">
            <a:extLst>
              <a:ext uri="{FF2B5EF4-FFF2-40B4-BE49-F238E27FC236}">
                <a16:creationId xmlns:a16="http://schemas.microsoft.com/office/drawing/2014/main" id="{EEA8428C-F4A7-4A4F-A4E2-A72898382288}"/>
              </a:ext>
            </a:extLst>
          </p:cNvPr>
          <p:cNvSpPr>
            <a:spLocks noGrp="1"/>
          </p:cNvSpPr>
          <p:nvPr>
            <p:ph type="body" sz="quarter" idx="21"/>
          </p:nvPr>
        </p:nvSpPr>
        <p:spPr>
          <a:xfrm>
            <a:off x="2863334" y="2485850"/>
            <a:ext cx="4830081" cy="531769"/>
          </a:xfrm>
        </p:spPr>
        <p:txBody>
          <a:bodyPr/>
          <a:lstStyle/>
          <a:p>
            <a:r>
              <a:rPr lang="en-US" dirty="0">
                <a:hlinkClick r:id="rId3"/>
              </a:rPr>
              <a:t>https://NWEA.us/tda2 </a:t>
            </a:r>
            <a:endParaRPr lang="en-US" dirty="0"/>
          </a:p>
        </p:txBody>
      </p:sp>
      <p:sp>
        <p:nvSpPr>
          <p:cNvPr id="7" name="Text Placeholder 6">
            <a:extLst>
              <a:ext uri="{FF2B5EF4-FFF2-40B4-BE49-F238E27FC236}">
                <a16:creationId xmlns:a16="http://schemas.microsoft.com/office/drawing/2014/main" id="{9F9C23A1-D7FF-4114-913D-32F115BB61B2}"/>
              </a:ext>
            </a:extLst>
          </p:cNvPr>
          <p:cNvSpPr>
            <a:spLocks noGrp="1"/>
          </p:cNvSpPr>
          <p:nvPr>
            <p:ph type="body" sz="quarter" idx="23"/>
          </p:nvPr>
        </p:nvSpPr>
        <p:spPr/>
        <p:txBody>
          <a:bodyPr/>
          <a:lstStyle/>
          <a:p>
            <a:endParaRPr lang="en-US"/>
          </a:p>
        </p:txBody>
      </p:sp>
    </p:spTree>
    <p:extLst>
      <p:ext uri="{BB962C8B-B14F-4D97-AF65-F5344CB8AC3E}">
        <p14:creationId xmlns:p14="http://schemas.microsoft.com/office/powerpoint/2010/main" val="2920508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E9D8-84DA-4B4E-96D8-221288CA574B}"/>
              </a:ext>
            </a:extLst>
          </p:cNvPr>
          <p:cNvSpPr>
            <a:spLocks noGrp="1"/>
          </p:cNvSpPr>
          <p:nvPr>
            <p:ph type="title"/>
          </p:nvPr>
        </p:nvSpPr>
        <p:spPr/>
        <p:txBody>
          <a:bodyPr/>
          <a:lstStyle/>
          <a:p>
            <a:pPr>
              <a:lnSpc>
                <a:spcPct val="100000"/>
              </a:lnSpc>
            </a:pPr>
            <a:r>
              <a:rPr lang="en-US" dirty="0"/>
              <a:t>Setting the Stage</a:t>
            </a:r>
          </a:p>
        </p:txBody>
      </p:sp>
      <p:pic>
        <p:nvPicPr>
          <p:cNvPr id="7" name="Picture Placeholder 6">
            <a:extLst>
              <a:ext uri="{FF2B5EF4-FFF2-40B4-BE49-F238E27FC236}">
                <a16:creationId xmlns:a16="http://schemas.microsoft.com/office/drawing/2014/main" id="{E44531AB-CBE3-4F12-8BCE-BB5E7C8160D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795192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D80E7-D0F5-4C63-ADB9-AA75FFDE5E44}"/>
              </a:ext>
            </a:extLst>
          </p:cNvPr>
          <p:cNvSpPr>
            <a:spLocks noGrp="1"/>
          </p:cNvSpPr>
          <p:nvPr>
            <p:ph type="body" sz="quarter" idx="10"/>
          </p:nvPr>
        </p:nvSpPr>
        <p:spPr/>
        <p:txBody>
          <a:bodyPr>
            <a:normAutofit/>
          </a:bodyPr>
          <a:lstStyle/>
          <a:p>
            <a:r>
              <a:rPr lang="en-US"/>
              <a:t>© 2019 Nebraska Department of Education. No part of this publication may be reproduced or distributed in any form or by any means, or stored in a database or retrieval system, without the prior written permission of the publisher.</a:t>
            </a:r>
          </a:p>
          <a:p>
            <a:r>
              <a:rPr lang="en-US"/>
              <a:t>NWEA is a registered trademark of NWEA in the US and in other countries. The names of other companies and their products mentioned are the trademarks of their respective owners.</a:t>
            </a:r>
          </a:p>
          <a:p>
            <a:r>
              <a:rPr lang="en-US"/>
              <a:t>We are providing links to the third-party website(s) contained in this material only as a convenience, and the inclusion of links to the linked site does not imply any endorsement, approval, investigation, verification, or monitoring by us of any content or information contained within or accessible from the linked site. NWEA does not control the accuracy, completeness, timeliness, or appropriateness of the content or information on the linked site. If you choose to visit the linked site, you will be subject to its terms of use and privacy policies, over which NWEA has no control. In no event will NWEA be responsible for any information or content within the linked site or your use of the linked site. By continuing to the linked site you agree to the foregoing.</a:t>
            </a:r>
          </a:p>
          <a:p>
            <a:pPr fontAlgn="base"/>
            <a:endParaRPr lang="en-US"/>
          </a:p>
          <a:p>
            <a:pPr fontAlgn="base"/>
            <a:r>
              <a:rPr lang="en-US"/>
              <a:t>February 2019   Ӏ   NETDA_PL20768</a:t>
            </a:r>
          </a:p>
        </p:txBody>
      </p:sp>
    </p:spTree>
    <p:extLst>
      <p:ext uri="{BB962C8B-B14F-4D97-AF65-F5344CB8AC3E}">
        <p14:creationId xmlns:p14="http://schemas.microsoft.com/office/powerpoint/2010/main" val="1526499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people posing for the camera&#10;&#10;Description generated with very high confidence">
            <a:extLst>
              <a:ext uri="{FF2B5EF4-FFF2-40B4-BE49-F238E27FC236}">
                <a16:creationId xmlns:a16="http://schemas.microsoft.com/office/drawing/2014/main" id="{25AA8D03-4650-40A9-A33D-295C686E16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06557" y="0"/>
            <a:ext cx="10140475" cy="6858000"/>
          </a:xfrm>
          <a:prstGeom prst="rect">
            <a:avLst/>
          </a:prstGeom>
        </p:spPr>
      </p:pic>
      <p:sp>
        <p:nvSpPr>
          <p:cNvPr id="6" name="Title 1">
            <a:extLst>
              <a:ext uri="{FF2B5EF4-FFF2-40B4-BE49-F238E27FC236}">
                <a16:creationId xmlns:a16="http://schemas.microsoft.com/office/drawing/2014/main" id="{EA6EAF7D-F75F-4339-83B2-5C7B700FF766}"/>
              </a:ext>
            </a:extLst>
          </p:cNvPr>
          <p:cNvSpPr txBox="1">
            <a:spLocks/>
          </p:cNvSpPr>
          <p:nvPr/>
        </p:nvSpPr>
        <p:spPr>
          <a:xfrm>
            <a:off x="2106557" y="996044"/>
            <a:ext cx="3989444" cy="903860"/>
          </a:xfrm>
          <a:prstGeom prst="rect">
            <a:avLst/>
          </a:prstGeom>
          <a:solidFill>
            <a:srgbClr val="F2F2F2">
              <a:alpha val="70000"/>
            </a:srgbClr>
          </a:solidFill>
        </p:spPr>
        <p:txBody>
          <a:bodyPr anchor="ctr" anchorCtr="0">
            <a:normAutofit fontScale="97500"/>
          </a:bodyPr>
          <a:lstStyle>
            <a:lvl1pPr algn="l" defTabSz="914400" rtl="0" eaLnBrk="1" latinLnBrk="0" hangingPunct="1">
              <a:lnSpc>
                <a:spcPct val="90000"/>
              </a:lnSpc>
              <a:spcBef>
                <a:spcPct val="0"/>
              </a:spcBef>
              <a:buNone/>
              <a:defRPr sz="3400" b="1" kern="1200">
                <a:solidFill>
                  <a:srgbClr val="3F4EA6"/>
                </a:solidFill>
                <a:latin typeface="Century Gothic" charset="0"/>
                <a:ea typeface="Century Gothic" charset="0"/>
                <a:cs typeface="Century Gothic"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201547"/>
                </a:solidFill>
                <a:effectLst/>
                <a:uLnTx/>
                <a:uFillTx/>
                <a:latin typeface="Century Gothic" charset="0"/>
              </a:rPr>
              <a:t>       </a:t>
            </a:r>
            <a:r>
              <a:rPr kumimoji="0" lang="en-US" sz="4100" b="1" i="0" u="none" strike="noStrike" kern="1200" cap="none" spc="0" normalizeH="0" baseline="0" noProof="0">
                <a:ln>
                  <a:noFill/>
                </a:ln>
                <a:solidFill>
                  <a:srgbClr val="201547"/>
                </a:solidFill>
                <a:effectLst/>
                <a:uLnTx/>
                <a:uFillTx/>
                <a:latin typeface="Century Gothic" charset="0"/>
              </a:rPr>
              <a:t>Break</a:t>
            </a:r>
          </a:p>
        </p:txBody>
      </p:sp>
    </p:spTree>
    <p:extLst>
      <p:ext uri="{BB962C8B-B14F-4D97-AF65-F5344CB8AC3E}">
        <p14:creationId xmlns:p14="http://schemas.microsoft.com/office/powerpoint/2010/main" val="3445407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erson standing in a room&#10;&#10;Description generated with very high confidence">
            <a:extLst>
              <a:ext uri="{FF2B5EF4-FFF2-40B4-BE49-F238E27FC236}">
                <a16:creationId xmlns:a16="http://schemas.microsoft.com/office/drawing/2014/main" id="{2D540F22-3B53-4691-B703-146056DF73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0153" y="1"/>
            <a:ext cx="10099408" cy="6858000"/>
          </a:xfrm>
          <a:prstGeom prst="rect">
            <a:avLst/>
          </a:prstGeom>
        </p:spPr>
      </p:pic>
      <p:sp>
        <p:nvSpPr>
          <p:cNvPr id="4" name="Title 1">
            <a:extLst>
              <a:ext uri="{FF2B5EF4-FFF2-40B4-BE49-F238E27FC236}">
                <a16:creationId xmlns:a16="http://schemas.microsoft.com/office/drawing/2014/main" id="{C399BA4F-2998-4284-95BA-0685A6540CD9}"/>
              </a:ext>
            </a:extLst>
          </p:cNvPr>
          <p:cNvSpPr txBox="1">
            <a:spLocks/>
          </p:cNvSpPr>
          <p:nvPr/>
        </p:nvSpPr>
        <p:spPr>
          <a:xfrm>
            <a:off x="2106557" y="996044"/>
            <a:ext cx="3989444" cy="903860"/>
          </a:xfrm>
          <a:prstGeom prst="rect">
            <a:avLst/>
          </a:prstGeom>
          <a:solidFill>
            <a:srgbClr val="F2F2F2">
              <a:alpha val="70000"/>
            </a:srgbClr>
          </a:solidFill>
        </p:spPr>
        <p:txBody>
          <a:bodyPr anchor="ctr" anchorCtr="0">
            <a:normAutofit fontScale="97500"/>
          </a:bodyPr>
          <a:lstStyle>
            <a:lvl1pPr algn="l" defTabSz="914400" rtl="0" eaLnBrk="1" latinLnBrk="0" hangingPunct="1">
              <a:lnSpc>
                <a:spcPct val="90000"/>
              </a:lnSpc>
              <a:spcBef>
                <a:spcPct val="0"/>
              </a:spcBef>
              <a:buNone/>
              <a:defRPr sz="3400" b="1" kern="1200">
                <a:solidFill>
                  <a:srgbClr val="3F4EA6"/>
                </a:solidFill>
                <a:latin typeface="Century Gothic" charset="0"/>
                <a:ea typeface="Century Gothic" charset="0"/>
                <a:cs typeface="Century Gothic"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201547"/>
                </a:solidFill>
                <a:effectLst/>
                <a:uLnTx/>
                <a:uFillTx/>
                <a:latin typeface="Century Gothic" charset="0"/>
              </a:rPr>
              <a:t>       </a:t>
            </a:r>
            <a:r>
              <a:rPr kumimoji="0" lang="en-US" sz="4100" b="1" i="0" u="none" strike="noStrike" kern="1200" cap="none" spc="0" normalizeH="0" baseline="0" noProof="0">
                <a:ln>
                  <a:noFill/>
                </a:ln>
                <a:solidFill>
                  <a:srgbClr val="201547"/>
                </a:solidFill>
                <a:effectLst/>
                <a:uLnTx/>
                <a:uFillTx/>
                <a:latin typeface="Century Gothic" charset="0"/>
              </a:rPr>
              <a:t>Break</a:t>
            </a:r>
          </a:p>
        </p:txBody>
      </p:sp>
    </p:spTree>
    <p:extLst>
      <p:ext uri="{BB962C8B-B14F-4D97-AF65-F5344CB8AC3E}">
        <p14:creationId xmlns:p14="http://schemas.microsoft.com/office/powerpoint/2010/main" val="40531360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generated with very high confidence">
            <a:extLst>
              <a:ext uri="{FF2B5EF4-FFF2-40B4-BE49-F238E27FC236}">
                <a16:creationId xmlns:a16="http://schemas.microsoft.com/office/drawing/2014/main" id="{4081AC2A-D5A3-174E-9BF9-8F6E7D20E5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125607" y="0"/>
            <a:ext cx="10479143" cy="6858000"/>
          </a:xfrm>
          <a:prstGeom prst="rect">
            <a:avLst/>
          </a:prstGeom>
        </p:spPr>
      </p:pic>
      <p:sp>
        <p:nvSpPr>
          <p:cNvPr id="4" name="Title 1">
            <a:extLst>
              <a:ext uri="{FF2B5EF4-FFF2-40B4-BE49-F238E27FC236}">
                <a16:creationId xmlns:a16="http://schemas.microsoft.com/office/drawing/2014/main" id="{4FC4FC3A-FC30-4D29-8CF7-5720FA075C04}"/>
              </a:ext>
            </a:extLst>
          </p:cNvPr>
          <p:cNvSpPr txBox="1">
            <a:spLocks/>
          </p:cNvSpPr>
          <p:nvPr/>
        </p:nvSpPr>
        <p:spPr>
          <a:xfrm>
            <a:off x="2106557" y="996044"/>
            <a:ext cx="3989444" cy="903860"/>
          </a:xfrm>
          <a:prstGeom prst="rect">
            <a:avLst/>
          </a:prstGeom>
          <a:solidFill>
            <a:srgbClr val="F2F2F2">
              <a:alpha val="70000"/>
            </a:srgbClr>
          </a:solidFill>
        </p:spPr>
        <p:txBody>
          <a:bodyPr anchor="ctr" anchorCtr="0">
            <a:normAutofit fontScale="97500"/>
          </a:bodyPr>
          <a:lstStyle>
            <a:lvl1pPr algn="l" defTabSz="914400" rtl="0" eaLnBrk="1" latinLnBrk="0" hangingPunct="1">
              <a:lnSpc>
                <a:spcPct val="90000"/>
              </a:lnSpc>
              <a:spcBef>
                <a:spcPct val="0"/>
              </a:spcBef>
              <a:buNone/>
              <a:defRPr sz="3400" b="1" kern="1200">
                <a:solidFill>
                  <a:srgbClr val="3F4EA6"/>
                </a:solidFill>
                <a:latin typeface="Century Gothic" charset="0"/>
                <a:ea typeface="Century Gothic" charset="0"/>
                <a:cs typeface="Century Gothic"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201547"/>
                </a:solidFill>
                <a:effectLst/>
                <a:uLnTx/>
                <a:uFillTx/>
                <a:latin typeface="Century Gothic" charset="0"/>
              </a:rPr>
              <a:t>       </a:t>
            </a:r>
            <a:r>
              <a:rPr kumimoji="0" lang="en-US" sz="4100" b="1" i="0" u="none" strike="noStrike" kern="1200" cap="none" spc="0" normalizeH="0" baseline="0" noProof="0">
                <a:ln>
                  <a:noFill/>
                </a:ln>
                <a:solidFill>
                  <a:srgbClr val="201547"/>
                </a:solidFill>
                <a:effectLst/>
                <a:uLnTx/>
                <a:uFillTx/>
                <a:latin typeface="Century Gothic" charset="0"/>
              </a:rPr>
              <a:t>Lunch</a:t>
            </a:r>
          </a:p>
        </p:txBody>
      </p:sp>
    </p:spTree>
    <p:extLst>
      <p:ext uri="{BB962C8B-B14F-4D97-AF65-F5344CB8AC3E}">
        <p14:creationId xmlns:p14="http://schemas.microsoft.com/office/powerpoint/2010/main" val="1778387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81AC2A-D5A3-174E-9BF9-8F6E7D20E5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106557" y="0"/>
            <a:ext cx="10384933" cy="6858000"/>
          </a:xfrm>
          <a:prstGeom prst="rect">
            <a:avLst/>
          </a:prstGeom>
        </p:spPr>
      </p:pic>
      <p:sp>
        <p:nvSpPr>
          <p:cNvPr id="4" name="Title 1">
            <a:extLst>
              <a:ext uri="{FF2B5EF4-FFF2-40B4-BE49-F238E27FC236}">
                <a16:creationId xmlns:a16="http://schemas.microsoft.com/office/drawing/2014/main" id="{9C63AC0F-3909-47E0-B388-7A9E8C18C37D}"/>
              </a:ext>
            </a:extLst>
          </p:cNvPr>
          <p:cNvSpPr txBox="1">
            <a:spLocks/>
          </p:cNvSpPr>
          <p:nvPr/>
        </p:nvSpPr>
        <p:spPr>
          <a:xfrm>
            <a:off x="2106557" y="996044"/>
            <a:ext cx="3989444" cy="903860"/>
          </a:xfrm>
          <a:prstGeom prst="rect">
            <a:avLst/>
          </a:prstGeom>
          <a:solidFill>
            <a:srgbClr val="F2F2F2">
              <a:alpha val="70000"/>
            </a:srgbClr>
          </a:solidFill>
        </p:spPr>
        <p:txBody>
          <a:bodyPr anchor="ctr" anchorCtr="0">
            <a:normAutofit fontScale="97500"/>
          </a:bodyPr>
          <a:lstStyle>
            <a:lvl1pPr algn="l" defTabSz="914400" rtl="0" eaLnBrk="1" latinLnBrk="0" hangingPunct="1">
              <a:lnSpc>
                <a:spcPct val="90000"/>
              </a:lnSpc>
              <a:spcBef>
                <a:spcPct val="0"/>
              </a:spcBef>
              <a:buNone/>
              <a:defRPr sz="3400" b="1" kern="1200">
                <a:solidFill>
                  <a:srgbClr val="3F4EA6"/>
                </a:solidFill>
                <a:latin typeface="Century Gothic" charset="0"/>
                <a:ea typeface="Century Gothic" charset="0"/>
                <a:cs typeface="Century Gothic"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201547"/>
                </a:solidFill>
                <a:effectLst/>
                <a:uLnTx/>
                <a:uFillTx/>
                <a:latin typeface="Century Gothic" charset="0"/>
              </a:rPr>
              <a:t>       </a:t>
            </a:r>
            <a:r>
              <a:rPr kumimoji="0" lang="en-US" sz="4100" b="1" i="0" u="none" strike="noStrike" kern="1200" cap="none" spc="0" normalizeH="0" baseline="0" noProof="0">
                <a:ln>
                  <a:noFill/>
                </a:ln>
                <a:solidFill>
                  <a:srgbClr val="201547"/>
                </a:solidFill>
                <a:effectLst/>
                <a:uLnTx/>
                <a:uFillTx/>
                <a:latin typeface="Century Gothic" charset="0"/>
              </a:rPr>
              <a:t>Lunch</a:t>
            </a:r>
          </a:p>
        </p:txBody>
      </p:sp>
    </p:spTree>
    <p:extLst>
      <p:ext uri="{BB962C8B-B14F-4D97-AF65-F5344CB8AC3E}">
        <p14:creationId xmlns:p14="http://schemas.microsoft.com/office/powerpoint/2010/main" val="4030935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654DB0-C738-49A4-9333-24C13996AB17}"/>
              </a:ext>
            </a:extLst>
          </p:cNvPr>
          <p:cNvSpPr>
            <a:spLocks noGrp="1"/>
          </p:cNvSpPr>
          <p:nvPr>
            <p:ph type="body" sz="quarter" idx="10"/>
          </p:nvPr>
        </p:nvSpPr>
        <p:spPr/>
        <p:txBody>
          <a:bodyPr>
            <a:normAutofit/>
          </a:bodyPr>
          <a:lstStyle/>
          <a:p>
            <a:pPr marL="457200" indent="-457200">
              <a:buFont typeface="+mj-lt"/>
              <a:buAutoNum type="arabicPeriod"/>
            </a:pPr>
            <a:r>
              <a:rPr lang="en-US" sz="2600" dirty="0"/>
              <a:t>Find a partner at your table</a:t>
            </a:r>
          </a:p>
          <a:p>
            <a:pPr marL="457200" indent="-457200">
              <a:buFont typeface="+mj-lt"/>
              <a:buAutoNum type="arabicPeriod"/>
            </a:pPr>
            <a:r>
              <a:rPr lang="en-US" sz="2600" dirty="0"/>
              <a:t>Share your thinking </a:t>
            </a:r>
          </a:p>
          <a:p>
            <a:pPr marL="457200" indent="-457200">
              <a:buFont typeface="+mj-lt"/>
              <a:buAutoNum type="arabicPeriod"/>
            </a:pPr>
            <a:r>
              <a:rPr lang="en-US" sz="2600" dirty="0"/>
              <a:t>Find a pair from another table</a:t>
            </a:r>
          </a:p>
          <a:p>
            <a:pPr marL="457200" indent="-457200">
              <a:buFont typeface="+mj-lt"/>
              <a:buAutoNum type="arabicPeriod"/>
            </a:pPr>
            <a:r>
              <a:rPr lang="en-US" sz="2600" dirty="0"/>
              <a:t>Share your thinking</a:t>
            </a:r>
          </a:p>
        </p:txBody>
      </p:sp>
      <p:sp>
        <p:nvSpPr>
          <p:cNvPr id="5" name="Title 4">
            <a:extLst>
              <a:ext uri="{FF2B5EF4-FFF2-40B4-BE49-F238E27FC236}">
                <a16:creationId xmlns:a16="http://schemas.microsoft.com/office/drawing/2014/main" id="{85724CA9-D121-4C86-899D-AE4D69FDA6DF}"/>
              </a:ext>
            </a:extLst>
          </p:cNvPr>
          <p:cNvSpPr>
            <a:spLocks noGrp="1"/>
          </p:cNvSpPr>
          <p:nvPr>
            <p:ph type="title"/>
          </p:nvPr>
        </p:nvSpPr>
        <p:spPr/>
        <p:txBody>
          <a:bodyPr/>
          <a:lstStyle/>
          <a:p>
            <a:r>
              <a:rPr lang="en-US"/>
              <a:t>What are you thinking now?</a:t>
            </a:r>
          </a:p>
        </p:txBody>
      </p:sp>
    </p:spTree>
    <p:extLst>
      <p:ext uri="{BB962C8B-B14F-4D97-AF65-F5344CB8AC3E}">
        <p14:creationId xmlns:p14="http://schemas.microsoft.com/office/powerpoint/2010/main" val="1419108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a:bodyPr>
          <a:lstStyle/>
          <a:p>
            <a:pPr marL="0" indent="0">
              <a:buNone/>
            </a:pPr>
            <a:r>
              <a:rPr lang="en-US" sz="2600" dirty="0"/>
              <a:t>Ask someone from another table to share:</a:t>
            </a:r>
          </a:p>
          <a:p>
            <a:r>
              <a:rPr lang="en-US" sz="2600" dirty="0"/>
              <a:t>Most important concept shared so far</a:t>
            </a:r>
          </a:p>
          <a:p>
            <a:r>
              <a:rPr lang="en-US" sz="2600" dirty="0"/>
              <a:t>Best practice he or she currently uses related </a:t>
            </a:r>
            <a:br>
              <a:rPr lang="en-US" sz="2600" dirty="0"/>
            </a:br>
            <a:r>
              <a:rPr lang="en-US" sz="2600" dirty="0"/>
              <a:t>to the topic</a:t>
            </a:r>
          </a:p>
          <a:p>
            <a:r>
              <a:rPr lang="en-US" sz="2600" dirty="0"/>
              <a:t>Most useful thing learned so far</a:t>
            </a:r>
          </a:p>
        </p:txBody>
      </p:sp>
      <p:sp>
        <p:nvSpPr>
          <p:cNvPr id="2" name="Title 1"/>
          <p:cNvSpPr>
            <a:spLocks noGrp="1"/>
          </p:cNvSpPr>
          <p:nvPr>
            <p:ph type="title"/>
          </p:nvPr>
        </p:nvSpPr>
        <p:spPr/>
        <p:txBody>
          <a:bodyPr/>
          <a:lstStyle/>
          <a:p>
            <a:r>
              <a:rPr lang="en-US"/>
              <a:t>Break</a:t>
            </a:r>
          </a:p>
        </p:txBody>
      </p:sp>
    </p:spTree>
    <p:extLst>
      <p:ext uri="{BB962C8B-B14F-4D97-AF65-F5344CB8AC3E}">
        <p14:creationId xmlns:p14="http://schemas.microsoft.com/office/powerpoint/2010/main" val="1307486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a:bodyPr>
          <a:lstStyle/>
          <a:p>
            <a:pPr>
              <a:spcBef>
                <a:spcPts val="450"/>
              </a:spcBef>
              <a:spcAft>
                <a:spcPts val="450"/>
              </a:spcAft>
            </a:pPr>
            <a:endParaRPr lang="en-US" sz="2600" dirty="0">
              <a:latin typeface="Century Gothic" panose="020B0502020202020204" pitchFamily="34" charset="0"/>
              <a:cs typeface="Arial" panose="020B0604020202020204" pitchFamily="34" charset="0"/>
            </a:endParaRPr>
          </a:p>
          <a:p>
            <a:pPr>
              <a:spcBef>
                <a:spcPts val="450"/>
              </a:spcBef>
              <a:spcAft>
                <a:spcPts val="450"/>
              </a:spcAft>
            </a:pPr>
            <a:r>
              <a:rPr lang="en-US" sz="2600" dirty="0">
                <a:latin typeface="Century Gothic" panose="020B0502020202020204" pitchFamily="34" charset="0"/>
                <a:cs typeface="Arial" panose="020B0604020202020204" pitchFamily="34" charset="0"/>
              </a:rPr>
              <a:t>Before break, think of a question about what you’ve learned so far (and capture your answer)</a:t>
            </a:r>
          </a:p>
          <a:p>
            <a:pPr>
              <a:spcBef>
                <a:spcPts val="450"/>
              </a:spcBef>
              <a:spcAft>
                <a:spcPts val="450"/>
              </a:spcAft>
            </a:pPr>
            <a:r>
              <a:rPr lang="en-US" sz="2600" dirty="0">
                <a:latin typeface="Century Gothic" panose="020B0502020202020204" pitchFamily="34" charset="0"/>
                <a:cs typeface="Arial" panose="020B0604020202020204" pitchFamily="34" charset="0"/>
              </a:rPr>
              <a:t>After break, ask one or two people to answer your question (turn in questions at end to facilitator)</a:t>
            </a:r>
          </a:p>
        </p:txBody>
      </p:sp>
      <p:sp>
        <p:nvSpPr>
          <p:cNvPr id="2" name="Title 1"/>
          <p:cNvSpPr>
            <a:spLocks noGrp="1"/>
          </p:cNvSpPr>
          <p:nvPr>
            <p:ph type="title"/>
          </p:nvPr>
        </p:nvSpPr>
        <p:spPr/>
        <p:txBody>
          <a:bodyPr/>
          <a:lstStyle/>
          <a:p>
            <a:r>
              <a:rPr lang="en-US"/>
              <a:t>Break</a:t>
            </a:r>
          </a:p>
        </p:txBody>
      </p:sp>
    </p:spTree>
    <p:extLst>
      <p:ext uri="{BB962C8B-B14F-4D97-AF65-F5344CB8AC3E}">
        <p14:creationId xmlns:p14="http://schemas.microsoft.com/office/powerpoint/2010/main" val="511921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a:bodyPr>
          <a:lstStyle/>
          <a:p>
            <a:pPr marL="0" indent="0">
              <a:spcBef>
                <a:spcPts val="450"/>
              </a:spcBef>
              <a:spcAft>
                <a:spcPts val="450"/>
              </a:spcAft>
              <a:buNone/>
            </a:pPr>
            <a:br>
              <a:rPr lang="en-US" sz="2600" dirty="0">
                <a:latin typeface="Century Gothic" panose="020B0502020202020204" pitchFamily="34" charset="0"/>
                <a:cs typeface="Arial" panose="020B0604020202020204" pitchFamily="34" charset="0"/>
              </a:rPr>
            </a:br>
            <a:r>
              <a:rPr lang="en-US" sz="2600" dirty="0">
                <a:latin typeface="Century Gothic" panose="020B0502020202020204" pitchFamily="34" charset="0"/>
                <a:cs typeface="Arial" panose="020B0604020202020204" pitchFamily="34" charset="0"/>
              </a:rPr>
              <a:t>Graffiti wall</a:t>
            </a:r>
          </a:p>
          <a:p>
            <a:pPr>
              <a:spcBef>
                <a:spcPts val="450"/>
              </a:spcBef>
              <a:spcAft>
                <a:spcPts val="450"/>
              </a:spcAft>
              <a:buFont typeface="Arial" panose="020B0604020202020204" pitchFamily="34" charset="0"/>
              <a:buChar char="•"/>
            </a:pPr>
            <a:r>
              <a:rPr lang="en-US" sz="2600" dirty="0">
                <a:latin typeface="Century Gothic" panose="020B0502020202020204" pitchFamily="34" charset="0"/>
                <a:cs typeface="Arial" panose="020B0604020202020204" pitchFamily="34" charset="0"/>
              </a:rPr>
              <a:t>Please add comments/questions you have so far about today’s topic to the Graffiti Wall. Use the sticky notes on the tables.</a:t>
            </a:r>
          </a:p>
        </p:txBody>
      </p:sp>
      <p:sp>
        <p:nvSpPr>
          <p:cNvPr id="2" name="Title 1"/>
          <p:cNvSpPr>
            <a:spLocks noGrp="1"/>
          </p:cNvSpPr>
          <p:nvPr>
            <p:ph type="title"/>
          </p:nvPr>
        </p:nvSpPr>
        <p:spPr/>
        <p:txBody>
          <a:bodyPr/>
          <a:lstStyle/>
          <a:p>
            <a:r>
              <a:rPr lang="en-US"/>
              <a:t>Break</a:t>
            </a:r>
          </a:p>
        </p:txBody>
      </p:sp>
    </p:spTree>
    <p:extLst>
      <p:ext uri="{BB962C8B-B14F-4D97-AF65-F5344CB8AC3E}">
        <p14:creationId xmlns:p14="http://schemas.microsoft.com/office/powerpoint/2010/main" val="28722368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724DAD4-914D-4461-997B-D58C9648AFAE}"/>
              </a:ext>
            </a:extLst>
          </p:cNvPr>
          <p:cNvSpPr>
            <a:spLocks noGrp="1"/>
          </p:cNvSpPr>
          <p:nvPr>
            <p:ph type="body" sz="quarter" idx="10"/>
          </p:nvPr>
        </p:nvSpPr>
        <p:spPr>
          <a:xfrm>
            <a:off x="2779284" y="1935139"/>
            <a:ext cx="8567736" cy="3390900"/>
          </a:xfrm>
        </p:spPr>
        <p:txBody>
          <a:bodyPr>
            <a:noAutofit/>
          </a:bodyPr>
          <a:lstStyle/>
          <a:p>
            <a:r>
              <a:rPr lang="en-US" sz="2600" dirty="0"/>
              <a:t>Prompt 1: In the text “The Ancient Singer,” it is mentioned to the main character, “. . . the marimba is an old friend that will repay your loyalty.” Analyze how the main character displays loyalty to the marimba throughout the story and how he is able to recognize how that loyalty pays off. Write a well-constructed response using evidence from the text.</a:t>
            </a:r>
          </a:p>
        </p:txBody>
      </p:sp>
      <p:sp>
        <p:nvSpPr>
          <p:cNvPr id="11" name="Text Placeholder 10">
            <a:extLst>
              <a:ext uri="{FF2B5EF4-FFF2-40B4-BE49-F238E27FC236}">
                <a16:creationId xmlns:a16="http://schemas.microsoft.com/office/drawing/2014/main" id="{6165D77E-2FA3-463D-AE0F-DACB542E1E13}"/>
              </a:ext>
            </a:extLst>
          </p:cNvPr>
          <p:cNvSpPr>
            <a:spLocks noGrp="1"/>
          </p:cNvSpPr>
          <p:nvPr>
            <p:ph type="body" sz="quarter" idx="13"/>
          </p:nvPr>
        </p:nvSpPr>
        <p:spPr/>
        <p:txBody>
          <a:bodyPr/>
          <a:lstStyle/>
          <a:p>
            <a:r>
              <a:rPr lang="en-US" dirty="0"/>
              <a:t>Cohort #2: Lincoln</a:t>
            </a:r>
          </a:p>
          <a:p>
            <a:endParaRPr lang="en-US" dirty="0"/>
          </a:p>
        </p:txBody>
      </p:sp>
      <p:sp>
        <p:nvSpPr>
          <p:cNvPr id="4" name="Title 3">
            <a:extLst>
              <a:ext uri="{FF2B5EF4-FFF2-40B4-BE49-F238E27FC236}">
                <a16:creationId xmlns:a16="http://schemas.microsoft.com/office/drawing/2014/main" id="{B93CA23E-303D-494A-BEA6-7D1EE981DB16}"/>
              </a:ext>
            </a:extLst>
          </p:cNvPr>
          <p:cNvSpPr>
            <a:spLocks noGrp="1"/>
          </p:cNvSpPr>
          <p:nvPr>
            <p:ph type="title"/>
          </p:nvPr>
        </p:nvSpPr>
        <p:spPr/>
        <p:txBody>
          <a:bodyPr/>
          <a:lstStyle/>
          <a:p>
            <a:r>
              <a:rPr lang="en-US"/>
              <a:t>Sample Prompts</a:t>
            </a:r>
          </a:p>
        </p:txBody>
      </p:sp>
      <p:sp>
        <p:nvSpPr>
          <p:cNvPr id="12" name="Text Placeholder 5">
            <a:extLst>
              <a:ext uri="{FF2B5EF4-FFF2-40B4-BE49-F238E27FC236}">
                <a16:creationId xmlns:a16="http://schemas.microsoft.com/office/drawing/2014/main" id="{1348A30D-B533-4317-BA95-F14116120B64}"/>
              </a:ext>
            </a:extLst>
          </p:cNvPr>
          <p:cNvSpPr txBox="1">
            <a:spLocks/>
          </p:cNvSpPr>
          <p:nvPr/>
        </p:nvSpPr>
        <p:spPr>
          <a:xfrm>
            <a:off x="2779284" y="1935139"/>
            <a:ext cx="8567736" cy="3390900"/>
          </a:xfrm>
          <a:prstGeom prst="rect">
            <a:avLst/>
          </a:prstGeom>
        </p:spPr>
        <p:txBody>
          <a:bodyPr vert="horz" lIns="0" tIns="45720" rIns="0" bIns="45720" rtlCol="0">
            <a:normAutofit/>
          </a:bodyPr>
          <a:lstStyle>
            <a:lvl1pPr marL="341313" indent="-341313" algn="l" defTabSz="914400" rtl="0" eaLnBrk="1" latinLnBrk="0" hangingPunct="1">
              <a:lnSpc>
                <a:spcPct val="110000"/>
              </a:lnSpc>
              <a:spcBef>
                <a:spcPts val="1000"/>
              </a:spcBef>
              <a:buFont typeface="Arial"/>
              <a:buChar char="•"/>
              <a:defRPr sz="24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2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1313" marR="0" lvl="0" indent="-341313" algn="l" defTabSz="914400" rtl="0" eaLnBrk="1" fontAlgn="auto" latinLnBrk="0" hangingPunct="1">
              <a:lnSpc>
                <a:spcPct val="110000"/>
              </a:lnSpc>
              <a:spcBef>
                <a:spcPts val="1000"/>
              </a:spcBef>
              <a:spcAft>
                <a:spcPts val="0"/>
              </a:spcAft>
              <a:buClrTx/>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entury Gothic" charset="0"/>
              </a:rPr>
              <a:t>Prompt 2: In the story “A Drama,” Mario is encouraged to join his school’s drama club. Analyze an external conflict for Mario and an internal conflict that challenges him. Using evidence from the text, support your response in a well-developed manner.</a:t>
            </a:r>
          </a:p>
        </p:txBody>
      </p:sp>
      <p:sp>
        <p:nvSpPr>
          <p:cNvPr id="13" name="Text Placeholder 5">
            <a:extLst>
              <a:ext uri="{FF2B5EF4-FFF2-40B4-BE49-F238E27FC236}">
                <a16:creationId xmlns:a16="http://schemas.microsoft.com/office/drawing/2014/main" id="{1443AE7F-25CF-4EC6-B435-5A16B0DAF83D}"/>
              </a:ext>
            </a:extLst>
          </p:cNvPr>
          <p:cNvSpPr txBox="1">
            <a:spLocks/>
          </p:cNvSpPr>
          <p:nvPr/>
        </p:nvSpPr>
        <p:spPr>
          <a:xfrm>
            <a:off x="2779284" y="1935139"/>
            <a:ext cx="8567736" cy="3390900"/>
          </a:xfrm>
          <a:prstGeom prst="rect">
            <a:avLst/>
          </a:prstGeom>
        </p:spPr>
        <p:txBody>
          <a:bodyPr vert="horz" lIns="0" tIns="45720" rIns="0" bIns="45720" rtlCol="0">
            <a:normAutofit/>
          </a:bodyPr>
          <a:lstStyle>
            <a:lvl1pPr marL="341313" indent="-341313" algn="l" defTabSz="914400" rtl="0" eaLnBrk="1" latinLnBrk="0" hangingPunct="1">
              <a:lnSpc>
                <a:spcPct val="110000"/>
              </a:lnSpc>
              <a:spcBef>
                <a:spcPts val="1000"/>
              </a:spcBef>
              <a:buFont typeface="Arial"/>
              <a:buChar char="•"/>
              <a:defRPr sz="24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2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1313" marR="0" lvl="0" indent="-341313" algn="l" defTabSz="914400" rtl="0" eaLnBrk="1" fontAlgn="auto" latinLnBrk="0" hangingPunct="1">
              <a:lnSpc>
                <a:spcPct val="110000"/>
              </a:lnSpc>
              <a:spcBef>
                <a:spcPts val="1000"/>
              </a:spcBef>
              <a:spcAft>
                <a:spcPts val="0"/>
              </a:spcAft>
              <a:buClrTx/>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entury Gothic" charset="0"/>
              </a:rPr>
              <a:t>Prompt 3: The passage “A Drama” is written in the first-person point of view. Analyze how this point of view helps the reader to understand how Mario develops throughout the story. Use evidence from the text to support your answer. </a:t>
            </a:r>
          </a:p>
        </p:txBody>
      </p:sp>
    </p:spTree>
    <p:extLst>
      <p:ext uri="{BB962C8B-B14F-4D97-AF65-F5344CB8AC3E}">
        <p14:creationId xmlns:p14="http://schemas.microsoft.com/office/powerpoint/2010/main" val="203275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33F676F-0794-4A78-932E-1B55EF694FDF}"/>
              </a:ext>
            </a:extLst>
          </p:cNvPr>
          <p:cNvSpPr>
            <a:spLocks noGrp="1"/>
          </p:cNvSpPr>
          <p:nvPr>
            <p:ph type="pic" sz="quarter" idx="19"/>
          </p:nvPr>
        </p:nvSpPr>
        <p:spPr/>
      </p:sp>
      <p:sp>
        <p:nvSpPr>
          <p:cNvPr id="9" name="Text Placeholder 8">
            <a:extLst>
              <a:ext uri="{FF2B5EF4-FFF2-40B4-BE49-F238E27FC236}">
                <a16:creationId xmlns:a16="http://schemas.microsoft.com/office/drawing/2014/main" id="{3F33EC78-5AFE-4A24-90A9-72E9E8F4355A}"/>
              </a:ext>
            </a:extLst>
          </p:cNvPr>
          <p:cNvSpPr>
            <a:spLocks noGrp="1"/>
          </p:cNvSpPr>
          <p:nvPr>
            <p:ph type="body" sz="quarter" idx="20"/>
          </p:nvPr>
        </p:nvSpPr>
        <p:spPr/>
        <p:txBody>
          <a:bodyPr/>
          <a:lstStyle/>
          <a:p>
            <a:endParaRPr lang="en-US"/>
          </a:p>
        </p:txBody>
      </p:sp>
      <p:sp>
        <p:nvSpPr>
          <p:cNvPr id="6" name="Text Placeholder 5">
            <a:extLst>
              <a:ext uri="{FF2B5EF4-FFF2-40B4-BE49-F238E27FC236}">
                <a16:creationId xmlns:a16="http://schemas.microsoft.com/office/drawing/2014/main" id="{969CF7A2-7809-49B8-B425-785DCF58F07D}"/>
              </a:ext>
            </a:extLst>
          </p:cNvPr>
          <p:cNvSpPr>
            <a:spLocks noGrp="1"/>
          </p:cNvSpPr>
          <p:nvPr>
            <p:ph type="body" sz="quarter" idx="21"/>
          </p:nvPr>
        </p:nvSpPr>
        <p:spPr/>
        <p:txBody>
          <a:bodyPr/>
          <a:lstStyle/>
          <a:p>
            <a:endParaRPr lang="en-US"/>
          </a:p>
        </p:txBody>
      </p:sp>
      <p:sp>
        <p:nvSpPr>
          <p:cNvPr id="7" name="Text Placeholder 6">
            <a:extLst>
              <a:ext uri="{FF2B5EF4-FFF2-40B4-BE49-F238E27FC236}">
                <a16:creationId xmlns:a16="http://schemas.microsoft.com/office/drawing/2014/main" id="{4928E246-3450-407C-8C9C-297F6DBFF11B}"/>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1521787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724DAD4-914D-4461-997B-D58C9648AFAE}"/>
              </a:ext>
            </a:extLst>
          </p:cNvPr>
          <p:cNvSpPr>
            <a:spLocks noGrp="1"/>
          </p:cNvSpPr>
          <p:nvPr>
            <p:ph type="body" sz="quarter" idx="10"/>
          </p:nvPr>
        </p:nvSpPr>
        <p:spPr>
          <a:xfrm>
            <a:off x="2780713" y="1938528"/>
            <a:ext cx="8567736" cy="3390900"/>
          </a:xfrm>
        </p:spPr>
        <p:txBody>
          <a:bodyPr>
            <a:normAutofit/>
          </a:bodyPr>
          <a:lstStyle/>
          <a:p>
            <a:r>
              <a:rPr lang="en-US" sz="2600" dirty="0"/>
              <a:t>Prompt 1: In the passage “Keeping Time,” the author states how standardized time was created by the railroads. Analyze how standard time made railroad travel safer, using evidence from the text.</a:t>
            </a:r>
          </a:p>
        </p:txBody>
      </p:sp>
      <p:sp>
        <p:nvSpPr>
          <p:cNvPr id="11" name="Text Placeholder 10">
            <a:extLst>
              <a:ext uri="{FF2B5EF4-FFF2-40B4-BE49-F238E27FC236}">
                <a16:creationId xmlns:a16="http://schemas.microsoft.com/office/drawing/2014/main" id="{6165D77E-2FA3-463D-AE0F-DACB542E1E13}"/>
              </a:ext>
            </a:extLst>
          </p:cNvPr>
          <p:cNvSpPr>
            <a:spLocks noGrp="1"/>
          </p:cNvSpPr>
          <p:nvPr>
            <p:ph type="body" sz="quarter" idx="13"/>
          </p:nvPr>
        </p:nvSpPr>
        <p:spPr/>
        <p:txBody>
          <a:bodyPr/>
          <a:lstStyle/>
          <a:p>
            <a:r>
              <a:rPr lang="en-US" dirty="0"/>
              <a:t>Cohort #3: Wakefield</a:t>
            </a:r>
          </a:p>
          <a:p>
            <a:endParaRPr lang="en-US" dirty="0"/>
          </a:p>
        </p:txBody>
      </p:sp>
      <p:sp>
        <p:nvSpPr>
          <p:cNvPr id="4" name="Title 3">
            <a:extLst>
              <a:ext uri="{FF2B5EF4-FFF2-40B4-BE49-F238E27FC236}">
                <a16:creationId xmlns:a16="http://schemas.microsoft.com/office/drawing/2014/main" id="{B93CA23E-303D-494A-BEA6-7D1EE981DB16}"/>
              </a:ext>
            </a:extLst>
          </p:cNvPr>
          <p:cNvSpPr>
            <a:spLocks noGrp="1"/>
          </p:cNvSpPr>
          <p:nvPr>
            <p:ph type="title"/>
          </p:nvPr>
        </p:nvSpPr>
        <p:spPr/>
        <p:txBody>
          <a:bodyPr/>
          <a:lstStyle/>
          <a:p>
            <a:r>
              <a:rPr lang="en-US"/>
              <a:t>Sample Prompts</a:t>
            </a:r>
          </a:p>
        </p:txBody>
      </p:sp>
      <p:sp>
        <p:nvSpPr>
          <p:cNvPr id="12" name="Text Placeholder 5">
            <a:extLst>
              <a:ext uri="{FF2B5EF4-FFF2-40B4-BE49-F238E27FC236}">
                <a16:creationId xmlns:a16="http://schemas.microsoft.com/office/drawing/2014/main" id="{1348A30D-B533-4317-BA95-F14116120B64}"/>
              </a:ext>
            </a:extLst>
          </p:cNvPr>
          <p:cNvSpPr txBox="1">
            <a:spLocks/>
          </p:cNvSpPr>
          <p:nvPr/>
        </p:nvSpPr>
        <p:spPr>
          <a:xfrm>
            <a:off x="2780713" y="1938528"/>
            <a:ext cx="8567736" cy="3390900"/>
          </a:xfrm>
          <a:prstGeom prst="rect">
            <a:avLst/>
          </a:prstGeom>
        </p:spPr>
        <p:txBody>
          <a:bodyPr vert="horz" lIns="0" tIns="45720" rIns="0" bIns="45720" rtlCol="0">
            <a:normAutofit/>
          </a:bodyPr>
          <a:lstStyle>
            <a:lvl1pPr marL="341313" indent="-341313" algn="l" defTabSz="914400" rtl="0" eaLnBrk="1" latinLnBrk="0" hangingPunct="1">
              <a:lnSpc>
                <a:spcPct val="110000"/>
              </a:lnSpc>
              <a:spcBef>
                <a:spcPts val="1000"/>
              </a:spcBef>
              <a:buFont typeface="Arial"/>
              <a:buChar char="•"/>
              <a:defRPr sz="24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2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1313" marR="0" lvl="0" indent="-341313" algn="l" defTabSz="914400" rtl="0" eaLnBrk="1" fontAlgn="auto" latinLnBrk="0" hangingPunct="1">
              <a:lnSpc>
                <a:spcPct val="110000"/>
              </a:lnSpc>
              <a:spcBef>
                <a:spcPts val="1000"/>
              </a:spcBef>
              <a:spcAft>
                <a:spcPts val="0"/>
              </a:spcAft>
              <a:buClrTx/>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entury Gothic" charset="0"/>
              </a:rPr>
              <a:t>Prompt 2: In the passage “A Drama,” Mrs. Lahti tries to influence Mario’s decision. In what direction did she try to guide him? Cite text evidence to support your answer. </a:t>
            </a:r>
          </a:p>
        </p:txBody>
      </p:sp>
      <p:sp>
        <p:nvSpPr>
          <p:cNvPr id="13" name="Text Placeholder 5">
            <a:extLst>
              <a:ext uri="{FF2B5EF4-FFF2-40B4-BE49-F238E27FC236}">
                <a16:creationId xmlns:a16="http://schemas.microsoft.com/office/drawing/2014/main" id="{1443AE7F-25CF-4EC6-B435-5A16B0DAF83D}"/>
              </a:ext>
            </a:extLst>
          </p:cNvPr>
          <p:cNvSpPr txBox="1">
            <a:spLocks/>
          </p:cNvSpPr>
          <p:nvPr/>
        </p:nvSpPr>
        <p:spPr>
          <a:xfrm>
            <a:off x="2780713" y="1938528"/>
            <a:ext cx="8567736" cy="3390900"/>
          </a:xfrm>
          <a:prstGeom prst="rect">
            <a:avLst/>
          </a:prstGeom>
        </p:spPr>
        <p:txBody>
          <a:bodyPr vert="horz" lIns="0" tIns="45720" rIns="0" bIns="45720" rtlCol="0">
            <a:normAutofit/>
          </a:bodyPr>
          <a:lstStyle>
            <a:lvl1pPr marL="341313" indent="-341313" algn="l" defTabSz="914400" rtl="0" eaLnBrk="1" latinLnBrk="0" hangingPunct="1">
              <a:lnSpc>
                <a:spcPct val="110000"/>
              </a:lnSpc>
              <a:spcBef>
                <a:spcPts val="1000"/>
              </a:spcBef>
              <a:buFont typeface="Arial"/>
              <a:buChar char="•"/>
              <a:defRPr sz="24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2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1313" marR="0" lvl="0" indent="-341313" algn="l" defTabSz="914400" rtl="0" eaLnBrk="1" fontAlgn="auto" latinLnBrk="0" hangingPunct="1">
              <a:lnSpc>
                <a:spcPct val="110000"/>
              </a:lnSpc>
              <a:spcBef>
                <a:spcPts val="1000"/>
              </a:spcBef>
              <a:spcAft>
                <a:spcPts val="0"/>
              </a:spcAft>
              <a:buClrTx/>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entury Gothic" charset="0"/>
              </a:rPr>
              <a:t>Prompt 3: In the late 1800s, the U.S. Railroad System established a standardized time system to help reduce observed problems. Using evidence from the text “Keeping Time,” write a well-organized response discussing the effectiveness of the standardized time system in present-day society. </a:t>
            </a:r>
          </a:p>
        </p:txBody>
      </p:sp>
    </p:spTree>
    <p:extLst>
      <p:ext uri="{BB962C8B-B14F-4D97-AF65-F5344CB8AC3E}">
        <p14:creationId xmlns:p14="http://schemas.microsoft.com/office/powerpoint/2010/main" val="103274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724DAD4-914D-4461-997B-D58C9648AFAE}"/>
              </a:ext>
            </a:extLst>
          </p:cNvPr>
          <p:cNvSpPr>
            <a:spLocks noGrp="1"/>
          </p:cNvSpPr>
          <p:nvPr>
            <p:ph type="body" sz="quarter" idx="10"/>
          </p:nvPr>
        </p:nvSpPr>
        <p:spPr>
          <a:xfrm>
            <a:off x="2779284" y="1935139"/>
            <a:ext cx="8567736" cy="3390900"/>
          </a:xfrm>
        </p:spPr>
        <p:txBody>
          <a:bodyPr>
            <a:normAutofit/>
          </a:bodyPr>
          <a:lstStyle/>
          <a:p>
            <a:r>
              <a:rPr lang="en-US" sz="2600" dirty="0"/>
              <a:t>Prompt 1: Explain how Ramiro’s change in teaching strategies through the course of “Getting it Right” exemplifies a cause-and-effect relationship. Provide textual evidence to support your answer.</a:t>
            </a:r>
          </a:p>
        </p:txBody>
      </p:sp>
      <p:sp>
        <p:nvSpPr>
          <p:cNvPr id="11" name="Text Placeholder 10">
            <a:extLst>
              <a:ext uri="{FF2B5EF4-FFF2-40B4-BE49-F238E27FC236}">
                <a16:creationId xmlns:a16="http://schemas.microsoft.com/office/drawing/2014/main" id="{6165D77E-2FA3-463D-AE0F-DACB542E1E13}"/>
              </a:ext>
            </a:extLst>
          </p:cNvPr>
          <p:cNvSpPr>
            <a:spLocks noGrp="1"/>
          </p:cNvSpPr>
          <p:nvPr>
            <p:ph type="body" sz="quarter" idx="13"/>
          </p:nvPr>
        </p:nvSpPr>
        <p:spPr/>
        <p:txBody>
          <a:bodyPr/>
          <a:lstStyle/>
          <a:p>
            <a:r>
              <a:rPr lang="en-US" dirty="0"/>
              <a:t>Cohort #4: Scottsbluff</a:t>
            </a:r>
          </a:p>
          <a:p>
            <a:endParaRPr lang="en-US" dirty="0"/>
          </a:p>
        </p:txBody>
      </p:sp>
      <p:sp>
        <p:nvSpPr>
          <p:cNvPr id="4" name="Title 3">
            <a:extLst>
              <a:ext uri="{FF2B5EF4-FFF2-40B4-BE49-F238E27FC236}">
                <a16:creationId xmlns:a16="http://schemas.microsoft.com/office/drawing/2014/main" id="{B93CA23E-303D-494A-BEA6-7D1EE981DB16}"/>
              </a:ext>
            </a:extLst>
          </p:cNvPr>
          <p:cNvSpPr>
            <a:spLocks noGrp="1"/>
          </p:cNvSpPr>
          <p:nvPr>
            <p:ph type="title"/>
          </p:nvPr>
        </p:nvSpPr>
        <p:spPr/>
        <p:txBody>
          <a:bodyPr/>
          <a:lstStyle/>
          <a:p>
            <a:r>
              <a:rPr lang="en-US"/>
              <a:t>Sample Prompts</a:t>
            </a:r>
          </a:p>
        </p:txBody>
      </p:sp>
      <p:sp>
        <p:nvSpPr>
          <p:cNvPr id="12" name="Text Placeholder 5">
            <a:extLst>
              <a:ext uri="{FF2B5EF4-FFF2-40B4-BE49-F238E27FC236}">
                <a16:creationId xmlns:a16="http://schemas.microsoft.com/office/drawing/2014/main" id="{1348A30D-B533-4317-BA95-F14116120B64}"/>
              </a:ext>
            </a:extLst>
          </p:cNvPr>
          <p:cNvSpPr txBox="1">
            <a:spLocks/>
          </p:cNvSpPr>
          <p:nvPr/>
        </p:nvSpPr>
        <p:spPr>
          <a:xfrm>
            <a:off x="2779284" y="1935139"/>
            <a:ext cx="8567736" cy="3390900"/>
          </a:xfrm>
          <a:prstGeom prst="rect">
            <a:avLst/>
          </a:prstGeom>
        </p:spPr>
        <p:txBody>
          <a:bodyPr vert="horz" lIns="0" tIns="45720" rIns="0" bIns="45720" rtlCol="0">
            <a:normAutofit/>
          </a:bodyPr>
          <a:lstStyle>
            <a:lvl1pPr marL="341313" indent="-341313" algn="l" defTabSz="914400" rtl="0" eaLnBrk="1" latinLnBrk="0" hangingPunct="1">
              <a:lnSpc>
                <a:spcPct val="110000"/>
              </a:lnSpc>
              <a:spcBef>
                <a:spcPts val="1000"/>
              </a:spcBef>
              <a:buFont typeface="Arial"/>
              <a:buChar char="•"/>
              <a:defRPr sz="24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2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1313" marR="0" lvl="0" indent="-341313" algn="l" defTabSz="914400" rtl="0" eaLnBrk="1" fontAlgn="auto" latinLnBrk="0" hangingPunct="1">
              <a:lnSpc>
                <a:spcPct val="110000"/>
              </a:lnSpc>
              <a:spcBef>
                <a:spcPts val="1000"/>
              </a:spcBef>
              <a:spcAft>
                <a:spcPts val="0"/>
              </a:spcAft>
              <a:buClrTx/>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entury Gothic" charset="0"/>
              </a:rPr>
              <a:t>Prompt 2: Define an “odyssey” using context clues from the story, “Angela’s Odyssey.” Provide evidence from the text to support your definition. </a:t>
            </a:r>
          </a:p>
        </p:txBody>
      </p:sp>
      <p:sp>
        <p:nvSpPr>
          <p:cNvPr id="13" name="Text Placeholder 5">
            <a:extLst>
              <a:ext uri="{FF2B5EF4-FFF2-40B4-BE49-F238E27FC236}">
                <a16:creationId xmlns:a16="http://schemas.microsoft.com/office/drawing/2014/main" id="{1443AE7F-25CF-4EC6-B435-5A16B0DAF83D}"/>
              </a:ext>
            </a:extLst>
          </p:cNvPr>
          <p:cNvSpPr txBox="1">
            <a:spLocks/>
          </p:cNvSpPr>
          <p:nvPr/>
        </p:nvSpPr>
        <p:spPr>
          <a:xfrm>
            <a:off x="2779284" y="1935139"/>
            <a:ext cx="8567736" cy="3390900"/>
          </a:xfrm>
          <a:prstGeom prst="rect">
            <a:avLst/>
          </a:prstGeom>
        </p:spPr>
        <p:txBody>
          <a:bodyPr vert="horz" lIns="0" tIns="45720" rIns="0" bIns="45720" rtlCol="0">
            <a:normAutofit/>
          </a:bodyPr>
          <a:lstStyle>
            <a:lvl1pPr marL="341313" indent="-341313" algn="l" defTabSz="914400" rtl="0" eaLnBrk="1" latinLnBrk="0" hangingPunct="1">
              <a:lnSpc>
                <a:spcPct val="110000"/>
              </a:lnSpc>
              <a:spcBef>
                <a:spcPts val="1000"/>
              </a:spcBef>
              <a:buFont typeface="Arial"/>
              <a:buChar char="•"/>
              <a:defRPr sz="24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2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1313" marR="0" lvl="0" indent="-341313" algn="l" defTabSz="914400" rtl="0" eaLnBrk="1" fontAlgn="auto" latinLnBrk="0" hangingPunct="1">
              <a:lnSpc>
                <a:spcPct val="110000"/>
              </a:lnSpc>
              <a:spcBef>
                <a:spcPts val="1000"/>
              </a:spcBef>
              <a:spcAft>
                <a:spcPts val="0"/>
              </a:spcAft>
              <a:buClrTx/>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entury Gothic" charset="0"/>
              </a:rPr>
              <a:t>Prompt 3: Beehive fences have been successful </a:t>
            </a:r>
            <a:br>
              <a:rPr kumimoji="0" lang="en-US" sz="2600" b="0" i="0" u="none" strike="noStrike" kern="1200" cap="none" spc="0" normalizeH="0" baseline="0" noProof="0" dirty="0">
                <a:ln>
                  <a:noFill/>
                </a:ln>
                <a:solidFill>
                  <a:prstClr val="black"/>
                </a:solidFill>
                <a:effectLst/>
                <a:uLnTx/>
                <a:uFillTx/>
                <a:latin typeface="Century Gothic" charset="0"/>
              </a:rPr>
            </a:br>
            <a:r>
              <a:rPr kumimoji="0" lang="en-US" sz="2600" b="0" i="0" u="none" strike="noStrike" kern="1200" cap="none" spc="0" normalizeH="0" baseline="0" noProof="0" dirty="0">
                <a:ln>
                  <a:noFill/>
                </a:ln>
                <a:solidFill>
                  <a:prstClr val="black"/>
                </a:solidFill>
                <a:effectLst/>
                <a:uLnTx/>
                <a:uFillTx/>
                <a:latin typeface="Century Gothic" charset="0"/>
              </a:rPr>
              <a:t>in improving relationships between farmers and elephants. Using evidence from the article, describe beehive fences and how they have evolved. What has been the impact of their development?</a:t>
            </a:r>
          </a:p>
        </p:txBody>
      </p:sp>
    </p:spTree>
    <p:extLst>
      <p:ext uri="{BB962C8B-B14F-4D97-AF65-F5344CB8AC3E}">
        <p14:creationId xmlns:p14="http://schemas.microsoft.com/office/powerpoint/2010/main" val="116438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724DAD4-914D-4461-997B-D58C9648AFAE}"/>
              </a:ext>
            </a:extLst>
          </p:cNvPr>
          <p:cNvSpPr>
            <a:spLocks noGrp="1"/>
          </p:cNvSpPr>
          <p:nvPr>
            <p:ph type="body" sz="quarter" idx="10"/>
          </p:nvPr>
        </p:nvSpPr>
        <p:spPr>
          <a:xfrm>
            <a:off x="2779284" y="1935139"/>
            <a:ext cx="8567736" cy="3390900"/>
          </a:xfrm>
        </p:spPr>
        <p:txBody>
          <a:bodyPr>
            <a:normAutofit/>
          </a:bodyPr>
          <a:lstStyle/>
          <a:p>
            <a:r>
              <a:rPr lang="en-US" sz="2600" dirty="0"/>
              <a:t>Prompt 1: The passage “Invasive Species” is organized using a problem/solution format. Identify one problem and its solution. Use evidence from the text to support your response.</a:t>
            </a:r>
          </a:p>
        </p:txBody>
      </p:sp>
      <p:sp>
        <p:nvSpPr>
          <p:cNvPr id="11" name="Text Placeholder 10">
            <a:extLst>
              <a:ext uri="{FF2B5EF4-FFF2-40B4-BE49-F238E27FC236}">
                <a16:creationId xmlns:a16="http://schemas.microsoft.com/office/drawing/2014/main" id="{6165D77E-2FA3-463D-AE0F-DACB542E1E13}"/>
              </a:ext>
            </a:extLst>
          </p:cNvPr>
          <p:cNvSpPr>
            <a:spLocks noGrp="1"/>
          </p:cNvSpPr>
          <p:nvPr>
            <p:ph type="body" sz="quarter" idx="13"/>
          </p:nvPr>
        </p:nvSpPr>
        <p:spPr/>
        <p:txBody>
          <a:bodyPr/>
          <a:lstStyle/>
          <a:p>
            <a:r>
              <a:rPr lang="en-US" dirty="0"/>
              <a:t>Cohort #5: Kearney</a:t>
            </a:r>
          </a:p>
          <a:p>
            <a:endParaRPr lang="en-US" dirty="0"/>
          </a:p>
        </p:txBody>
      </p:sp>
      <p:sp>
        <p:nvSpPr>
          <p:cNvPr id="4" name="Title 3">
            <a:extLst>
              <a:ext uri="{FF2B5EF4-FFF2-40B4-BE49-F238E27FC236}">
                <a16:creationId xmlns:a16="http://schemas.microsoft.com/office/drawing/2014/main" id="{B93CA23E-303D-494A-BEA6-7D1EE981DB16}"/>
              </a:ext>
            </a:extLst>
          </p:cNvPr>
          <p:cNvSpPr>
            <a:spLocks noGrp="1"/>
          </p:cNvSpPr>
          <p:nvPr>
            <p:ph type="title"/>
          </p:nvPr>
        </p:nvSpPr>
        <p:spPr/>
        <p:txBody>
          <a:bodyPr/>
          <a:lstStyle/>
          <a:p>
            <a:r>
              <a:rPr lang="en-US"/>
              <a:t>Sample Prompts</a:t>
            </a:r>
          </a:p>
        </p:txBody>
      </p:sp>
      <p:sp>
        <p:nvSpPr>
          <p:cNvPr id="12" name="Text Placeholder 5">
            <a:extLst>
              <a:ext uri="{FF2B5EF4-FFF2-40B4-BE49-F238E27FC236}">
                <a16:creationId xmlns:a16="http://schemas.microsoft.com/office/drawing/2014/main" id="{1348A30D-B533-4317-BA95-F14116120B64}"/>
              </a:ext>
            </a:extLst>
          </p:cNvPr>
          <p:cNvSpPr txBox="1">
            <a:spLocks/>
          </p:cNvSpPr>
          <p:nvPr/>
        </p:nvSpPr>
        <p:spPr>
          <a:xfrm>
            <a:off x="2779284" y="1935139"/>
            <a:ext cx="8567736" cy="3390900"/>
          </a:xfrm>
          <a:prstGeom prst="rect">
            <a:avLst/>
          </a:prstGeom>
        </p:spPr>
        <p:txBody>
          <a:bodyPr vert="horz" lIns="0" tIns="45720" rIns="0" bIns="45720" rtlCol="0">
            <a:normAutofit/>
          </a:bodyPr>
          <a:lstStyle>
            <a:lvl1pPr marL="341313" indent="-341313" algn="l" defTabSz="914400" rtl="0" eaLnBrk="1" latinLnBrk="0" hangingPunct="1">
              <a:lnSpc>
                <a:spcPct val="110000"/>
              </a:lnSpc>
              <a:spcBef>
                <a:spcPts val="1000"/>
              </a:spcBef>
              <a:buFont typeface="Arial"/>
              <a:buChar char="•"/>
              <a:defRPr sz="24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2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1313" marR="0" lvl="0" indent="-341313" algn="l" defTabSz="914400" rtl="0" eaLnBrk="1" fontAlgn="auto" latinLnBrk="0" hangingPunct="1">
              <a:lnSpc>
                <a:spcPct val="110000"/>
              </a:lnSpc>
              <a:spcBef>
                <a:spcPts val="1000"/>
              </a:spcBef>
              <a:spcAft>
                <a:spcPts val="0"/>
              </a:spcAft>
              <a:buClrTx/>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entury Gothic" charset="0"/>
              </a:rPr>
              <a:t>Prompt 2: Imagery is visually descriptive or figurative language designed to help paint a picture in the mind of a reader. In “The Ancient Singer,” how does the author use imagery to show Dawson’s transformation toward the marimba? Use information and evidence from the text to support your answer. </a:t>
            </a:r>
          </a:p>
        </p:txBody>
      </p:sp>
      <p:sp>
        <p:nvSpPr>
          <p:cNvPr id="13" name="Text Placeholder 5">
            <a:extLst>
              <a:ext uri="{FF2B5EF4-FFF2-40B4-BE49-F238E27FC236}">
                <a16:creationId xmlns:a16="http://schemas.microsoft.com/office/drawing/2014/main" id="{1443AE7F-25CF-4EC6-B435-5A16B0DAF83D}"/>
              </a:ext>
            </a:extLst>
          </p:cNvPr>
          <p:cNvSpPr txBox="1">
            <a:spLocks/>
          </p:cNvSpPr>
          <p:nvPr/>
        </p:nvSpPr>
        <p:spPr>
          <a:xfrm>
            <a:off x="2779284" y="1935139"/>
            <a:ext cx="8567736" cy="3390900"/>
          </a:xfrm>
          <a:prstGeom prst="rect">
            <a:avLst/>
          </a:prstGeom>
        </p:spPr>
        <p:txBody>
          <a:bodyPr vert="horz" lIns="0" tIns="45720" rIns="0" bIns="45720" rtlCol="0">
            <a:normAutofit/>
          </a:bodyPr>
          <a:lstStyle>
            <a:lvl1pPr marL="341313" indent="-341313" algn="l" defTabSz="914400" rtl="0" eaLnBrk="1" latinLnBrk="0" hangingPunct="1">
              <a:lnSpc>
                <a:spcPct val="110000"/>
              </a:lnSpc>
              <a:spcBef>
                <a:spcPts val="1000"/>
              </a:spcBef>
              <a:buFont typeface="Arial"/>
              <a:buChar char="•"/>
              <a:defRPr sz="2400" kern="1200">
                <a:solidFill>
                  <a:schemeClr val="tx1"/>
                </a:solidFill>
                <a:latin typeface="Century Gothic" charset="0"/>
                <a:ea typeface="Century Gothic" charset="0"/>
                <a:cs typeface="Century Gothic" charset="0"/>
              </a:defRPr>
            </a:lvl1pPr>
            <a:lvl2pPr marL="804863" indent="-347663" algn="l" defTabSz="914400" rtl="0" eaLnBrk="1" latinLnBrk="0" hangingPunct="1">
              <a:lnSpc>
                <a:spcPct val="110000"/>
              </a:lnSpc>
              <a:spcBef>
                <a:spcPts val="500"/>
              </a:spcBef>
              <a:buFont typeface="Arial" panose="020B0604020202020204" pitchFamily="34" charset="0"/>
              <a:buChar char="–"/>
              <a:defRPr sz="2200" kern="1200">
                <a:solidFill>
                  <a:schemeClr val="tx1"/>
                </a:solidFill>
                <a:latin typeface="Century Gothic" charset="0"/>
                <a:ea typeface="Century Gothic" charset="0"/>
                <a:cs typeface="Century Gothic" charset="0"/>
              </a:defRPr>
            </a:lvl2pPr>
            <a:lvl3pPr marL="1255713" indent="-341313" algn="l" defTabSz="914400" rtl="0" eaLnBrk="1" latinLnBrk="0" hangingPunct="1">
              <a:lnSpc>
                <a:spcPct val="11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719263" indent="-347663"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116138" indent="-287338" algn="l" defTabSz="914400" rtl="0" eaLnBrk="1" latinLnBrk="0" hangingPunct="1">
              <a:lnSpc>
                <a:spcPct val="11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1313" marR="0" lvl="0" indent="-341313" algn="l" defTabSz="914400" rtl="0" eaLnBrk="1" fontAlgn="auto" latinLnBrk="0" hangingPunct="1">
              <a:lnSpc>
                <a:spcPct val="110000"/>
              </a:lnSpc>
              <a:spcBef>
                <a:spcPts val="1000"/>
              </a:spcBef>
              <a:spcAft>
                <a:spcPts val="0"/>
              </a:spcAft>
              <a:buClrTx/>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entury Gothic" charset="0"/>
              </a:rPr>
              <a:t>Prompt 3: The narrator of “With Captain Cook” </a:t>
            </a:r>
            <a:br>
              <a:rPr kumimoji="0" lang="en-US" sz="2600" b="0" i="0" u="none" strike="noStrike" kern="1200" cap="none" spc="0" normalizeH="0" baseline="0" noProof="0" dirty="0">
                <a:ln>
                  <a:noFill/>
                </a:ln>
                <a:solidFill>
                  <a:prstClr val="black"/>
                </a:solidFill>
                <a:effectLst/>
                <a:uLnTx/>
                <a:uFillTx/>
                <a:latin typeface="Century Gothic" charset="0"/>
              </a:rPr>
            </a:br>
            <a:r>
              <a:rPr kumimoji="0" lang="en-US" sz="2600" b="0" i="0" u="none" strike="noStrike" kern="1200" cap="none" spc="0" normalizeH="0" baseline="0" noProof="0" dirty="0">
                <a:ln>
                  <a:noFill/>
                </a:ln>
                <a:solidFill>
                  <a:prstClr val="black"/>
                </a:solidFill>
                <a:effectLst/>
                <a:uLnTx/>
                <a:uFillTx/>
                <a:latin typeface="Century Gothic" charset="0"/>
              </a:rPr>
              <a:t>not only tells the story, but he also provides perspective. How does the author use the </a:t>
            </a:r>
            <a:br>
              <a:rPr kumimoji="0" lang="en-US" sz="2600" b="0" i="0" u="none" strike="noStrike" kern="1200" cap="none" spc="0" normalizeH="0" baseline="0" noProof="0" dirty="0">
                <a:ln>
                  <a:noFill/>
                </a:ln>
                <a:solidFill>
                  <a:prstClr val="black"/>
                </a:solidFill>
                <a:effectLst/>
                <a:uLnTx/>
                <a:uFillTx/>
                <a:latin typeface="Century Gothic" charset="0"/>
              </a:rPr>
            </a:br>
            <a:r>
              <a:rPr kumimoji="0" lang="en-US" sz="2600" b="0" i="0" u="none" strike="noStrike" kern="1200" cap="none" spc="0" normalizeH="0" baseline="0" noProof="0" dirty="0">
                <a:ln>
                  <a:noFill/>
                </a:ln>
                <a:solidFill>
                  <a:prstClr val="black"/>
                </a:solidFill>
                <a:effectLst/>
                <a:uLnTx/>
                <a:uFillTx/>
                <a:latin typeface="Century Gothic" charset="0"/>
              </a:rPr>
              <a:t>narrator to communicate a sense of wonder </a:t>
            </a:r>
            <a:br>
              <a:rPr kumimoji="0" lang="en-US" sz="2600" b="0" i="0" u="none" strike="noStrike" kern="1200" cap="none" spc="0" normalizeH="0" baseline="0" noProof="0" dirty="0">
                <a:ln>
                  <a:noFill/>
                </a:ln>
                <a:solidFill>
                  <a:prstClr val="black"/>
                </a:solidFill>
                <a:effectLst/>
                <a:uLnTx/>
                <a:uFillTx/>
                <a:latin typeface="Century Gothic" charset="0"/>
              </a:rPr>
            </a:br>
            <a:r>
              <a:rPr kumimoji="0" lang="en-US" sz="2600" b="0" i="0" u="none" strike="noStrike" kern="1200" cap="none" spc="0" normalizeH="0" baseline="0" noProof="0" dirty="0">
                <a:ln>
                  <a:noFill/>
                </a:ln>
                <a:solidFill>
                  <a:prstClr val="black"/>
                </a:solidFill>
                <a:effectLst/>
                <a:uLnTx/>
                <a:uFillTx/>
                <a:latin typeface="Century Gothic" charset="0"/>
              </a:rPr>
              <a:t>about the natural world? Write a well-organized response using evidence from the text to support your answer. </a:t>
            </a:r>
          </a:p>
        </p:txBody>
      </p:sp>
    </p:spTree>
    <p:extLst>
      <p:ext uri="{BB962C8B-B14F-4D97-AF65-F5344CB8AC3E}">
        <p14:creationId xmlns:p14="http://schemas.microsoft.com/office/powerpoint/2010/main" val="188898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8CC869A-F669-43EA-BB3B-7AB666A91E76}"/>
              </a:ext>
            </a:extLst>
          </p:cNvPr>
          <p:cNvSpPr>
            <a:spLocks noGrp="1"/>
          </p:cNvSpPr>
          <p:nvPr>
            <p:ph type="body" sz="quarter" idx="10"/>
          </p:nvPr>
        </p:nvSpPr>
        <p:spPr/>
        <p:txBody>
          <a:bodyPr>
            <a:normAutofit/>
          </a:bodyPr>
          <a:lstStyle/>
          <a:p>
            <a:r>
              <a:rPr lang="en-US" sz="2600" dirty="0"/>
              <a:t>Setting the Stage</a:t>
            </a:r>
          </a:p>
          <a:p>
            <a:r>
              <a:rPr lang="en-US" sz="2600" dirty="0"/>
              <a:t>Our Students’ Work</a:t>
            </a:r>
          </a:p>
          <a:p>
            <a:r>
              <a:rPr lang="en-US" sz="2600" dirty="0"/>
              <a:t>From the Research</a:t>
            </a:r>
          </a:p>
          <a:p>
            <a:r>
              <a:rPr lang="en-US" sz="2600" dirty="0"/>
              <a:t>Strategies</a:t>
            </a:r>
          </a:p>
          <a:p>
            <a:r>
              <a:rPr lang="en-US" sz="2600" dirty="0"/>
              <a:t>Implications</a:t>
            </a:r>
          </a:p>
          <a:p>
            <a:r>
              <a:rPr lang="en-US" sz="2600" dirty="0"/>
              <a:t>Reflection and Planning</a:t>
            </a:r>
          </a:p>
        </p:txBody>
      </p:sp>
      <p:sp>
        <p:nvSpPr>
          <p:cNvPr id="6" name="Title 5">
            <a:extLst>
              <a:ext uri="{FF2B5EF4-FFF2-40B4-BE49-F238E27FC236}">
                <a16:creationId xmlns:a16="http://schemas.microsoft.com/office/drawing/2014/main" id="{52D38AC7-D3AF-4E4E-A3F6-A58A643A1026}"/>
              </a:ext>
            </a:extLst>
          </p:cNvPr>
          <p:cNvSpPr>
            <a:spLocks noGrp="1"/>
          </p:cNvSpPr>
          <p:nvPr>
            <p:ph type="title"/>
          </p:nvPr>
        </p:nvSpPr>
        <p:spPr/>
        <p:txBody>
          <a:bodyPr/>
          <a:lstStyle/>
          <a:p>
            <a:r>
              <a:rPr lang="en-US"/>
              <a:t>Our Work Today</a:t>
            </a:r>
          </a:p>
        </p:txBody>
      </p:sp>
    </p:spTree>
    <p:extLst>
      <p:ext uri="{BB962C8B-B14F-4D97-AF65-F5344CB8AC3E}">
        <p14:creationId xmlns:p14="http://schemas.microsoft.com/office/powerpoint/2010/main" val="1378973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5C261F-928A-440F-9497-69A5EC677F84}"/>
              </a:ext>
            </a:extLst>
          </p:cNvPr>
          <p:cNvSpPr>
            <a:spLocks noGrp="1"/>
          </p:cNvSpPr>
          <p:nvPr>
            <p:ph type="body" sz="quarter" idx="10"/>
          </p:nvPr>
        </p:nvSpPr>
        <p:spPr/>
        <p:txBody>
          <a:bodyPr/>
          <a:lstStyle/>
          <a:p>
            <a:pPr lvl="0" fontAlgn="ctr"/>
            <a:r>
              <a:rPr lang="en-US" sz="2600" dirty="0"/>
              <a:t>Identify student strengths and challenges</a:t>
            </a:r>
          </a:p>
          <a:p>
            <a:pPr lvl="0" fontAlgn="ctr"/>
            <a:r>
              <a:rPr lang="en-US" sz="2600" dirty="0"/>
              <a:t>Develop a rubric to score text-dependent </a:t>
            </a:r>
            <a:br>
              <a:rPr lang="en-US" sz="2600" dirty="0"/>
            </a:br>
            <a:r>
              <a:rPr lang="en-US" sz="2600" dirty="0"/>
              <a:t>analysis (TDA) responses </a:t>
            </a:r>
          </a:p>
          <a:p>
            <a:pPr lvl="0" fontAlgn="ctr"/>
            <a:r>
              <a:rPr lang="en-US" sz="2600" dirty="0"/>
              <a:t>Identify instructional strategies to support </a:t>
            </a:r>
            <a:br>
              <a:rPr lang="en-US" sz="2600" dirty="0"/>
            </a:br>
            <a:r>
              <a:rPr lang="en-US" sz="2600" dirty="0"/>
              <a:t>responsive lessons</a:t>
            </a:r>
          </a:p>
          <a:p>
            <a:pPr marL="0" indent="0">
              <a:buNone/>
            </a:pPr>
            <a:endParaRPr lang="en-US" dirty="0"/>
          </a:p>
        </p:txBody>
      </p:sp>
      <p:sp>
        <p:nvSpPr>
          <p:cNvPr id="4" name="Title 3">
            <a:extLst>
              <a:ext uri="{FF2B5EF4-FFF2-40B4-BE49-F238E27FC236}">
                <a16:creationId xmlns:a16="http://schemas.microsoft.com/office/drawing/2014/main" id="{E652E711-474E-4800-94F2-2DFFA411E8D9}"/>
              </a:ext>
            </a:extLst>
          </p:cNvPr>
          <p:cNvSpPr>
            <a:spLocks noGrp="1"/>
          </p:cNvSpPr>
          <p:nvPr>
            <p:ph type="title"/>
          </p:nvPr>
        </p:nvSpPr>
        <p:spPr/>
        <p:txBody>
          <a:bodyPr/>
          <a:lstStyle/>
          <a:p>
            <a:r>
              <a:rPr lang="en-US"/>
              <a:t>Learning Targets</a:t>
            </a:r>
          </a:p>
        </p:txBody>
      </p:sp>
      <p:sp>
        <p:nvSpPr>
          <p:cNvPr id="5" name="TextBox 4">
            <a:extLst>
              <a:ext uri="{FF2B5EF4-FFF2-40B4-BE49-F238E27FC236}">
                <a16:creationId xmlns:a16="http://schemas.microsoft.com/office/drawing/2014/main" id="{77ED5FCB-043D-483C-90F3-1120806059F8}"/>
              </a:ext>
            </a:extLst>
          </p:cNvPr>
          <p:cNvSpPr txBox="1"/>
          <p:nvPr/>
        </p:nvSpPr>
        <p:spPr>
          <a:xfrm>
            <a:off x="2717820" y="6292850"/>
            <a:ext cx="2781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entury Gothic" panose="020B0502020202020204" pitchFamily="34" charset="0"/>
                <a:ea typeface="+mn-ea"/>
                <a:cs typeface="+mn-cs"/>
              </a:rPr>
              <a:t>Learning Guide p. 4 </a:t>
            </a:r>
            <a:endParaRPr kumimoji="0" lang="en-US" sz="1800" b="1" i="0" u="none" strike="noStrike" kern="1200" cap="none" spc="0" normalizeH="0" baseline="0" noProof="0">
              <a:ln>
                <a:noFill/>
              </a:ln>
              <a:solidFill>
                <a:prstClr val="white">
                  <a:lumMod val="50000"/>
                </a:prstClr>
              </a:solidFill>
              <a:effectLst/>
              <a:uLnTx/>
              <a:uFillTx/>
              <a:latin typeface="Century Gothic" panose="020B0502020202020204" pitchFamily="34" charset="0"/>
              <a:ea typeface="Century Gothic" charset="0"/>
              <a:cs typeface="Century Gothic" charset="0"/>
            </a:endParaRPr>
          </a:p>
        </p:txBody>
      </p:sp>
    </p:spTree>
    <p:extLst>
      <p:ext uri="{BB962C8B-B14F-4D97-AF65-F5344CB8AC3E}">
        <p14:creationId xmlns:p14="http://schemas.microsoft.com/office/powerpoint/2010/main" val="19184355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oject Document" ma:contentTypeID="0x0101005FAE6E7D69236D40A5725BC0AA64AA7A008D74890EFA651E428A0B3BE19CF04685" ma:contentTypeVersion="72" ma:contentTypeDescription="" ma:contentTypeScope="" ma:versionID="09dfa7d86f1be96b482251be6453aa0f">
  <xsd:schema xmlns:xsd="http://www.w3.org/2001/XMLSchema" xmlns:xs="http://www.w3.org/2001/XMLSchema" xmlns:p="http://schemas.microsoft.com/office/2006/metadata/properties" xmlns:ns1="http://schemas.microsoft.com/sharepoint/v3" xmlns:ns2="8f0eafa6-174b-49e9-ae72-df75d86d5f2b" xmlns:ns3="f6f9146e-1abd-4e69-99ce-21f265701872" xmlns:ns4="5cc3697c-f429-4c1c-b1cd-1ef57aa1f3e1" xmlns:ns5="5ccb6422-1946-4d96-b3a9-1b4a9b28bea5" targetNamespace="http://schemas.microsoft.com/office/2006/metadata/properties" ma:root="true" ma:fieldsID="9019c0a9786e09ac2c2f5aee79b94f6c" ns1:_="" ns2:_="" ns3:_="" ns4:_="" ns5:_="">
    <xsd:import namespace="http://schemas.microsoft.com/sharepoint/v3"/>
    <xsd:import namespace="8f0eafa6-174b-49e9-ae72-df75d86d5f2b"/>
    <xsd:import namespace="f6f9146e-1abd-4e69-99ce-21f265701872"/>
    <xsd:import namespace="5cc3697c-f429-4c1c-b1cd-1ef57aa1f3e1"/>
    <xsd:import namespace="5ccb6422-1946-4d96-b3a9-1b4a9b28bea5"/>
    <xsd:element name="properties">
      <xsd:complexType>
        <xsd:sequence>
          <xsd:element name="documentManagement">
            <xsd:complexType>
              <xsd:all>
                <xsd:element ref="ns2:Doc_x0020_Type_x0020__x0028_temp_x0029_" minOccurs="0"/>
                <xsd:element ref="ns4:Doc_x0020_Status" minOccurs="0"/>
                <xsd:element ref="ns1:PublishingContact" minOccurs="0"/>
                <xsd:element ref="ns5:TaxCatchAll" minOccurs="0"/>
                <xsd:element ref="ns3:k12e089033af4dd2b29498e954c425e8" minOccurs="0"/>
                <xsd:element ref="ns2:p648ca95a0f9410e9aa120400e58cc09" minOccurs="0"/>
                <xsd:element ref="ns5:TaxCatchAllLabel" minOccurs="0"/>
                <xsd:element ref="ns2:ndaaf9704fd344e383c07ee3be5a47d9" minOccurs="0"/>
                <xsd:element ref="ns3:c85ba249b04d4e7695d1cd39cc59a817" minOccurs="0"/>
                <xsd:element ref="ns3:TaxKeywordTaxHTField" minOccurs="0"/>
                <xsd:element ref="ns2:jaf1b1bc5de841479de6acaa973f90d5" minOccurs="0"/>
                <xsd:element ref="ns5:h7080648559b4830b9415d296a63c38c" minOccurs="0"/>
                <xsd:element ref="ns2:PD_x0020_Module" minOccurs="0"/>
                <xsd:element ref="ns2:PD_x0020_Subproduct" minOccurs="0"/>
                <xsd:element ref="ns2:Partner-Facing_x003f_" minOccurs="0"/>
                <xsd:element ref="ns2:PD_x0020_Products1" minOccurs="0"/>
                <xsd:element ref="ns3:LastSharedByUser" minOccurs="0"/>
                <xsd:element ref="ns3:LastSharedByTime" minOccurs="0"/>
                <xsd:element ref="ns4:Topic"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EventHashCode" minOccurs="0"/>
                <xsd:element ref="ns4:MediaServiceGenerationTime" minOccurs="0"/>
                <xsd:element ref="ns4:aia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 ma:index="7" nillable="true" ma:displayName="Contact" ma:description="Contact is a site column created by the Publishing feature. It is used on the Page Content Type as the person or group who is the contact person for the page."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f0eafa6-174b-49e9-ae72-df75d86d5f2b" elementFormDefault="qualified">
    <xsd:import namespace="http://schemas.microsoft.com/office/2006/documentManagement/types"/>
    <xsd:import namespace="http://schemas.microsoft.com/office/infopath/2007/PartnerControls"/>
    <xsd:element name="Doc_x0020_Type_x0020__x0028_temp_x0029_" ma:index="4" nillable="true" ma:displayName="Doc Type" ma:format="Dropdown" ma:internalName="Doc_x0020_Type_x0020__x0028_temp_x0029_">
      <xsd:simpleType>
        <xsd:union memberTypes="dms:Text">
          <xsd:simpleType>
            <xsd:restriction base="dms:Choice">
              <xsd:enumeration value="Activity"/>
              <xsd:enumeration value="Analysis"/>
              <xsd:enumeration value="Article"/>
              <xsd:enumeration value="Asset"/>
              <xsd:enumeration value="Backlog"/>
              <xsd:enumeration value="Checklist"/>
              <xsd:enumeration value="Competitor Information"/>
              <xsd:enumeration value="Concept Proposal"/>
              <xsd:enumeration value="Data"/>
              <xsd:enumeration value="Evaluation Survey"/>
              <xsd:enumeration value="FAQ"/>
              <xsd:enumeration value="Feedback"/>
              <xsd:enumeration value="Framework"/>
              <xsd:enumeration value="Guide"/>
              <xsd:enumeration value="Learning Targets"/>
              <xsd:enumeration value="Media"/>
              <xsd:enumeration value="Planning"/>
              <xsd:enumeration value="Presentation"/>
              <xsd:enumeration value="Process"/>
              <xsd:enumeration value="Project Information"/>
              <xsd:enumeration value="Project Schedule"/>
              <xsd:enumeration value="Proto/Beta"/>
              <xsd:enumeration value="Requirement"/>
              <xsd:enumeration value="Report"/>
              <xsd:enumeration value="Research"/>
              <xsd:enumeration value="Resource Document"/>
              <xsd:enumeration value="Review"/>
              <xsd:enumeration value="Roadmap"/>
              <xsd:enumeration value="Staff Professional Learning"/>
              <xsd:enumeration value="Storyboard"/>
              <xsd:enumeration value="Template"/>
              <xsd:enumeration value="Testing"/>
              <xsd:enumeration value="Training"/>
            </xsd:restriction>
          </xsd:simpleType>
        </xsd:union>
      </xsd:simpleType>
    </xsd:element>
    <xsd:element name="p648ca95a0f9410e9aa120400e58cc09" ma:index="16" nillable="true" ma:taxonomy="true" ma:internalName="p648ca95a0f9410e9aa120400e58cc09" ma:taxonomyFieldName="Project_x0020__x002d__x0020_C_x0026_I" ma:displayName="Project" ma:indexed="true" ma:default="" ma:fieldId="{9648ca95-a0f9-410e-9aa1-20400e58cc09}" ma:sspId="b4d47a90-cf98-4397-b16c-9ac657f0cf75" ma:termSetId="eea10849-8570-403c-83c9-60599131f696" ma:anchorId="eebabd71-e9f5-4a2c-a2a2-f13cd018ce36" ma:open="true" ma:isKeyword="false">
      <xsd:complexType>
        <xsd:sequence>
          <xsd:element ref="pc:Terms" minOccurs="0" maxOccurs="1"/>
        </xsd:sequence>
      </xsd:complexType>
    </xsd:element>
    <xsd:element name="ndaaf9704fd344e383c07ee3be5a47d9" ma:index="18" nillable="true" ma:taxonomy="true" ma:internalName="ndaaf9704fd344e383c07ee3be5a47d9" ma:taxonomyFieldName="ADDIE_x0020_Phase0" ma:displayName="ADDIE Phase" ma:indexed="true" ma:default="" ma:fieldId="{7daaf970-4fd3-44e3-83c0-7ee3be5a47d9}" ma:sspId="b4d47a90-cf98-4397-b16c-9ac657f0cf75" ma:termSetId="eea10849-8570-403c-83c9-60599131f696" ma:anchorId="70d7b916-4db8-4c2c-bde6-3c6d73d30ac5" ma:open="true" ma:isKeyword="false">
      <xsd:complexType>
        <xsd:sequence>
          <xsd:element ref="pc:Terms" minOccurs="0" maxOccurs="1"/>
        </xsd:sequence>
      </xsd:complexType>
    </xsd:element>
    <xsd:element name="jaf1b1bc5de841479de6acaa973f90d5" ma:index="23" nillable="true" ma:taxonomy="true" ma:internalName="jaf1b1bc5de841479de6acaa973f90d5" ma:taxonomyFieldName="Calendar1" ma:displayName="Calendar" ma:default="" ma:fieldId="{3af1b1bc-5de8-4147-9de6-acaa973f90d5}" ma:sspId="b4d47a90-cf98-4397-b16c-9ac657f0cf75" ma:termSetId="4e386e30-acd3-4b74-bcf1-35fa9120a03e" ma:anchorId="d60912d4-b161-49b0-a875-0d5804d727cc" ma:open="true" ma:isKeyword="false">
      <xsd:complexType>
        <xsd:sequence>
          <xsd:element ref="pc:Terms" minOccurs="0" maxOccurs="1"/>
        </xsd:sequence>
      </xsd:complexType>
    </xsd:element>
    <xsd:element name="PD_x0020_Module" ma:index="27" nillable="true" ma:displayName="Module" ma:internalName="PD_x0020_Module">
      <xsd:complexType>
        <xsd:complexContent>
          <xsd:extension base="dms:MultiChoiceFillIn">
            <xsd:sequence>
              <xsd:element name="Value" maxOccurs="unbounded" minOccurs="0" nillable="true">
                <xsd:simpleType>
                  <xsd:union memberTypes="dms:Text">
                    <xsd:simpleType>
                      <xsd:restriction base="dms:Choice">
                        <xsd:enumeration value="ALforTeach"/>
                        <xsd:enumeration value="AR: Essential Reports for Administrators"/>
                        <xsd:enumeration value="AR: Essential Reports for Primary"/>
                        <xsd:enumeration value="AR: Essential Reports for Teachers"/>
                        <xsd:enumeration value="AR: Student Goal Setting"/>
                        <xsd:enumeration value="II: Differentiated Instruction"/>
                        <xsd:enumeration value="II: Instructional Ladders"/>
                        <xsd:enumeration value="FoG: District &amp; School Goal Setting"/>
                        <xsd:enumeration value="FoG: Investigating Growth"/>
                        <xsd:enumeration value="ARO: Part 1"/>
                        <xsd:enumeration value="ARO: Part 2"/>
                        <xsd:enumeration value="SLO: Using MAP for SLO/SGO"/>
                        <xsd:enumeration value="SLO: Connecting MAP to SLO/SGO"/>
                        <xsd:enumeration value="Insights: MAP Growth (virtual)"/>
                        <xsd:enumeration value="Insights: MAP Similar Schools (virtual)"/>
                        <xsd:enumeration value="Insights: MAP Insights (virtual)"/>
                        <xsd:enumeration value="Insights: MAP Instructional (virtual)"/>
                        <xsd:enumeration value="Coach: Data Conversations 1 and 2"/>
                        <xsd:enumeration value="Coach: Assess Program Alignment"/>
                        <xsd:enumeration value="Coach: Goal-Focused Planning"/>
                        <xsd:enumeration value="FA AL: Peer &amp; Self Assessment"/>
                        <xsd:enumeration value="FA AL: Student-Directed Learning"/>
                        <xsd:enumeration value="FA CL: Developing Learning Targets"/>
                        <xsd:enumeration value="FA CL: Using Learning Targets"/>
                        <xsd:enumeration value="FA EE: Engaging All Students"/>
                        <xsd:enumeration value="FA EE: Questioning for Learning"/>
                        <xsd:enumeration value="FA PF: Classroom Feedback Strategies"/>
                        <xsd:enumeration value="FA PF: Learning-Focused Feedback"/>
                        <xsd:enumeration value="SN: Collaborative Problem Solving"/>
                        <xsd:enumeration value="SN: Essential Reports and Data"/>
                        <xsd:enumeration value="SN: MAP Skills Basics"/>
                        <xsd:enumeration value="SN: Planning for Responsive Instruction"/>
                        <xsd:enumeration value="SN: Using MAP and SN in RTI"/>
                        <xsd:enumeration value="SN: Responsive Instruction"/>
                        <xsd:enumeration value="SN: Instructional Support"/>
                        <xsd:enumeration value="OECD: Consult (virtual)"/>
                        <xsd:enumeration value="OECD: Coaching"/>
                        <xsd:enumeration value="CPAA: Virtual"/>
                        <xsd:enumeration value="CPAA: Onsite"/>
                        <xsd:enumeration value="NE: AlforTeach"/>
                        <xsd:enumeration value="NE: Webinars"/>
                      </xsd:restriction>
                    </xsd:simpleType>
                  </xsd:union>
                </xsd:simpleType>
              </xsd:element>
            </xsd:sequence>
          </xsd:extension>
        </xsd:complexContent>
      </xsd:complexType>
    </xsd:element>
    <xsd:element name="PD_x0020_Subproduct" ma:index="28" nillable="true" ma:displayName="Workshop" ma:format="Dropdown" ma:internalName="PD_x0020_Subproduct">
      <xsd:simpleType>
        <xsd:union memberTypes="dms:Text">
          <xsd:simpleType>
            <xsd:restriction base="dms:Choice">
              <xsd:enumeration value="Assessment Literacy"/>
              <xsd:enumeration value="Coaching"/>
              <xsd:enumeration value="Consulting Protocol"/>
              <xsd:enumeration value="CPAA: Onsite"/>
              <xsd:enumeration value="CPAA: Virtual"/>
              <xsd:enumeration value="CREATE"/>
              <xsd:enumeration value="FA: Activating Learners"/>
              <xsd:enumeration value="FA: BYFAP"/>
              <xsd:enumeration value="FA: Clarifying Learning"/>
              <xsd:enumeration value="FA: Eliciting Evidence"/>
              <xsd:enumeration value="FA: Providing Feedback"/>
              <xsd:enumeration value="Fusion"/>
              <xsd:enumeration value="Insights"/>
              <xsd:enumeration value="LEAF"/>
              <xsd:enumeration value="LearnForward"/>
              <xsd:enumeration value="MFS: Applying Reports"/>
              <xsd:enumeration value="MFS: Basics (Onsite MAP Admin)"/>
              <xsd:enumeration value="MFS: Basics Online (OMA)"/>
              <xsd:enumeration value="MFS: Focusing on Growth"/>
              <xsd:enumeration value="MFS: Informing Instruction"/>
              <xsd:enumeration value="MFS: Virtual Applying Reports"/>
              <xsd:enumeration value="OECD"/>
              <xsd:enumeration value="MAP Skills: Online"/>
              <xsd:enumeration value="MAP Skills: Onsite"/>
              <xsd:enumeration value="MAP Skills: Virtual Basics"/>
              <xsd:enumeration value="SLO"/>
              <xsd:enumeration value="Virtual MAP Reading Fluency"/>
            </xsd:restriction>
          </xsd:simpleType>
        </xsd:union>
      </xsd:simpleType>
    </xsd:element>
    <xsd:element name="Partner-Facing_x003f_" ma:index="29" nillable="true" ma:displayName="Partner-Facing" ma:format="Dropdown" ma:internalName="Partner_x002d_Facing_x003F_">
      <xsd:simpleType>
        <xsd:restriction base="dms:Choice">
          <xsd:enumeration value="Yes"/>
          <xsd:enumeration value="No"/>
        </xsd:restriction>
      </xsd:simpleType>
    </xsd:element>
    <xsd:element name="PD_x0020_Products1" ma:index="30" nillable="true" ma:displayName="PD Products" ma:format="Dropdown" ma:internalName="PD_x0020_Products1">
      <xsd:simpleType>
        <xsd:restriction base="dms:Choice">
          <xsd:enumeration value="Assessment Literacy"/>
          <xsd:enumeration value="Coaching Services"/>
          <xsd:enumeration value="Community"/>
          <xsd:enumeration value="Conferences"/>
          <xsd:enumeration value="Consulting Protocol - Pilot"/>
          <xsd:enumeration value="CPAA"/>
          <xsd:enumeration value="Destination PD"/>
          <xsd:enumeration value="Formative Assessment"/>
          <xsd:enumeration value="Insights Reports"/>
          <xsd:enumeration value="MAP"/>
          <xsd:enumeration value="MAP Growth"/>
          <xsd:enumeration value="MAP Reading Fluency"/>
          <xsd:enumeration value="MAP Skills"/>
          <xsd:enumeration value="Multi-Product"/>
          <xsd:enumeration value="Nebraska"/>
          <xsd:enumeration value="OECD"/>
          <xsd:enumeration value="Skills Navigator"/>
          <xsd:enumeration value="SLO"/>
        </xsd:restriction>
      </xsd:simpleType>
    </xsd:element>
  </xsd:schema>
  <xsd:schema xmlns:xsd="http://www.w3.org/2001/XMLSchema" xmlns:xs="http://www.w3.org/2001/XMLSchema" xmlns:dms="http://schemas.microsoft.com/office/2006/documentManagement/types" xmlns:pc="http://schemas.microsoft.com/office/infopath/2007/PartnerControls" targetNamespace="f6f9146e-1abd-4e69-99ce-21f265701872" elementFormDefault="qualified">
    <xsd:import namespace="http://schemas.microsoft.com/office/2006/documentManagement/types"/>
    <xsd:import namespace="http://schemas.microsoft.com/office/infopath/2007/PartnerControls"/>
    <xsd:element name="k12e089033af4dd2b29498e954c425e8" ma:index="13" nillable="true" ma:taxonomy="true" ma:internalName="k12e089033af4dd2b29498e954c425e8" ma:taxonomyFieldName="Audience_x0020__x002d__x0020_Publishing" ma:displayName="Audience" ma:default="263;#Professional Learning Design|4025fcc2-e45e-4103-b979-974c0486a6f5" ma:fieldId="{412e0890-33af-4dd2-b294-98e954c425e8}" ma:taxonomyMulti="true" ma:sspId="b4d47a90-cf98-4397-b16c-9ac657f0cf75" ma:termSetId="42b6e5e9-2495-40be-8187-74b886e6a4eb" ma:anchorId="00000000-0000-0000-0000-000000000000" ma:open="false" ma:isKeyword="false">
      <xsd:complexType>
        <xsd:sequence>
          <xsd:element ref="pc:Terms" minOccurs="0" maxOccurs="1"/>
        </xsd:sequence>
      </xsd:complexType>
    </xsd:element>
    <xsd:element name="c85ba249b04d4e7695d1cd39cc59a817" ma:index="20" nillable="true" ma:taxonomy="true" ma:internalName="c85ba249b04d4e7695d1cd39cc59a817" ma:taxonomyFieldName="Product_x0020__x0028_NWEA_x0020__x0026__x0020_Competitor_x0029_" ma:displayName="Product (NWEA &amp; Competitor)" ma:readOnly="false" ma:default="" ma:fieldId="{c85ba249-b04d-4e76-95d1-cd39cc59a817}" ma:taxonomyMulti="true" ma:sspId="b4d47a90-cf98-4397-b16c-9ac657f0cf75" ma:termSetId="3e1361a0-f940-4e58-9759-b468702679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b4d47a90-cf98-4397-b16c-9ac657f0cf75" ma:termSetId="00000000-0000-0000-0000-000000000000" ma:anchorId="00000000-0000-0000-0000-000000000000" ma:open="true" ma:isKeyword="true">
      <xsd:complexType>
        <xsd:sequence>
          <xsd:element ref="pc:Terms" minOccurs="0" maxOccurs="1"/>
        </xsd:sequence>
      </xsd:complex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cc3697c-f429-4c1c-b1cd-1ef57aa1f3e1" elementFormDefault="qualified">
    <xsd:import namespace="http://schemas.microsoft.com/office/2006/documentManagement/types"/>
    <xsd:import namespace="http://schemas.microsoft.com/office/infopath/2007/PartnerControls"/>
    <xsd:element name="Doc_x0020_Status" ma:index="5" nillable="true" ma:displayName="Document Status" ma:default="Current" ma:format="Dropdown" ma:indexed="true" ma:internalName="Doc_x0020_Status">
      <xsd:simpleType>
        <xsd:restriction base="dms:Choice">
          <xsd:enumeration value="Current"/>
          <xsd:enumeration value="Archived"/>
        </xsd:restriction>
      </xsd:simpleType>
    </xsd:element>
    <xsd:element name="Topic" ma:index="33" nillable="true" ma:displayName="Topic" ma:description="This is used to group documents in certain views. Currently only on Innovation Work, but may be used elsewhere in the future." ma:format="Dropdown" ma:internalName="Topic">
      <xsd:simpleType>
        <xsd:union memberTypes="dms:Text">
          <xsd:simpleType>
            <xsd:restriction base="dms:Choice">
              <xsd:enumeration value="Activate Your Learners"/>
              <xsd:enumeration value="APA"/>
              <xsd:enumeration value="Clarifying Learning"/>
              <xsd:enumeration value="Classroom AL"/>
              <xsd:enumeration value="Conference Submissions"/>
              <xsd:enumeration value="Data Conversations"/>
              <xsd:enumeration value="Defining AL"/>
              <xsd:enumeration value="Digging into FA"/>
              <xsd:enumeration value="DTI"/>
              <xsd:enumeration value="Effective PD"/>
              <xsd:enumeration value="GFP"/>
              <xsd:enumeration value="Leadership"/>
              <xsd:enumeration value="Learning-Focused Feedback"/>
              <xsd:enumeration value="Learning Walks"/>
              <xsd:enumeration value="MAPping out the academic year"/>
              <xsd:enumeration value="Mindsets of Success"/>
              <xsd:enumeration value="Peer Observation"/>
              <xsd:enumeration value="Purpose and use of assessment"/>
              <xsd:enumeration value="Responsive Classroom"/>
              <xsd:enumeration value="Schlechty Center"/>
              <xsd:enumeration value="Student Goal Setting"/>
              <xsd:enumeration value="Students Ready to Self Assess"/>
              <xsd:enumeration value="Surveys"/>
              <xsd:enumeration value="Templates"/>
              <xsd:enumeration value="Weve Got Data"/>
              <xsd:enumeration value="Who Owns the Learning"/>
              <xsd:enumeration value="Why AL Matters Fusion 2018"/>
            </xsd:restriction>
          </xsd:simpleType>
        </xsd:union>
      </xsd:simpleType>
    </xsd:element>
    <xsd:element name="MediaServiceMetadata" ma:index="34" nillable="true" ma:displayName="MediaServiceMetadata" ma:description="" ma:hidden="true" ma:internalName="MediaServiceMetadata" ma:readOnly="true">
      <xsd:simpleType>
        <xsd:restriction base="dms:Note"/>
      </xsd:simpleType>
    </xsd:element>
    <xsd:element name="MediaServiceFastMetadata" ma:index="35" nillable="true" ma:displayName="MediaServiceFastMetadata" ma:description="" ma:hidden="true" ma:internalName="MediaServiceFastMetadata" ma:readOnly="true">
      <xsd:simpleType>
        <xsd:restriction base="dms:Note"/>
      </xsd:simpleType>
    </xsd:element>
    <xsd:element name="MediaServiceAutoTags" ma:index="36" nillable="true" ma:displayName="MediaServiceAutoTags" ma:internalName="MediaServiceAutoTags" ma:readOnly="true">
      <xsd:simpleType>
        <xsd:restriction base="dms:Text"/>
      </xsd:simpleType>
    </xsd:element>
    <xsd:element name="MediaServiceOCR" ma:index="37" nillable="true" ma:displayName="MediaServiceOCR" ma:internalName="MediaServiceOCR" ma:readOnly="true">
      <xsd:simpleType>
        <xsd:restriction base="dms:Note">
          <xsd:maxLength value="255"/>
        </xsd:restriction>
      </xsd:simpleType>
    </xsd:element>
    <xsd:element name="MediaServiceDateTaken" ma:index="38" nillable="true" ma:displayName="MediaServiceDateTaken" ma:hidden="true" ma:internalName="MediaServiceDateTaken"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aias" ma:index="41" nillable="true" ma:displayName="Text" ma:internalName="aia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cb6422-1946-4d96-b3a9-1b4a9b28bea5"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d453bf2c-a19d-47d4-b62c-05610c0061d2}" ma:internalName="TaxCatchAll" ma:showField="CatchAllData" ma:web="f6f9146e-1abd-4e69-99ce-21f265701872">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d453bf2c-a19d-47d4-b62c-05610c0061d2}" ma:internalName="TaxCatchAllLabel" ma:readOnly="true" ma:showField="CatchAllDataLabel" ma:web="f6f9146e-1abd-4e69-99ce-21f265701872">
      <xsd:complexType>
        <xsd:complexContent>
          <xsd:extension base="dms:MultiChoiceLookup">
            <xsd:sequence>
              <xsd:element name="Value" type="dms:Lookup" maxOccurs="unbounded" minOccurs="0" nillable="true"/>
            </xsd:sequence>
          </xsd:extension>
        </xsd:complexContent>
      </xsd:complexType>
    </xsd:element>
    <xsd:element name="h7080648559b4830b9415d296a63c38c" ma:index="26" nillable="true" ma:taxonomy="true" ma:internalName="h7080648559b4830b9415d296a63c38c" ma:taxonomyFieldName="Responsible_x0020_Team" ma:displayName="Responsible Team" ma:default="257;#Professional Learning Design|4025fcc2-e45e-4103-b979-974c0486a6f5" ma:fieldId="{17080648-559b-4830-b941-5d296a63c38c}" ma:sspId="b4d47a90-cf98-4397-b16c-9ac657f0cf75" ma:termSetId="90fabd46-d121-4719-8a7c-ff78fa8868f3"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D_x0020_Subproduct xmlns="8f0eafa6-174b-49e9-ae72-df75d86d5f2b" xsi:nil="true"/>
    <PublishingContact xmlns="http://schemas.microsoft.com/sharepoint/v3">
      <UserInfo>
        <DisplayName/>
        <AccountId xsi:nil="true"/>
        <AccountType/>
      </UserInfo>
    </PublishingContact>
    <jaf1b1bc5de841479de6acaa973f90d5 xmlns="8f0eafa6-174b-49e9-ae72-df75d86d5f2b">
      <Terms xmlns="http://schemas.microsoft.com/office/infopath/2007/PartnerControls"/>
    </jaf1b1bc5de841479de6acaa973f90d5>
    <aias xmlns="5cc3697c-f429-4c1c-b1cd-1ef57aa1f3e1" xsi:nil="true"/>
    <Topic xmlns="5cc3697c-f429-4c1c-b1cd-1ef57aa1f3e1" xsi:nil="true"/>
    <ndaaf9704fd344e383c07ee3be5a47d9 xmlns="8f0eafa6-174b-49e9-ae72-df75d86d5f2b">
      <Terms xmlns="http://schemas.microsoft.com/office/infopath/2007/PartnerControls">
        <TermInfo xmlns="http://schemas.microsoft.com/office/infopath/2007/PartnerControls">
          <TermName xmlns="http://schemas.microsoft.com/office/infopath/2007/PartnerControls">3 Develop</TermName>
          <TermId xmlns="http://schemas.microsoft.com/office/infopath/2007/PartnerControls">b1f6ba8c-51db-4671-9851-ab99b54c5044</TermId>
        </TermInfo>
      </Terms>
    </ndaaf9704fd344e383c07ee3be5a47d9>
    <h7080648559b4830b9415d296a63c38c xmlns="5ccb6422-1946-4d96-b3a9-1b4a9b28bea5">
      <Terms xmlns="http://schemas.microsoft.com/office/infopath/2007/PartnerControls">
        <TermInfo xmlns="http://schemas.microsoft.com/office/infopath/2007/PartnerControls">
          <TermName xmlns="http://schemas.microsoft.com/office/infopath/2007/PartnerControls">Professional Learning Design</TermName>
          <TermId xmlns="http://schemas.microsoft.com/office/infopath/2007/PartnerControls">4025fcc2-e45e-4103-b979-974c0486a6f5</TermId>
        </TermInfo>
      </Terms>
    </h7080648559b4830b9415d296a63c38c>
    <Doc_x0020_Type_x0020__x0028_temp_x0029_ xmlns="8f0eafa6-174b-49e9-ae72-df75d86d5f2b" xsi:nil="true"/>
    <Partner-Facing_x003f_ xmlns="8f0eafa6-174b-49e9-ae72-df75d86d5f2b" xsi:nil="true"/>
    <TaxCatchAll xmlns="5ccb6422-1946-4d96-b3a9-1b4a9b28bea5">
      <Value>257</Value>
      <Value>263</Value>
      <Value>70</Value>
      <Value>308</Value>
    </TaxCatchAll>
    <TaxKeywordTaxHTField xmlns="f6f9146e-1abd-4e69-99ce-21f265701872">
      <Terms xmlns="http://schemas.microsoft.com/office/infopath/2007/PartnerControls"/>
    </TaxKeywordTaxHTField>
    <PD_x0020_Products1 xmlns="8f0eafa6-174b-49e9-ae72-df75d86d5f2b" xsi:nil="true"/>
    <c85ba249b04d4e7695d1cd39cc59a817 xmlns="f6f9146e-1abd-4e69-99ce-21f265701872">
      <Terms xmlns="http://schemas.microsoft.com/office/infopath/2007/PartnerControls"/>
    </c85ba249b04d4e7695d1cd39cc59a817>
    <PD_x0020_Module xmlns="8f0eafa6-174b-49e9-ae72-df75d86d5f2b"/>
    <Doc_x0020_Status xmlns="5cc3697c-f429-4c1c-b1cd-1ef57aa1f3e1">Current</Doc_x0020_Status>
    <p648ca95a0f9410e9aa120400e58cc09 xmlns="8f0eafa6-174b-49e9-ae72-df75d86d5f2b">
      <Terms xmlns="http://schemas.microsoft.com/office/infopath/2007/PartnerControls">
        <TermInfo xmlns="http://schemas.microsoft.com/office/infopath/2007/PartnerControls">
          <TermName xmlns="http://schemas.microsoft.com/office/infopath/2007/PartnerControls">Nebraska Deliverables Year 2</TermName>
          <TermId xmlns="http://schemas.microsoft.com/office/infopath/2007/PartnerControls">08805d89-998a-482b-9ac3-048e76032a04</TermId>
        </TermInfo>
      </Terms>
    </p648ca95a0f9410e9aa120400e58cc09>
    <k12e089033af4dd2b29498e954c425e8 xmlns="f6f9146e-1abd-4e69-99ce-21f265701872">
      <Terms xmlns="http://schemas.microsoft.com/office/infopath/2007/PartnerControls">
        <TermInfo xmlns="http://schemas.microsoft.com/office/infopath/2007/PartnerControls">
          <TermName xmlns="http://schemas.microsoft.com/office/infopath/2007/PartnerControls">Professional Learning Design</TermName>
          <TermId xmlns="http://schemas.microsoft.com/office/infopath/2007/PartnerControls">4025fcc2-e45e-4103-b979-974c0486a6f5</TermId>
        </TermInfo>
      </Terms>
    </k12e089033af4dd2b29498e954c425e8>
  </documentManagement>
</p:properties>
</file>

<file path=customXml/itemProps1.xml><?xml version="1.0" encoding="utf-8"?>
<ds:datastoreItem xmlns:ds="http://schemas.openxmlformats.org/officeDocument/2006/customXml" ds:itemID="{435119BD-91AA-4771-8D10-8B2A98E519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f0eafa6-174b-49e9-ae72-df75d86d5f2b"/>
    <ds:schemaRef ds:uri="f6f9146e-1abd-4e69-99ce-21f265701872"/>
    <ds:schemaRef ds:uri="5cc3697c-f429-4c1c-b1cd-1ef57aa1f3e1"/>
    <ds:schemaRef ds:uri="5ccb6422-1946-4d96-b3a9-1b4a9b28be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6E6DE8-3BA8-4DFB-B50E-A201F528A375}">
  <ds:schemaRefs>
    <ds:schemaRef ds:uri="http://schemas.microsoft.com/sharepoint/v3/contenttype/forms"/>
  </ds:schemaRefs>
</ds:datastoreItem>
</file>

<file path=customXml/itemProps3.xml><?xml version="1.0" encoding="utf-8"?>
<ds:datastoreItem xmlns:ds="http://schemas.openxmlformats.org/officeDocument/2006/customXml" ds:itemID="{44FC7B2D-E79A-4FF7-990C-1EFDFA60607D}">
  <ds:schemaRefs>
    <ds:schemaRef ds:uri="f6f9146e-1abd-4e69-99ce-21f265701872"/>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5cc3697c-f429-4c1c-b1cd-1ef57aa1f3e1"/>
    <ds:schemaRef ds:uri="5ccb6422-1946-4d96-b3a9-1b4a9b28bea5"/>
    <ds:schemaRef ds:uri="http://purl.org/dc/dcmitype/"/>
    <ds:schemaRef ds:uri="8f0eafa6-174b-49e9-ae72-df75d86d5f2b"/>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1489</TotalTime>
  <Words>2822</Words>
  <Application>Microsoft Office PowerPoint</Application>
  <PresentationFormat>Widescreen</PresentationFormat>
  <Paragraphs>516</Paragraphs>
  <Slides>72</Slides>
  <Notes>71</Notes>
  <HiddenSlides>15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Calibri</vt:lpstr>
      <vt:lpstr>Century Gothic</vt:lpstr>
      <vt:lpstr>Times New Roman</vt:lpstr>
      <vt:lpstr>1_Office Theme</vt:lpstr>
      <vt:lpstr>As you enter the room . . .</vt:lpstr>
      <vt:lpstr>As you enter the room . . .</vt:lpstr>
      <vt:lpstr>As you enter the room . . .</vt:lpstr>
      <vt:lpstr>As you enter the room . . .</vt:lpstr>
      <vt:lpstr>Preparing Students  for Text-Dependent Analysis </vt:lpstr>
      <vt:lpstr>Setting the Stage</vt:lpstr>
      <vt:lpstr>PowerPoint Presentation</vt:lpstr>
      <vt:lpstr>Our Work Today</vt:lpstr>
      <vt:lpstr>Learning Targets</vt:lpstr>
      <vt:lpstr>How do we invite readers to read closely?</vt:lpstr>
      <vt:lpstr>Our Students’ Work</vt:lpstr>
      <vt:lpstr>Prompt Feedback</vt:lpstr>
      <vt:lpstr>Sample Prompts</vt:lpstr>
      <vt:lpstr>From the Research</vt:lpstr>
      <vt:lpstr>Why ask students to do  text-dependent analysis? </vt:lpstr>
      <vt:lpstr>Habits</vt:lpstr>
      <vt:lpstr>TDA Habits</vt:lpstr>
      <vt:lpstr>Reflect and Plan</vt:lpstr>
      <vt:lpstr>Strategies</vt:lpstr>
      <vt:lpstr>What are the connections?</vt:lpstr>
      <vt:lpstr>Poll: Achievement Level Descriptors</vt:lpstr>
      <vt:lpstr>Achievement Level Descriptors (ALDs)</vt:lpstr>
      <vt:lpstr>Use of Achievement Level Descriptors</vt:lpstr>
      <vt:lpstr>Sample ELA ALD</vt:lpstr>
      <vt:lpstr>Characteristics of Quality Prompts</vt:lpstr>
      <vt:lpstr>Thinking About the Questions We Ask</vt:lpstr>
      <vt:lpstr>Questions from Content</vt:lpstr>
      <vt:lpstr>DOK and TDA Questions</vt:lpstr>
      <vt:lpstr>AUTHORS  IMPLY</vt:lpstr>
      <vt:lpstr>What are you already doing?</vt:lpstr>
      <vt:lpstr>Strategies: Text Complexity</vt:lpstr>
      <vt:lpstr>Strategies: Close Reading</vt:lpstr>
      <vt:lpstr>Strategies: Analytical Writing</vt:lpstr>
      <vt:lpstr>Analytical Writing</vt:lpstr>
      <vt:lpstr>Existing Practices and Resources</vt:lpstr>
      <vt:lpstr>Evaluating vs. Describing Performance</vt:lpstr>
      <vt:lpstr>Poll: Rubric Use</vt:lpstr>
      <vt:lpstr>Criteria for  Quality Rubrics</vt:lpstr>
      <vt:lpstr>A Draft Rubric</vt:lpstr>
      <vt:lpstr>A Draft Rubric, continued</vt:lpstr>
      <vt:lpstr>Peer Feedback on Draft Rubric</vt:lpstr>
      <vt:lpstr>Key Takeaways</vt:lpstr>
      <vt:lpstr>Learning Centers</vt:lpstr>
      <vt:lpstr>Learning Centers, continued</vt:lpstr>
      <vt:lpstr>One Thing to Remember</vt:lpstr>
      <vt:lpstr>Implications</vt:lpstr>
      <vt:lpstr>Educator Spotlight</vt:lpstr>
      <vt:lpstr>Classroom Implications</vt:lpstr>
      <vt:lpstr>Just Part of Instruction</vt:lpstr>
      <vt:lpstr>Just Part of Instruction, continued</vt:lpstr>
      <vt:lpstr>Reflection and Planning</vt:lpstr>
      <vt:lpstr>Planning and Instructional Implications</vt:lpstr>
      <vt:lpstr>Planning and Instructional Implications</vt:lpstr>
      <vt:lpstr>What are you already doing?</vt:lpstr>
      <vt:lpstr>Responsive Lesson Planning</vt:lpstr>
      <vt:lpstr>Key Ideas</vt:lpstr>
      <vt:lpstr>Thinking Ahead: Day 3</vt:lpstr>
      <vt:lpstr>Exit Ticket</vt:lpstr>
      <vt:lpstr>PowerPoint Presentation</vt:lpstr>
      <vt:lpstr>PowerPoint Presentation</vt:lpstr>
      <vt:lpstr>PowerPoint Presentation</vt:lpstr>
      <vt:lpstr>PowerPoint Presentation</vt:lpstr>
      <vt:lpstr>PowerPoint Presentation</vt:lpstr>
      <vt:lpstr>PowerPoint Presentation</vt:lpstr>
      <vt:lpstr>What are you thinking now?</vt:lpstr>
      <vt:lpstr>Break</vt:lpstr>
      <vt:lpstr>Break</vt:lpstr>
      <vt:lpstr>Break</vt:lpstr>
      <vt:lpstr>Sample Prompts</vt:lpstr>
      <vt:lpstr>Sample Prompts</vt:lpstr>
      <vt:lpstr>Sample Prompts</vt:lpstr>
      <vt:lpstr>Sample Prompts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 you enter the room . . .</dc:title>
  <dc:creator>Amy Schmidt</dc:creator>
  <cp:lastModifiedBy>Holly Alexander</cp:lastModifiedBy>
  <cp:revision>16</cp:revision>
  <dcterms:created xsi:type="dcterms:W3CDTF">2019-01-23T18:53:06Z</dcterms:created>
  <dcterms:modified xsi:type="dcterms:W3CDTF">2019-02-08T20:24:47Z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0x0101005FAE6E7D69236D40A5725BC0AA64AA7A008D74890EFA651E428A0B3BE19CF04685</vt:lpwstr>
  </property>
  <property fmtid="{D5CDD505-2E9C-101B-9397-08002B2CF9AE}" pid="3" name="TaxKeyword">
    <vt:lpwstr/>
  </property>
  <property fmtid="{D5CDD505-2E9C-101B-9397-08002B2CF9AE}" pid="4" name="Product (NWEA &amp; Competitor)">
    <vt:lpwstr/>
  </property>
  <property fmtid="{D5CDD505-2E9C-101B-9397-08002B2CF9AE}" pid="5" name="Responsible Team">
    <vt:lpwstr>257;#Professional Learning Design|4025fcc2-e45e-4103-b979-974c0486a6f5</vt:lpwstr>
  </property>
  <property fmtid="{D5CDD505-2E9C-101B-9397-08002B2CF9AE}" pid="6" name="Calendar1">
    <vt:lpwstr/>
  </property>
  <property fmtid="{D5CDD505-2E9C-101B-9397-08002B2CF9AE}" pid="7" name="ADDIE Phase0">
    <vt:lpwstr>70;#3 Develop|b1f6ba8c-51db-4671-9851-ab99b54c5044</vt:lpwstr>
  </property>
  <property fmtid="{D5CDD505-2E9C-101B-9397-08002B2CF9AE}" pid="8" name="Project - C&amp;I">
    <vt:lpwstr>308;#Nebraska Deliverables Year 2|08805d89-998a-482b-9ac3-048e76032a04</vt:lpwstr>
  </property>
  <property fmtid="{D5CDD505-2E9C-101B-9397-08002B2CF9AE}" pid="9" name="Audience - Publishing">
    <vt:lpwstr>263;#Professional Learning Design|4025fcc2-e45e-4103-b979-974c0486a6f5</vt:lpwstr>
  </property>
  <property fmtid="{D5CDD505-2E9C-101B-9397-08002B2CF9AE}" pid="10" name="AuthorIds_UIVersion_1024">
    <vt:lpwstr>24</vt:lpwstr>
  </property>
  <property fmtid="{D5CDD505-2E9C-101B-9397-08002B2CF9AE}" pid="11" name="AuthorIds_UIVersion_6144">
    <vt:lpwstr>1457</vt:lpwstr>
  </property>
  <property fmtid="{D5CDD505-2E9C-101B-9397-08002B2CF9AE}" pid="12" name="AuthorIds_UIVersion_7680">
    <vt:lpwstr>24</vt:lpwstr>
  </property>
  <property fmtid="{D5CDD505-2E9C-101B-9397-08002B2CF9AE}" pid="13" name="AuthorIds_UIVersion_11264">
    <vt:lpwstr>1457</vt:lpwstr>
  </property>
  <property fmtid="{D5CDD505-2E9C-101B-9397-08002B2CF9AE}" pid="14" name="AuthorIds_UIVersion_16384">
    <vt:lpwstr>609</vt:lpwstr>
  </property>
  <property fmtid="{D5CDD505-2E9C-101B-9397-08002B2CF9AE}" pid="15" name="AuthorIds_UIVersion_25600">
    <vt:lpwstr>14</vt:lpwstr>
  </property>
  <property fmtid="{D5CDD505-2E9C-101B-9397-08002B2CF9AE}" pid="16" name="AuthorIds_UIVersion_27648">
    <vt:lpwstr>1457</vt:lpwstr>
  </property>
  <property fmtid="{D5CDD505-2E9C-101B-9397-08002B2CF9AE}" pid="17" name="AuthorIds_UIVersion_29184">
    <vt:lpwstr>609</vt:lpwstr>
  </property>
  <property fmtid="{D5CDD505-2E9C-101B-9397-08002B2CF9AE}" pid="18" name="AuthorIds_UIVersion_29696">
    <vt:lpwstr>14</vt:lpwstr>
  </property>
  <property fmtid="{D5CDD505-2E9C-101B-9397-08002B2CF9AE}" pid="19" name="AuthorIds_UIVersion_30208">
    <vt:lpwstr>14</vt:lpwstr>
  </property>
  <property fmtid="{D5CDD505-2E9C-101B-9397-08002B2CF9AE}" pid="20" name="AuthorIds_UIVersion_32768">
    <vt:lpwstr>24</vt:lpwstr>
  </property>
  <property fmtid="{D5CDD505-2E9C-101B-9397-08002B2CF9AE}" pid="21" name="AuthorIds_UIVersion_35328">
    <vt:lpwstr>14</vt:lpwstr>
  </property>
  <property fmtid="{D5CDD505-2E9C-101B-9397-08002B2CF9AE}" pid="22" name="AuthorIds_UIVersion_36352">
    <vt:lpwstr>357</vt:lpwstr>
  </property>
  <property fmtid="{D5CDD505-2E9C-101B-9397-08002B2CF9AE}" pid="23" name="AuthorIds_UIVersion_37888">
    <vt:lpwstr>14</vt:lpwstr>
  </property>
  <property fmtid="{D5CDD505-2E9C-101B-9397-08002B2CF9AE}" pid="24" name="AuthorIds_UIVersion_40448">
    <vt:lpwstr>609</vt:lpwstr>
  </property>
  <property fmtid="{D5CDD505-2E9C-101B-9397-08002B2CF9AE}" pid="25" name="AuthorIds_UIVersion_40960">
    <vt:lpwstr>14</vt:lpwstr>
  </property>
</Properties>
</file>