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1"/>
  </p:notesMasterIdLst>
  <p:handoutMasterIdLst>
    <p:handoutMasterId r:id="rId52"/>
  </p:handoutMasterIdLst>
  <p:sldIdLst>
    <p:sldId id="334" r:id="rId2"/>
    <p:sldId id="373" r:id="rId3"/>
    <p:sldId id="319" r:id="rId4"/>
    <p:sldId id="396" r:id="rId5"/>
    <p:sldId id="397" r:id="rId6"/>
    <p:sldId id="398" r:id="rId7"/>
    <p:sldId id="399" r:id="rId8"/>
    <p:sldId id="400" r:id="rId9"/>
    <p:sldId id="401" r:id="rId10"/>
    <p:sldId id="402" r:id="rId11"/>
    <p:sldId id="317" r:id="rId12"/>
    <p:sldId id="322" r:id="rId13"/>
    <p:sldId id="389" r:id="rId14"/>
    <p:sldId id="390" r:id="rId15"/>
    <p:sldId id="381" r:id="rId16"/>
    <p:sldId id="391" r:id="rId17"/>
    <p:sldId id="385" r:id="rId18"/>
    <p:sldId id="392" r:id="rId19"/>
    <p:sldId id="393" r:id="rId20"/>
    <p:sldId id="374" r:id="rId21"/>
    <p:sldId id="375" r:id="rId22"/>
    <p:sldId id="376" r:id="rId23"/>
    <p:sldId id="404" r:id="rId24"/>
    <p:sldId id="377" r:id="rId25"/>
    <p:sldId id="378" r:id="rId26"/>
    <p:sldId id="394" r:id="rId27"/>
    <p:sldId id="395" r:id="rId28"/>
    <p:sldId id="354" r:id="rId29"/>
    <p:sldId id="325" r:id="rId30"/>
    <p:sldId id="386" r:id="rId31"/>
    <p:sldId id="387" r:id="rId32"/>
    <p:sldId id="405" r:id="rId33"/>
    <p:sldId id="342" r:id="rId34"/>
    <p:sldId id="331" r:id="rId35"/>
    <p:sldId id="366" r:id="rId36"/>
    <p:sldId id="367" r:id="rId37"/>
    <p:sldId id="362" r:id="rId38"/>
    <p:sldId id="343" r:id="rId39"/>
    <p:sldId id="363" r:id="rId40"/>
    <p:sldId id="344" r:id="rId41"/>
    <p:sldId id="345" r:id="rId42"/>
    <p:sldId id="368" r:id="rId43"/>
    <p:sldId id="346" r:id="rId44"/>
    <p:sldId id="276" r:id="rId45"/>
    <p:sldId id="294" r:id="rId46"/>
    <p:sldId id="277" r:id="rId47"/>
    <p:sldId id="370" r:id="rId48"/>
    <p:sldId id="266" r:id="rId49"/>
    <p:sldId id="300" r:id="rId50"/>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366"/>
    <a:srgbClr val="ECF2FF"/>
    <a:srgbClr val="E3EACC"/>
    <a:srgbClr val="747B77"/>
    <a:srgbClr val="595BD2"/>
    <a:srgbClr val="253179"/>
    <a:srgbClr val="8B8F8E"/>
    <a:srgbClr val="AFC269"/>
    <a:srgbClr val="CCDDEE"/>
    <a:srgbClr val="99B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9" autoAdjust="0"/>
    <p:restoredTop sz="47506" autoAdjust="0"/>
  </p:normalViewPr>
  <p:slideViewPr>
    <p:cSldViewPr snapToGrid="0">
      <p:cViewPr varScale="1">
        <p:scale>
          <a:sx n="64" d="100"/>
          <a:sy n="64" d="100"/>
        </p:scale>
        <p:origin x="2022" y="60"/>
      </p:cViewPr>
      <p:guideLst/>
    </p:cSldViewPr>
  </p:slideViewPr>
  <p:notesTextViewPr>
    <p:cViewPr>
      <p:scale>
        <a:sx n="1" d="1"/>
        <a:sy n="1" d="1"/>
      </p:scale>
      <p:origin x="0" y="0"/>
    </p:cViewPr>
  </p:notesTextViewPr>
  <p:sorterViewPr>
    <p:cViewPr>
      <p:scale>
        <a:sx n="100" d="100"/>
        <a:sy n="100" d="100"/>
      </p:scale>
      <p:origin x="0" y="-5430"/>
    </p:cViewPr>
  </p:sorterViewPr>
  <p:notesViewPr>
    <p:cSldViewPr snapToGrid="0">
      <p:cViewPr varScale="1">
        <p:scale>
          <a:sx n="100" d="100"/>
          <a:sy n="100" d="100"/>
        </p:scale>
        <p:origin x="269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28158" cy="351846"/>
          </a:xfrm>
          <a:prstGeom prst="rect">
            <a:avLst/>
          </a:prstGeom>
        </p:spPr>
        <p:txBody>
          <a:bodyPr vert="horz" lIns="92083" tIns="46041" rIns="92083" bIns="46041" rtlCol="0"/>
          <a:lstStyle>
            <a:lvl1pPr algn="l">
              <a:defRPr sz="1200"/>
            </a:lvl1pPr>
          </a:lstStyle>
          <a:p>
            <a:endParaRPr lang="en-US"/>
          </a:p>
        </p:txBody>
      </p:sp>
      <p:sp>
        <p:nvSpPr>
          <p:cNvPr id="3" name="Date Placeholder 2"/>
          <p:cNvSpPr>
            <a:spLocks noGrp="1"/>
          </p:cNvSpPr>
          <p:nvPr>
            <p:ph type="dt" sz="quarter" idx="1"/>
          </p:nvPr>
        </p:nvSpPr>
        <p:spPr>
          <a:xfrm>
            <a:off x="5266120" y="1"/>
            <a:ext cx="4028158" cy="351846"/>
          </a:xfrm>
          <a:prstGeom prst="rect">
            <a:avLst/>
          </a:prstGeom>
        </p:spPr>
        <p:txBody>
          <a:bodyPr vert="horz" lIns="92083" tIns="46041" rIns="92083" bIns="46041" rtlCol="0"/>
          <a:lstStyle>
            <a:lvl1pPr algn="r">
              <a:defRPr sz="1200"/>
            </a:lvl1pPr>
          </a:lstStyle>
          <a:p>
            <a:fld id="{3DD403EC-1E66-414E-92F8-32F211FFD56E}" type="datetimeFigureOut">
              <a:rPr lang="en-US" smtClean="0"/>
              <a:t>12/18/2018</a:t>
            </a:fld>
            <a:endParaRPr lang="en-US"/>
          </a:p>
        </p:txBody>
      </p:sp>
      <p:sp>
        <p:nvSpPr>
          <p:cNvPr id="4" name="Footer Placeholder 3"/>
          <p:cNvSpPr>
            <a:spLocks noGrp="1"/>
          </p:cNvSpPr>
          <p:nvPr>
            <p:ph type="ftr" sz="quarter" idx="2"/>
          </p:nvPr>
        </p:nvSpPr>
        <p:spPr>
          <a:xfrm>
            <a:off x="1" y="6658556"/>
            <a:ext cx="4028158" cy="351846"/>
          </a:xfrm>
          <a:prstGeom prst="rect">
            <a:avLst/>
          </a:prstGeom>
        </p:spPr>
        <p:txBody>
          <a:bodyPr vert="horz" lIns="92083" tIns="46041" rIns="92083" bIns="46041" rtlCol="0" anchor="b"/>
          <a:lstStyle>
            <a:lvl1pPr algn="l">
              <a:defRPr sz="1200"/>
            </a:lvl1pPr>
          </a:lstStyle>
          <a:p>
            <a:endParaRPr lang="en-US"/>
          </a:p>
        </p:txBody>
      </p:sp>
      <p:sp>
        <p:nvSpPr>
          <p:cNvPr id="5" name="Slide Number Placeholder 4"/>
          <p:cNvSpPr>
            <a:spLocks noGrp="1"/>
          </p:cNvSpPr>
          <p:nvPr>
            <p:ph type="sldNum" sz="quarter" idx="3"/>
          </p:nvPr>
        </p:nvSpPr>
        <p:spPr>
          <a:xfrm>
            <a:off x="5266120" y="6658556"/>
            <a:ext cx="4028158" cy="351846"/>
          </a:xfrm>
          <a:prstGeom prst="rect">
            <a:avLst/>
          </a:prstGeom>
        </p:spPr>
        <p:txBody>
          <a:bodyPr vert="horz" lIns="92083" tIns="46041" rIns="92083" bIns="46041" rtlCol="0" anchor="b"/>
          <a:lstStyle>
            <a:lvl1pPr algn="r">
              <a:defRPr sz="1200"/>
            </a:lvl1pPr>
          </a:lstStyle>
          <a:p>
            <a:fld id="{5E0646D3-D6BD-4D39-AC79-F3D5A66767B5}" type="slidenum">
              <a:rPr lang="en-US" smtClean="0"/>
              <a:t>‹#›</a:t>
            </a:fld>
            <a:endParaRPr lang="en-US"/>
          </a:p>
        </p:txBody>
      </p:sp>
    </p:spTree>
    <p:extLst>
      <p:ext uri="{BB962C8B-B14F-4D97-AF65-F5344CB8AC3E}">
        <p14:creationId xmlns:p14="http://schemas.microsoft.com/office/powerpoint/2010/main" val="2904606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4028440" cy="351737"/>
          </a:xfrm>
          <a:prstGeom prst="rect">
            <a:avLst/>
          </a:prstGeom>
        </p:spPr>
        <p:txBody>
          <a:bodyPr vert="horz" lIns="93136" tIns="46568" rIns="93136" bIns="46568" rtlCol="0"/>
          <a:lstStyle>
            <a:lvl1pPr algn="l">
              <a:defRPr sz="1200"/>
            </a:lvl1pPr>
          </a:lstStyle>
          <a:p>
            <a:endParaRPr lang="en-US"/>
          </a:p>
        </p:txBody>
      </p:sp>
      <p:sp>
        <p:nvSpPr>
          <p:cNvPr id="3" name="Date Placeholder 2"/>
          <p:cNvSpPr>
            <a:spLocks noGrp="1"/>
          </p:cNvSpPr>
          <p:nvPr>
            <p:ph type="dt" idx="1"/>
          </p:nvPr>
        </p:nvSpPr>
        <p:spPr>
          <a:xfrm>
            <a:off x="5265812" y="3"/>
            <a:ext cx="4028440" cy="351737"/>
          </a:xfrm>
          <a:prstGeom prst="rect">
            <a:avLst/>
          </a:prstGeom>
        </p:spPr>
        <p:txBody>
          <a:bodyPr vert="horz" lIns="93136" tIns="46568" rIns="93136" bIns="46568" rtlCol="0"/>
          <a:lstStyle>
            <a:lvl1pPr algn="r">
              <a:defRPr sz="1200"/>
            </a:lvl1pPr>
          </a:lstStyle>
          <a:p>
            <a:fld id="{BCD86619-94E9-4F36-9E31-EE26FE7249FE}" type="datetimeFigureOut">
              <a:rPr lang="en-US" smtClean="0"/>
              <a:t>12/18/2018</a:t>
            </a:fld>
            <a:endParaRPr lang="en-US"/>
          </a:p>
        </p:txBody>
      </p:sp>
      <p:sp>
        <p:nvSpPr>
          <p:cNvPr id="4" name="Slide Image Placeholder 3"/>
          <p:cNvSpPr>
            <a:spLocks noGrp="1" noRot="1" noChangeAspect="1"/>
          </p:cNvSpPr>
          <p:nvPr>
            <p:ph type="sldImg" idx="2"/>
          </p:nvPr>
        </p:nvSpPr>
        <p:spPr>
          <a:xfrm>
            <a:off x="2544763" y="876300"/>
            <a:ext cx="4206875" cy="2366963"/>
          </a:xfrm>
          <a:prstGeom prst="rect">
            <a:avLst/>
          </a:prstGeom>
          <a:noFill/>
          <a:ln w="12700">
            <a:solidFill>
              <a:prstClr val="black"/>
            </a:solidFill>
          </a:ln>
        </p:spPr>
        <p:txBody>
          <a:bodyPr vert="horz" lIns="93136" tIns="46568" rIns="93136" bIns="46568" rtlCol="0" anchor="ctr"/>
          <a:lstStyle/>
          <a:p>
            <a:endParaRPr lang="en-US"/>
          </a:p>
        </p:txBody>
      </p:sp>
      <p:sp>
        <p:nvSpPr>
          <p:cNvPr id="5" name="Notes Placeholder 4"/>
          <p:cNvSpPr>
            <a:spLocks noGrp="1"/>
          </p:cNvSpPr>
          <p:nvPr>
            <p:ph type="body" sz="quarter" idx="3"/>
          </p:nvPr>
        </p:nvSpPr>
        <p:spPr>
          <a:xfrm>
            <a:off x="929641" y="3373758"/>
            <a:ext cx="7437120" cy="2760345"/>
          </a:xfrm>
          <a:prstGeom prst="rect">
            <a:avLst/>
          </a:prstGeom>
        </p:spPr>
        <p:txBody>
          <a:bodyPr vert="horz" lIns="93136" tIns="46568" rIns="93136" bIns="46568"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658666"/>
            <a:ext cx="4028440" cy="351736"/>
          </a:xfrm>
          <a:prstGeom prst="rect">
            <a:avLst/>
          </a:prstGeom>
        </p:spPr>
        <p:txBody>
          <a:bodyPr vert="horz" lIns="93136" tIns="46568" rIns="93136" bIns="46568" rtlCol="0" anchor="b"/>
          <a:lstStyle>
            <a:lvl1pPr algn="l">
              <a:defRPr sz="1200"/>
            </a:lvl1pPr>
          </a:lstStyle>
          <a:p>
            <a:endParaRPr lang="en-US"/>
          </a:p>
        </p:txBody>
      </p:sp>
      <p:sp>
        <p:nvSpPr>
          <p:cNvPr id="7" name="Slide Number Placeholder 6"/>
          <p:cNvSpPr>
            <a:spLocks noGrp="1"/>
          </p:cNvSpPr>
          <p:nvPr>
            <p:ph type="sldNum" sz="quarter" idx="5"/>
          </p:nvPr>
        </p:nvSpPr>
        <p:spPr>
          <a:xfrm>
            <a:off x="5265812" y="6658666"/>
            <a:ext cx="4028440" cy="351736"/>
          </a:xfrm>
          <a:prstGeom prst="rect">
            <a:avLst/>
          </a:prstGeom>
        </p:spPr>
        <p:txBody>
          <a:bodyPr vert="horz" lIns="93136" tIns="46568" rIns="93136" bIns="46568" rtlCol="0" anchor="b"/>
          <a:lstStyle>
            <a:lvl1pPr algn="r">
              <a:defRPr sz="1200"/>
            </a:lvl1pPr>
          </a:lstStyle>
          <a:p>
            <a:fld id="{C4675FCD-E011-4DAA-B3B9-77D03C72DA1A}" type="slidenum">
              <a:rPr lang="en-US" smtClean="0"/>
              <a:t>‹#›</a:t>
            </a:fld>
            <a:endParaRPr lang="en-US"/>
          </a:p>
        </p:txBody>
      </p:sp>
    </p:spTree>
    <p:extLst>
      <p:ext uri="{BB962C8B-B14F-4D97-AF65-F5344CB8AC3E}">
        <p14:creationId xmlns:p14="http://schemas.microsoft.com/office/powerpoint/2010/main" val="2651894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1"/>
            <a:ext cx="5608320" cy="4183380"/>
          </a:xfrm>
          <a:prstGeom prst="rect">
            <a:avLst/>
          </a:prstGeom>
        </p:spPr>
        <p:txBody>
          <a:bodyPr lIns="91427" tIns="45713" rIns="91427" bIns="45713"/>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Welcome to our Webinar on Direct Certification this afternoon.  I am Michelle Stephens a Program Specialist at the Nebraska Department of Education Nutrition Services Office.  I am joined here today with several of my Co-workers.  All the participants today are muted and we would ask that if you have a question instead of raising your hand please type your question into the chat box.  We will monitor any questions as they come in and do our best to answer any questions today or post the questions and answers to our website.  The Presentation will be recorded and posted to our website after the holidays.</a:t>
            </a:r>
          </a:p>
          <a:p>
            <a:endParaRPr lang="en-US" dirty="0" smtClean="0"/>
          </a:p>
          <a:p>
            <a:endParaRPr lang="en-US" dirty="0" smtClean="0"/>
          </a:p>
          <a:p>
            <a:r>
              <a:rPr lang="en-US" dirty="0" smtClean="0"/>
              <a:t>The</a:t>
            </a:r>
            <a:r>
              <a:rPr lang="en-US" baseline="0" dirty="0" smtClean="0"/>
              <a:t> </a:t>
            </a:r>
            <a:r>
              <a:rPr lang="en-US" baseline="0" dirty="0" smtClean="0"/>
              <a:t>Nebraska Department of Education – Nutrition Services Office received an improvement Grant for our Direct Certification System.  This presentation, is designed for school lunch staff that work directly with this System.  This would be the staff at the school that are responsible for ensuring students are receiving free and reduced benefits for the school lunch program.   </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54521D0-D5BF-42AA-92A5-90C57C2B60F6}" type="slidenum">
              <a:rPr lang="en-US" smtClean="0"/>
              <a:pPr/>
              <a:t>1</a:t>
            </a:fld>
            <a:endParaRPr lang="en-US" dirty="0"/>
          </a:p>
        </p:txBody>
      </p:sp>
    </p:spTree>
    <p:extLst>
      <p:ext uri="{BB962C8B-B14F-4D97-AF65-F5344CB8AC3E}">
        <p14:creationId xmlns:p14="http://schemas.microsoft.com/office/powerpoint/2010/main" val="1776378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where you manage access to different parts of the CNP System.</a:t>
            </a:r>
          </a:p>
          <a:p>
            <a:endParaRPr lang="en-US" baseline="0" dirty="0" smtClean="0"/>
          </a:p>
          <a:p>
            <a:r>
              <a:rPr lang="en-US" baseline="0" dirty="0" smtClean="0"/>
              <a:t> If the person is to have access to the Direct Certification System make sure the SNP Direct Cert/</a:t>
            </a:r>
            <a:r>
              <a:rPr lang="en-US" baseline="0" dirty="0" err="1" smtClean="0"/>
              <a:t>Ver</a:t>
            </a:r>
            <a:r>
              <a:rPr lang="en-US" baseline="0" dirty="0" smtClean="0"/>
              <a:t> is selected.   If this is not selected they will get an Unauthorized message if they try to access the system.</a:t>
            </a:r>
          </a:p>
          <a:p>
            <a:endParaRPr lang="en-US" baseline="0" dirty="0" smtClean="0"/>
          </a:p>
          <a:p>
            <a:r>
              <a:rPr lang="en-US" baseline="0" dirty="0" smtClean="0"/>
              <a:t>So those are the steps for assigning users in the CNP system.  There are a few more steps inside the Direct Certification System I’ll explain later in my presentation.</a:t>
            </a:r>
          </a:p>
        </p:txBody>
      </p:sp>
      <p:sp>
        <p:nvSpPr>
          <p:cNvPr id="4" name="Slide Number Placeholder 3"/>
          <p:cNvSpPr>
            <a:spLocks noGrp="1"/>
          </p:cNvSpPr>
          <p:nvPr>
            <p:ph type="sldNum" sz="quarter" idx="10"/>
          </p:nvPr>
        </p:nvSpPr>
        <p:spPr/>
        <p:txBody>
          <a:bodyPr/>
          <a:lstStyle/>
          <a:p>
            <a:fld id="{C4675FCD-E011-4DAA-B3B9-77D03C72DA1A}" type="slidenum">
              <a:rPr lang="en-US" smtClean="0"/>
              <a:t>10</a:t>
            </a:fld>
            <a:endParaRPr lang="en-US"/>
          </a:p>
        </p:txBody>
      </p:sp>
    </p:spTree>
    <p:extLst>
      <p:ext uri="{BB962C8B-B14F-4D97-AF65-F5344CB8AC3E}">
        <p14:creationId xmlns:p14="http://schemas.microsoft.com/office/powerpoint/2010/main" val="4190841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 the New Direct System from the Dark</a:t>
            </a:r>
            <a:r>
              <a:rPr lang="en-US" baseline="0" dirty="0" smtClean="0"/>
              <a:t> Blue menu bar </a:t>
            </a:r>
            <a:r>
              <a:rPr lang="en-US" dirty="0" smtClean="0"/>
              <a:t>Click</a:t>
            </a:r>
            <a:r>
              <a:rPr lang="en-US" baseline="0" dirty="0" smtClean="0"/>
              <a:t> on Applications and then select Direct Certification / Direct Verification</a:t>
            </a:r>
            <a:endParaRPr lang="en-US" dirty="0"/>
          </a:p>
        </p:txBody>
      </p:sp>
      <p:sp>
        <p:nvSpPr>
          <p:cNvPr id="4" name="Slide Number Placeholder 3"/>
          <p:cNvSpPr>
            <a:spLocks noGrp="1"/>
          </p:cNvSpPr>
          <p:nvPr>
            <p:ph type="sldNum" sz="quarter" idx="10"/>
          </p:nvPr>
        </p:nvSpPr>
        <p:spPr/>
        <p:txBody>
          <a:bodyPr/>
          <a:lstStyle/>
          <a:p>
            <a:fld id="{C4675FCD-E011-4DAA-B3B9-77D03C72DA1A}" type="slidenum">
              <a:rPr lang="en-US" smtClean="0"/>
              <a:t>11</a:t>
            </a:fld>
            <a:endParaRPr lang="en-US"/>
          </a:p>
        </p:txBody>
      </p:sp>
    </p:spTree>
    <p:extLst>
      <p:ext uri="{BB962C8B-B14F-4D97-AF65-F5344CB8AC3E}">
        <p14:creationId xmlns:p14="http://schemas.microsoft.com/office/powerpoint/2010/main" val="3168247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screen</a:t>
            </a:r>
            <a:r>
              <a:rPr lang="en-US" baseline="0" dirty="0" smtClean="0"/>
              <a:t> displays with a description of these two processes.</a:t>
            </a:r>
          </a:p>
          <a:p>
            <a:r>
              <a:rPr lang="en-US" baseline="0" dirty="0" smtClean="0"/>
              <a:t>Again click on Direct Certification / Direct Verification </a:t>
            </a:r>
            <a:endParaRPr lang="en-US" dirty="0"/>
          </a:p>
        </p:txBody>
      </p:sp>
      <p:sp>
        <p:nvSpPr>
          <p:cNvPr id="4" name="Slide Number Placeholder 3"/>
          <p:cNvSpPr>
            <a:spLocks noGrp="1"/>
          </p:cNvSpPr>
          <p:nvPr>
            <p:ph type="sldNum" sz="quarter" idx="10"/>
          </p:nvPr>
        </p:nvSpPr>
        <p:spPr/>
        <p:txBody>
          <a:bodyPr/>
          <a:lstStyle/>
          <a:p>
            <a:fld id="{C4675FCD-E011-4DAA-B3B9-77D03C72DA1A}" type="slidenum">
              <a:rPr lang="en-US" smtClean="0"/>
              <a:t>12</a:t>
            </a:fld>
            <a:endParaRPr lang="en-US"/>
          </a:p>
        </p:txBody>
      </p:sp>
    </p:spTree>
    <p:extLst>
      <p:ext uri="{BB962C8B-B14F-4D97-AF65-F5344CB8AC3E}">
        <p14:creationId xmlns:p14="http://schemas.microsoft.com/office/powerpoint/2010/main" val="508908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new look of the DC System allows you to Navigate</a:t>
            </a:r>
            <a:r>
              <a:rPr lang="en-US" baseline="0" dirty="0" smtClean="0"/>
              <a:t> by clicking on the colored tiles or by Navigating from the dark blue menu bar at the top and selecting from the Drop Down Lists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Home button will always bring you back to this screen which displays the Colored Tiles.</a:t>
            </a:r>
          </a:p>
          <a:p>
            <a:endParaRPr lang="en-US" dirty="0"/>
          </a:p>
        </p:txBody>
      </p:sp>
      <p:sp>
        <p:nvSpPr>
          <p:cNvPr id="4" name="Slide Number Placeholder 3"/>
          <p:cNvSpPr>
            <a:spLocks noGrp="1"/>
          </p:cNvSpPr>
          <p:nvPr>
            <p:ph type="sldNum" sz="quarter" idx="10"/>
          </p:nvPr>
        </p:nvSpPr>
        <p:spPr/>
        <p:txBody>
          <a:bodyPr/>
          <a:lstStyle/>
          <a:p>
            <a:fld id="{C4675FCD-E011-4DAA-B3B9-77D03C72DA1A}" type="slidenum">
              <a:rPr lang="en-US" smtClean="0"/>
              <a:t>13</a:t>
            </a:fld>
            <a:endParaRPr lang="en-US"/>
          </a:p>
        </p:txBody>
      </p:sp>
    </p:spTree>
    <p:extLst>
      <p:ext uri="{BB962C8B-B14F-4D97-AF65-F5344CB8AC3E}">
        <p14:creationId xmlns:p14="http://schemas.microsoft.com/office/powerpoint/2010/main" val="810890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order, for the</a:t>
            </a:r>
            <a:r>
              <a:rPr lang="en-US" baseline="0" dirty="0" smtClean="0"/>
              <a:t> students enrolled in your school to be matched with direct certification database we need to have enrollment data.  USDA requires </a:t>
            </a:r>
            <a:r>
              <a:rPr lang="en-US" dirty="0" smtClean="0"/>
              <a:t>School Food Authorities to </a:t>
            </a:r>
            <a:r>
              <a:rPr lang="en-US" baseline="0" dirty="0" smtClean="0"/>
              <a:t>upload student enrollment records 3 times a year; August, October, and February.</a:t>
            </a:r>
          </a:p>
          <a:p>
            <a:endParaRPr lang="en-US" baseline="0" dirty="0" smtClean="0"/>
          </a:p>
          <a:p>
            <a:r>
              <a:rPr lang="en-US" baseline="0" dirty="0" smtClean="0"/>
              <a:t>We obtain enrollment data from Adviser for Public Schools and Unique ID for Non Public schools. </a:t>
            </a:r>
          </a:p>
          <a:p>
            <a:endParaRPr lang="en-US" baseline="0" dirty="0" smtClean="0"/>
          </a:p>
          <a:p>
            <a:r>
              <a:rPr lang="en-US" baseline="0" dirty="0" smtClean="0"/>
              <a:t>It is not necessary to upload into both Advisor and Direct Certification System.  </a:t>
            </a:r>
            <a:endParaRPr lang="en-US" dirty="0"/>
          </a:p>
        </p:txBody>
      </p:sp>
      <p:sp>
        <p:nvSpPr>
          <p:cNvPr id="4" name="Slide Number Placeholder 3"/>
          <p:cNvSpPr>
            <a:spLocks noGrp="1"/>
          </p:cNvSpPr>
          <p:nvPr>
            <p:ph type="sldNum" sz="quarter" idx="10"/>
          </p:nvPr>
        </p:nvSpPr>
        <p:spPr/>
        <p:txBody>
          <a:bodyPr/>
          <a:lstStyle/>
          <a:p>
            <a:fld id="{C4675FCD-E011-4DAA-B3B9-77D03C72DA1A}" type="slidenum">
              <a:rPr lang="en-US" smtClean="0"/>
              <a:t>14</a:t>
            </a:fld>
            <a:endParaRPr lang="en-US"/>
          </a:p>
        </p:txBody>
      </p:sp>
    </p:spTree>
    <p:extLst>
      <p:ext uri="{BB962C8B-B14F-4D97-AF65-F5344CB8AC3E}">
        <p14:creationId xmlns:p14="http://schemas.microsoft.com/office/powerpoint/2010/main" val="2012549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tile I want to discuss is Enrollment.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4675FCD-E011-4DAA-B3B9-77D03C72DA1A}" type="slidenum">
              <a:rPr lang="en-US" smtClean="0"/>
              <a:t>15</a:t>
            </a:fld>
            <a:endParaRPr lang="en-US"/>
          </a:p>
        </p:txBody>
      </p:sp>
    </p:spTree>
    <p:extLst>
      <p:ext uri="{BB962C8B-B14F-4D97-AF65-F5344CB8AC3E}">
        <p14:creationId xmlns:p14="http://schemas.microsoft.com/office/powerpoint/2010/main" val="2853078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are two ways Enrollment data can be submitted into the DC System.  You can Upload a Student Information File or you can Enter Student Information individually from the enrollment screen.</a:t>
            </a:r>
          </a:p>
          <a:p>
            <a:endParaRPr lang="en-US" baseline="0" dirty="0" smtClean="0"/>
          </a:p>
          <a:p>
            <a:r>
              <a:rPr lang="en-US" baseline="0" dirty="0" smtClean="0"/>
              <a:t>I want to clarify that Student Enrollment Records are a list of the schools entire student body or the school roster, not just students that are eligible for free or reduced benefits. </a:t>
            </a:r>
          </a:p>
          <a:p>
            <a:endParaRPr lang="en-US" dirty="0" smtClean="0"/>
          </a:p>
          <a:p>
            <a:r>
              <a:rPr lang="en-US" dirty="0" smtClean="0"/>
              <a:t>If you are going to upload a file you need to follow the template layout. Which is available by clicking on “Here” to open the Excel File.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4675FCD-E011-4DAA-B3B9-77D03C72DA1A}" type="slidenum">
              <a:rPr lang="en-US" smtClean="0"/>
              <a:t>16</a:t>
            </a:fld>
            <a:endParaRPr lang="en-US"/>
          </a:p>
        </p:txBody>
      </p:sp>
    </p:spTree>
    <p:extLst>
      <p:ext uri="{BB962C8B-B14F-4D97-AF65-F5344CB8AC3E}">
        <p14:creationId xmlns:p14="http://schemas.microsoft.com/office/powerpoint/2010/main" val="3936305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template is a</a:t>
            </a:r>
            <a:r>
              <a:rPr lang="en-US" baseline="0" dirty="0" smtClean="0"/>
              <a:t> Micro Soft Excel file.  The Worksheet is protected and formatted so that you can only enter into the columns listed.</a:t>
            </a:r>
            <a:endParaRPr lang="en-US" dirty="0" smtClean="0"/>
          </a:p>
          <a:p>
            <a:endParaRPr lang="en-US" dirty="0" smtClean="0"/>
          </a:p>
          <a:p>
            <a:r>
              <a:rPr lang="en-US" dirty="0" smtClean="0"/>
              <a:t>These</a:t>
            </a:r>
            <a:r>
              <a:rPr lang="en-US" baseline="0" dirty="0" smtClean="0"/>
              <a:t> are the data fields that are used to match your enrollment with the direct certification database.</a:t>
            </a:r>
            <a:endParaRPr lang="en-US" dirty="0" smtClean="0"/>
          </a:p>
          <a:p>
            <a:r>
              <a:rPr lang="en-US" dirty="0" smtClean="0"/>
              <a:t>The School Building Number is the 3 Digit</a:t>
            </a:r>
            <a:r>
              <a:rPr lang="en-US" baseline="0" dirty="0" smtClean="0"/>
              <a:t> Number assigned by the NDE data center.</a:t>
            </a:r>
            <a:endParaRPr lang="en-US" dirty="0" smtClean="0"/>
          </a:p>
          <a:p>
            <a:r>
              <a:rPr lang="en-US" dirty="0" smtClean="0"/>
              <a:t>All the fields are required except the Local Student ID.</a:t>
            </a:r>
          </a:p>
          <a:p>
            <a:r>
              <a:rPr lang="en-US" dirty="0" smtClean="0"/>
              <a:t>The file name will be your 6 Digit</a:t>
            </a:r>
            <a:r>
              <a:rPr lang="en-US" baseline="0" dirty="0" smtClean="0"/>
              <a:t> County District number followed with the letter A for the first upload and letter B if there are additional uploads.</a:t>
            </a:r>
            <a:endParaRPr lang="en-US" dirty="0"/>
          </a:p>
        </p:txBody>
      </p:sp>
      <p:sp>
        <p:nvSpPr>
          <p:cNvPr id="4" name="Slide Number Placeholder 3"/>
          <p:cNvSpPr>
            <a:spLocks noGrp="1"/>
          </p:cNvSpPr>
          <p:nvPr>
            <p:ph type="sldNum" sz="quarter" idx="10"/>
          </p:nvPr>
        </p:nvSpPr>
        <p:spPr/>
        <p:txBody>
          <a:bodyPr/>
          <a:lstStyle/>
          <a:p>
            <a:fld id="{C4675FCD-E011-4DAA-B3B9-77D03C72DA1A}" type="slidenum">
              <a:rPr lang="en-US" smtClean="0"/>
              <a:t>17</a:t>
            </a:fld>
            <a:endParaRPr lang="en-US"/>
          </a:p>
        </p:txBody>
      </p:sp>
    </p:spTree>
    <p:extLst>
      <p:ext uri="{BB962C8B-B14F-4D97-AF65-F5344CB8AC3E}">
        <p14:creationId xmlns:p14="http://schemas.microsoft.com/office/powerpoint/2010/main" val="3153911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you can enter Student Enrollment individually if</a:t>
            </a:r>
            <a:r>
              <a:rPr lang="en-US" baseline="0" dirty="0" smtClean="0"/>
              <a:t> you only have a few students to enter.</a:t>
            </a:r>
          </a:p>
          <a:p>
            <a:r>
              <a:rPr lang="en-US" baseline="0" dirty="0" smtClean="0"/>
              <a:t>This could be helpful when you have new students transfer into your school during the school year or if you don’t have many students.</a:t>
            </a:r>
          </a:p>
          <a:p>
            <a:endParaRPr lang="en-US" baseline="0" dirty="0" smtClean="0"/>
          </a:p>
          <a:p>
            <a:r>
              <a:rPr lang="en-US" baseline="0" dirty="0" smtClean="0"/>
              <a:t>Matches are made nightly so any new matches will appear on your Match List the following day</a:t>
            </a:r>
            <a:endParaRPr lang="en-US" dirty="0"/>
          </a:p>
        </p:txBody>
      </p:sp>
      <p:sp>
        <p:nvSpPr>
          <p:cNvPr id="4" name="Slide Number Placeholder 3"/>
          <p:cNvSpPr>
            <a:spLocks noGrp="1"/>
          </p:cNvSpPr>
          <p:nvPr>
            <p:ph type="sldNum" sz="quarter" idx="10"/>
          </p:nvPr>
        </p:nvSpPr>
        <p:spPr/>
        <p:txBody>
          <a:bodyPr/>
          <a:lstStyle/>
          <a:p>
            <a:fld id="{C4675FCD-E011-4DAA-B3B9-77D03C72DA1A}" type="slidenum">
              <a:rPr lang="en-US" smtClean="0"/>
              <a:t>18</a:t>
            </a:fld>
            <a:endParaRPr lang="en-US"/>
          </a:p>
        </p:txBody>
      </p:sp>
    </p:spTree>
    <p:extLst>
      <p:ext uri="{BB962C8B-B14F-4D97-AF65-F5344CB8AC3E}">
        <p14:creationId xmlns:p14="http://schemas.microsoft.com/office/powerpoint/2010/main" val="3861002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 to point</a:t>
            </a:r>
            <a:r>
              <a:rPr lang="en-US" baseline="0" dirty="0" smtClean="0"/>
              <a:t> out that there is on line help on each of the tiles simply click on “Show Help”.</a:t>
            </a:r>
            <a:endParaRPr lang="en-US" dirty="0"/>
          </a:p>
        </p:txBody>
      </p:sp>
      <p:sp>
        <p:nvSpPr>
          <p:cNvPr id="4" name="Slide Number Placeholder 3"/>
          <p:cNvSpPr>
            <a:spLocks noGrp="1"/>
          </p:cNvSpPr>
          <p:nvPr>
            <p:ph type="sldNum" sz="quarter" idx="10"/>
          </p:nvPr>
        </p:nvSpPr>
        <p:spPr/>
        <p:txBody>
          <a:bodyPr/>
          <a:lstStyle/>
          <a:p>
            <a:fld id="{C4675FCD-E011-4DAA-B3B9-77D03C72DA1A}" type="slidenum">
              <a:rPr lang="en-US" smtClean="0"/>
              <a:t>19</a:t>
            </a:fld>
            <a:endParaRPr lang="en-US"/>
          </a:p>
        </p:txBody>
      </p:sp>
    </p:spTree>
    <p:extLst>
      <p:ext uri="{BB962C8B-B14F-4D97-AF65-F5344CB8AC3E}">
        <p14:creationId xmlns:p14="http://schemas.microsoft.com/office/powerpoint/2010/main" val="1773396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grant allowed us to develop a new look to the direct certification system and hopefully make it easier for you to use.  I’ll go over Login requirements and each of the modules in the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How your student enrollments, are collected to make a direct certification match, how to setup E-mail Notifications, Give Security Rights to the person responsible for managing benefits, Reviewing your Possible Match List.  And how to use the Individual Student Lookup.  </a:t>
            </a:r>
          </a:p>
          <a:p>
            <a:endParaRPr lang="en-US" baseline="0" dirty="0" smtClean="0"/>
          </a:p>
          <a:p>
            <a:r>
              <a:rPr lang="en-US" baseline="0" dirty="0" smtClean="0"/>
              <a:t>New to the system are reports, I’ll show you how these are beneficial.  </a:t>
            </a:r>
          </a:p>
          <a:p>
            <a:r>
              <a:rPr lang="en-US" baseline="0" dirty="0" smtClean="0"/>
              <a:t>The Direct Verification can be used to verify applications for the verification process required by November 15.</a:t>
            </a:r>
          </a:p>
        </p:txBody>
      </p:sp>
      <p:sp>
        <p:nvSpPr>
          <p:cNvPr id="4" name="Slide Number Placeholder 3"/>
          <p:cNvSpPr>
            <a:spLocks noGrp="1"/>
          </p:cNvSpPr>
          <p:nvPr>
            <p:ph type="sldNum" sz="quarter" idx="10"/>
          </p:nvPr>
        </p:nvSpPr>
        <p:spPr/>
        <p:txBody>
          <a:bodyPr/>
          <a:lstStyle/>
          <a:p>
            <a:fld id="{C4675FCD-E011-4DAA-B3B9-77D03C72DA1A}" type="slidenum">
              <a:rPr lang="en-US" smtClean="0"/>
              <a:t>2</a:t>
            </a:fld>
            <a:endParaRPr lang="en-US"/>
          </a:p>
        </p:txBody>
      </p:sp>
    </p:spTree>
    <p:extLst>
      <p:ext uri="{BB962C8B-B14F-4D97-AF65-F5344CB8AC3E}">
        <p14:creationId xmlns:p14="http://schemas.microsoft.com/office/powerpoint/2010/main" val="872907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tile I want to go over is the</a:t>
            </a:r>
            <a:r>
              <a:rPr lang="en-US" baseline="0" dirty="0" smtClean="0"/>
              <a:t> Match List .</a:t>
            </a:r>
          </a:p>
          <a:p>
            <a:r>
              <a:rPr lang="en-US" baseline="0" dirty="0" smtClean="0"/>
              <a:t>This tile displays the “Last List Date”  a match was determined for one of your students.</a:t>
            </a:r>
          </a:p>
          <a:p>
            <a:r>
              <a:rPr lang="en-US" baseline="0" dirty="0" smtClean="0"/>
              <a:t>An Email notification is sent to  the Authorized Representative and Claim contact listed on the program application.  </a:t>
            </a:r>
          </a:p>
          <a:p>
            <a:r>
              <a:rPr lang="en-US" baseline="0" dirty="0" smtClean="0"/>
              <a:t>I’ll explain how to edit who gets these notifications later.</a:t>
            </a:r>
            <a:endParaRPr lang="en-US" dirty="0"/>
          </a:p>
        </p:txBody>
      </p:sp>
      <p:sp>
        <p:nvSpPr>
          <p:cNvPr id="4" name="Slide Number Placeholder 3"/>
          <p:cNvSpPr>
            <a:spLocks noGrp="1"/>
          </p:cNvSpPr>
          <p:nvPr>
            <p:ph type="sldNum" sz="quarter" idx="10"/>
          </p:nvPr>
        </p:nvSpPr>
        <p:spPr/>
        <p:txBody>
          <a:bodyPr/>
          <a:lstStyle/>
          <a:p>
            <a:fld id="{C4675FCD-E011-4DAA-B3B9-77D03C72DA1A}" type="slidenum">
              <a:rPr lang="en-US" smtClean="0"/>
              <a:t>20</a:t>
            </a:fld>
            <a:endParaRPr lang="en-US"/>
          </a:p>
        </p:txBody>
      </p:sp>
    </p:spTree>
    <p:extLst>
      <p:ext uri="{BB962C8B-B14F-4D97-AF65-F5344CB8AC3E}">
        <p14:creationId xmlns:p14="http://schemas.microsoft.com/office/powerpoint/2010/main" val="624890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Match List displays</a:t>
            </a:r>
            <a:r>
              <a:rPr lang="en-US" baseline="0" dirty="0" smtClean="0"/>
              <a:t> the students who are eligible for free or reduced benefits as determined by the “Qualify” column.  You can change what is displayed on this screen by</a:t>
            </a:r>
          </a:p>
          <a:p>
            <a:endParaRPr lang="en-US" baseline="0" dirty="0" smtClean="0"/>
          </a:p>
          <a:p>
            <a:pPr marL="228600" indent="-228600">
              <a:buAutoNum type="arabicPeriod"/>
            </a:pPr>
            <a:r>
              <a:rPr lang="en-US" baseline="0" dirty="0" smtClean="0"/>
              <a:t>Selecting the List Date range or Click on Search All Dates.</a:t>
            </a:r>
          </a:p>
          <a:p>
            <a:pPr marL="228600" indent="-228600">
              <a:buAutoNum type="arabicPeriod"/>
            </a:pPr>
            <a:r>
              <a:rPr lang="en-US" baseline="0" dirty="0" smtClean="0"/>
              <a:t>Selecting how many student names to display from 10, 25, or 50 by clicking on the drop down arrow.</a:t>
            </a:r>
          </a:p>
          <a:p>
            <a:pPr marL="228600" indent="-228600">
              <a:buAutoNum type="arabicPeriod"/>
            </a:pPr>
            <a:r>
              <a:rPr lang="en-US" baseline="0" dirty="0" smtClean="0"/>
              <a:t>Sort the List by Last Name, by clicking on the Last Name Header and</a:t>
            </a:r>
          </a:p>
          <a:p>
            <a:pPr marL="228600" indent="-228600">
              <a:buAutoNum type="arabicPeriod"/>
            </a:pPr>
            <a:r>
              <a:rPr lang="en-US" baseline="0" dirty="0" smtClean="0"/>
              <a:t>You can Print a copy of the list by clicking on Print List.</a:t>
            </a:r>
          </a:p>
          <a:p>
            <a:endParaRPr lang="en-US" dirty="0" smtClean="0"/>
          </a:p>
          <a:p>
            <a:r>
              <a:rPr lang="en-US" dirty="0" smtClean="0"/>
              <a:t>You can also choose to </a:t>
            </a:r>
            <a:r>
              <a:rPr lang="en-US" baseline="0" dirty="0" smtClean="0"/>
              <a:t> “</a:t>
            </a:r>
            <a:r>
              <a:rPr lang="en-US" dirty="0" smtClean="0"/>
              <a:t>Export</a:t>
            </a:r>
            <a:r>
              <a:rPr lang="en-US" baseline="0" dirty="0" smtClean="0"/>
              <a:t> the List” to a CSV Comma separated file or a Microsoft Excel file XLS to be uploaded into your Point of Service Software.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4675FCD-E011-4DAA-B3B9-77D03C72DA1A}" type="slidenum">
              <a:rPr lang="en-US" smtClean="0"/>
              <a:t>21</a:t>
            </a:fld>
            <a:endParaRPr lang="en-US"/>
          </a:p>
        </p:txBody>
      </p:sp>
    </p:spTree>
    <p:extLst>
      <p:ext uri="{BB962C8B-B14F-4D97-AF65-F5344CB8AC3E}">
        <p14:creationId xmlns:p14="http://schemas.microsoft.com/office/powerpoint/2010/main" val="664010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Lets look at the table headers in more detail.</a:t>
            </a:r>
          </a:p>
          <a:p>
            <a:r>
              <a:rPr lang="en-US" baseline="0" dirty="0" smtClean="0"/>
              <a:t>The “List Date” displays the date a record was added to the Match List or when the qualifying program was updated.</a:t>
            </a:r>
          </a:p>
          <a:p>
            <a:r>
              <a:rPr lang="en-US" baseline="0" dirty="0" smtClean="0"/>
              <a:t>This is also the date when the benefits begin for the household.</a:t>
            </a:r>
          </a:p>
          <a:p>
            <a:endParaRPr lang="en-US" baseline="0" dirty="0" smtClean="0"/>
          </a:p>
          <a:p>
            <a:r>
              <a:rPr lang="en-US" baseline="0" dirty="0" smtClean="0"/>
              <a:t>The “Qualify” column is the Qualifying Program for benefits.  The programs are abbreviated but when you hover over the abbreviation with your mouse the full name appears.</a:t>
            </a:r>
          </a:p>
          <a:p>
            <a:endParaRPr lang="en-US" baseline="0" dirty="0" smtClean="0"/>
          </a:p>
          <a:p>
            <a:r>
              <a:rPr lang="en-US" baseline="0" dirty="0" smtClean="0"/>
              <a:t>So in my example SNAP stands for Supplemental Nutrition Assistance Program.</a:t>
            </a:r>
          </a:p>
          <a:p>
            <a:endParaRPr lang="en-US" baseline="0" dirty="0" smtClean="0"/>
          </a:p>
          <a:p>
            <a:r>
              <a:rPr lang="en-US" baseline="0" dirty="0" smtClean="0"/>
              <a:t>Each of the “Columns” can be sorted by clicking on the header.  This is helpful for sorting your list in Alphabetical Order by Last Name or by Qualifying Program.</a:t>
            </a:r>
          </a:p>
          <a:p>
            <a:endParaRPr lang="en-US" baseline="0" dirty="0" smtClean="0"/>
          </a:p>
          <a:p>
            <a:r>
              <a:rPr lang="en-US" baseline="0" dirty="0" smtClean="0"/>
              <a:t>Action is the last column listed, however it is optional, I will explain how it can be used after showing you how to view the Qualifying Programs.</a:t>
            </a:r>
            <a:endParaRPr lang="en-US" dirty="0"/>
          </a:p>
        </p:txBody>
      </p:sp>
      <p:sp>
        <p:nvSpPr>
          <p:cNvPr id="4" name="Slide Number Placeholder 3"/>
          <p:cNvSpPr>
            <a:spLocks noGrp="1"/>
          </p:cNvSpPr>
          <p:nvPr>
            <p:ph type="sldNum" sz="quarter" idx="10"/>
          </p:nvPr>
        </p:nvSpPr>
        <p:spPr/>
        <p:txBody>
          <a:bodyPr/>
          <a:lstStyle/>
          <a:p>
            <a:fld id="{C4675FCD-E011-4DAA-B3B9-77D03C72DA1A}" type="slidenum">
              <a:rPr lang="en-US" smtClean="0"/>
              <a:t>22</a:t>
            </a:fld>
            <a:endParaRPr lang="en-US"/>
          </a:p>
        </p:txBody>
      </p:sp>
    </p:spTree>
    <p:extLst>
      <p:ext uri="{BB962C8B-B14F-4D97-AF65-F5344CB8AC3E}">
        <p14:creationId xmlns:p14="http://schemas.microsoft.com/office/powerpoint/2010/main" val="1362064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 list of the Qualifying Programs can be viewed by clicking on  “Maintenance” from the dark blue menu bar and select “Qualifying Programs”.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Here is the full description of the qualifying programs and the program priority used for matching.  For example SNAP or Supplemental Nutrition Assistance Program trumps all other qualifying programs.  The DC System displays the highest qualifier on your Match List.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4675FCD-E011-4DAA-B3B9-77D03C72DA1A}" type="slidenum">
              <a:rPr lang="en-US" smtClean="0"/>
              <a:t>23</a:t>
            </a:fld>
            <a:endParaRPr lang="en-US"/>
          </a:p>
        </p:txBody>
      </p:sp>
    </p:spTree>
    <p:extLst>
      <p:ext uri="{BB962C8B-B14F-4D97-AF65-F5344CB8AC3E}">
        <p14:creationId xmlns:p14="http://schemas.microsoft.com/office/powerpoint/2010/main" val="20878396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 to discuss the options</a:t>
            </a:r>
            <a:r>
              <a:rPr lang="en-US" baseline="0" dirty="0" smtClean="0"/>
              <a:t> in the Action</a:t>
            </a:r>
            <a:r>
              <a:rPr lang="en-US" dirty="0" smtClean="0"/>
              <a:t> column.</a:t>
            </a:r>
            <a:r>
              <a:rPr lang="en-US" baseline="0" dirty="0" smtClean="0"/>
              <a:t> These actions allow you to edit the Match List</a:t>
            </a:r>
          </a:p>
          <a:p>
            <a:endParaRPr lang="en-US" baseline="0" dirty="0" smtClean="0"/>
          </a:p>
          <a:p>
            <a:r>
              <a:rPr lang="en-US" baseline="0" dirty="0" smtClean="0"/>
              <a:t>I say this is optional because once the eligibility of your students on the Match List have been entered into your Point of Service Software and the households have been notified of their benefits, it is not required to edit the Match List.  </a:t>
            </a:r>
          </a:p>
          <a:p>
            <a:endParaRPr lang="en-US" baseline="0" dirty="0" smtClean="0"/>
          </a:p>
          <a:p>
            <a:r>
              <a:rPr lang="en-US" baseline="0" dirty="0" smtClean="0"/>
              <a:t>However, some schools like to edit the list prior to downloading for use.</a:t>
            </a:r>
          </a:p>
        </p:txBody>
      </p:sp>
      <p:sp>
        <p:nvSpPr>
          <p:cNvPr id="4" name="Slide Number Placeholder 3"/>
          <p:cNvSpPr>
            <a:spLocks noGrp="1"/>
          </p:cNvSpPr>
          <p:nvPr>
            <p:ph type="sldNum" sz="quarter" idx="10"/>
          </p:nvPr>
        </p:nvSpPr>
        <p:spPr/>
        <p:txBody>
          <a:bodyPr/>
          <a:lstStyle/>
          <a:p>
            <a:fld id="{C4675FCD-E011-4DAA-B3B9-77D03C72DA1A}" type="slidenum">
              <a:rPr lang="en-US" smtClean="0"/>
              <a:t>24</a:t>
            </a:fld>
            <a:endParaRPr lang="en-US"/>
          </a:p>
        </p:txBody>
      </p:sp>
    </p:spTree>
    <p:extLst>
      <p:ext uri="{BB962C8B-B14F-4D97-AF65-F5344CB8AC3E}">
        <p14:creationId xmlns:p14="http://schemas.microsoft.com/office/powerpoint/2010/main" val="2660182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Here are the different actions available if you choose to edit the Match List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smtClean="0">
                <a:ln>
                  <a:noFill/>
                </a:ln>
                <a:solidFill>
                  <a:prstClr val="black"/>
                </a:solidFill>
                <a:effectLst/>
                <a:uLnTx/>
                <a:uFillTx/>
                <a:latin typeface="+mn-lt"/>
                <a:ea typeface="+mn-ea"/>
                <a:cs typeface="+mn-cs"/>
              </a:rPr>
              <a:t>Accept</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just confirms the match is your student and you can actually accept them all at once.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smtClean="0">
                <a:ln>
                  <a:noFill/>
                </a:ln>
                <a:solidFill>
                  <a:prstClr val="black"/>
                </a:solidFill>
                <a:effectLst/>
                <a:uLnTx/>
                <a:uFillTx/>
                <a:latin typeface="+mn-lt"/>
                <a:ea typeface="+mn-ea"/>
                <a:cs typeface="+mn-cs"/>
              </a:rPr>
              <a:t>Transfer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can be used to change the name of the school building or remove the student if the students leaves your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smtClean="0">
                <a:ln>
                  <a:noFill/>
                </a:ln>
                <a:solidFill>
                  <a:prstClr val="black"/>
                </a:solidFill>
                <a:effectLst/>
                <a:uLnTx/>
                <a:uFillTx/>
                <a:latin typeface="+mn-lt"/>
                <a:ea typeface="+mn-ea"/>
                <a:cs typeface="+mn-cs"/>
              </a:rPr>
              <a:t>Remove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only appears if the qualifying program is Medicaid Reduced. The reason for this qualifier to have a remove options is, if the household submits an application and the income on the application would make the household eligible for free benefits, you may remove the student from your Match List so free benefits can be assigned.</a:t>
            </a:r>
          </a:p>
          <a:p>
            <a:endParaRPr lang="en-US" dirty="0" smtClean="0"/>
          </a:p>
          <a:p>
            <a:r>
              <a:rPr lang="en-US" dirty="0" smtClean="0"/>
              <a:t>These</a:t>
            </a:r>
            <a:r>
              <a:rPr lang="en-US" baseline="0" dirty="0" smtClean="0"/>
              <a:t> actions are tracked in the system and I will show you how to review them under “Reports” later in my presentation.</a:t>
            </a:r>
            <a:endParaRPr lang="en-US" dirty="0"/>
          </a:p>
        </p:txBody>
      </p:sp>
      <p:sp>
        <p:nvSpPr>
          <p:cNvPr id="4" name="Slide Number Placeholder 3"/>
          <p:cNvSpPr>
            <a:spLocks noGrp="1"/>
          </p:cNvSpPr>
          <p:nvPr>
            <p:ph type="sldNum" sz="quarter" idx="10"/>
          </p:nvPr>
        </p:nvSpPr>
        <p:spPr/>
        <p:txBody>
          <a:bodyPr/>
          <a:lstStyle/>
          <a:p>
            <a:fld id="{C4675FCD-E011-4DAA-B3B9-77D03C72DA1A}" type="slidenum">
              <a:rPr lang="en-US" smtClean="0"/>
              <a:t>25</a:t>
            </a:fld>
            <a:endParaRPr lang="en-US"/>
          </a:p>
        </p:txBody>
      </p:sp>
    </p:spTree>
    <p:extLst>
      <p:ext uri="{BB962C8B-B14F-4D97-AF65-F5344CB8AC3E}">
        <p14:creationId xmlns:p14="http://schemas.microsoft.com/office/powerpoint/2010/main" val="29083966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I mentioned we are conducting nightly matches and if there is an update to your Match List an </a:t>
            </a:r>
            <a:r>
              <a:rPr lang="en-US" dirty="0" smtClean="0"/>
              <a:t>Email</a:t>
            </a:r>
            <a:r>
              <a:rPr lang="en-US" baseline="0" dirty="0" smtClean="0"/>
              <a:t> notification is automatically  sent to the authorized representative and the claim contact from the Program Application. </a:t>
            </a:r>
          </a:p>
          <a:p>
            <a:endParaRPr lang="en-US" baseline="0" dirty="0" smtClean="0"/>
          </a:p>
          <a:p>
            <a:r>
              <a:rPr lang="en-US" baseline="0" dirty="0" smtClean="0"/>
              <a:t>You can change who gets the Email notification regarding new matches.</a:t>
            </a:r>
            <a:endParaRPr lang="en-US" dirty="0"/>
          </a:p>
        </p:txBody>
      </p:sp>
      <p:sp>
        <p:nvSpPr>
          <p:cNvPr id="4" name="Slide Number Placeholder 3"/>
          <p:cNvSpPr>
            <a:spLocks noGrp="1"/>
          </p:cNvSpPr>
          <p:nvPr>
            <p:ph type="sldNum" sz="quarter" idx="10"/>
          </p:nvPr>
        </p:nvSpPr>
        <p:spPr/>
        <p:txBody>
          <a:bodyPr/>
          <a:lstStyle/>
          <a:p>
            <a:fld id="{C4675FCD-E011-4DAA-B3B9-77D03C72DA1A}" type="slidenum">
              <a:rPr lang="en-US" smtClean="0"/>
              <a:t>26</a:t>
            </a:fld>
            <a:endParaRPr lang="en-US"/>
          </a:p>
        </p:txBody>
      </p:sp>
    </p:spTree>
    <p:extLst>
      <p:ext uri="{BB962C8B-B14F-4D97-AF65-F5344CB8AC3E}">
        <p14:creationId xmlns:p14="http://schemas.microsoft.com/office/powerpoint/2010/main" val="41242484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Click on Email Notification and select from the drop down list </a:t>
            </a:r>
          </a:p>
          <a:p>
            <a:pPr marL="171450" indent="-171450">
              <a:buFont typeface="Arial" panose="020B0604020202020204" pitchFamily="34" charset="0"/>
              <a:buChar char="•"/>
            </a:pPr>
            <a:r>
              <a:rPr lang="en-US" baseline="0" dirty="0" smtClean="0"/>
              <a:t>Add New Contacts or </a:t>
            </a:r>
          </a:p>
          <a:p>
            <a:pPr marL="171450" indent="-171450">
              <a:buFont typeface="Arial" panose="020B0604020202020204" pitchFamily="34" charset="0"/>
              <a:buChar char="•"/>
            </a:pPr>
            <a:r>
              <a:rPr lang="en-US" baseline="0" dirty="0" smtClean="0"/>
              <a:t>Manage existing Contacts and </a:t>
            </a:r>
          </a:p>
          <a:p>
            <a:pPr marL="171450" indent="-171450">
              <a:buFont typeface="Arial" panose="020B0604020202020204" pitchFamily="34" charset="0"/>
              <a:buChar char="•"/>
            </a:pPr>
            <a:r>
              <a:rPr lang="en-US" baseline="0" dirty="0" smtClean="0"/>
              <a:t>Turn on/Off Notifications</a:t>
            </a:r>
          </a:p>
          <a:p>
            <a:endParaRPr lang="en-US" baseline="0" dirty="0" smtClean="0"/>
          </a:p>
          <a:p>
            <a:r>
              <a:rPr lang="en-US" baseline="0" dirty="0" smtClean="0"/>
              <a:t>If a person who is not on the Program Application is responsible for the Match List you can have the system send the Email notification directly to that person instead of having to forward it to them.</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4675FCD-E011-4DAA-B3B9-77D03C72DA1A}" type="slidenum">
              <a:rPr lang="en-US" smtClean="0"/>
              <a:t>27</a:t>
            </a:fld>
            <a:endParaRPr lang="en-US"/>
          </a:p>
        </p:txBody>
      </p:sp>
    </p:spTree>
    <p:extLst>
      <p:ext uri="{BB962C8B-B14F-4D97-AF65-F5344CB8AC3E}">
        <p14:creationId xmlns:p14="http://schemas.microsoft.com/office/powerpoint/2010/main" val="712456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a:t>
            </a:r>
            <a:r>
              <a:rPr lang="en-US" baseline="0" dirty="0" smtClean="0"/>
              <a:t> Maintenance</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You will select</a:t>
            </a:r>
            <a:r>
              <a:rPr lang="en-US" baseline="0" dirty="0" smtClean="0"/>
              <a:t> </a:t>
            </a:r>
            <a:r>
              <a:rPr lang="en-US" dirty="0" smtClean="0"/>
              <a:t>User</a:t>
            </a:r>
            <a:r>
              <a:rPr lang="en-US" baseline="0" dirty="0" smtClean="0"/>
              <a:t> Security to give user rights to the Direct Certification System as long as the user is set up within the CNP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C4675FCD-E011-4DAA-B3B9-77D03C72DA1A}" type="slidenum">
              <a:rPr lang="en-US" smtClean="0"/>
              <a:t>28</a:t>
            </a:fld>
            <a:endParaRPr lang="en-US"/>
          </a:p>
        </p:txBody>
      </p:sp>
    </p:spTree>
    <p:extLst>
      <p:ext uri="{BB962C8B-B14F-4D97-AF65-F5344CB8AC3E}">
        <p14:creationId xmlns:p14="http://schemas.microsoft.com/office/powerpoint/2010/main" val="41143397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Security</a:t>
            </a:r>
            <a:r>
              <a:rPr lang="en-US" baseline="0" dirty="0" smtClean="0"/>
              <a:t> screen will display a drop down list of “District Users”.  Select the user who needs access to the DC system.  If no names appear in the drop down list, either all users in the system have administrator rights or the User IDs are not set up in the CNP System.  Please refer to previous slides to set up a user within CNP.</a:t>
            </a:r>
          </a:p>
          <a:p>
            <a:r>
              <a:rPr lang="en-US" dirty="0" smtClean="0"/>
              <a:t>User rights</a:t>
            </a:r>
            <a:r>
              <a:rPr lang="en-US" baseline="0" dirty="0" smtClean="0"/>
              <a:t> can be </a:t>
            </a:r>
            <a:r>
              <a:rPr lang="en-US" dirty="0" smtClean="0"/>
              <a:t>assigned to “view</a:t>
            </a:r>
            <a:r>
              <a:rPr lang="en-US" baseline="0" dirty="0" smtClean="0"/>
              <a:t> only” or “modify”.</a:t>
            </a:r>
          </a:p>
          <a:p>
            <a:r>
              <a:rPr lang="en-US" baseline="0" dirty="0" smtClean="0"/>
              <a:t>The system requires that at least one of these 3 individuals receives email notifications: Authorized Representative, Food Service Director, or the Claim Contact.</a:t>
            </a:r>
            <a:endParaRPr lang="en-US" dirty="0" smtClean="0"/>
          </a:p>
        </p:txBody>
      </p:sp>
      <p:sp>
        <p:nvSpPr>
          <p:cNvPr id="4" name="Slide Number Placeholder 3"/>
          <p:cNvSpPr>
            <a:spLocks noGrp="1"/>
          </p:cNvSpPr>
          <p:nvPr>
            <p:ph type="sldNum" sz="quarter" idx="10"/>
          </p:nvPr>
        </p:nvSpPr>
        <p:spPr/>
        <p:txBody>
          <a:bodyPr/>
          <a:lstStyle/>
          <a:p>
            <a:fld id="{C4675FCD-E011-4DAA-B3B9-77D03C72DA1A}" type="slidenum">
              <a:rPr lang="en-US" smtClean="0"/>
              <a:t>29</a:t>
            </a:fld>
            <a:endParaRPr lang="en-US"/>
          </a:p>
        </p:txBody>
      </p:sp>
    </p:spTree>
    <p:extLst>
      <p:ext uri="{BB962C8B-B14F-4D97-AF65-F5344CB8AC3E}">
        <p14:creationId xmlns:p14="http://schemas.microsoft.com/office/powerpoint/2010/main" val="1601927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step to access the direct certification system requires</a:t>
            </a:r>
            <a:r>
              <a:rPr lang="en-US" baseline="0" dirty="0" smtClean="0"/>
              <a:t> that </a:t>
            </a:r>
            <a:r>
              <a:rPr lang="en-US" dirty="0" smtClean="0"/>
              <a:t>you Log On  to the CNP system.  </a:t>
            </a:r>
            <a:endParaRPr lang="en-US" dirty="0"/>
          </a:p>
        </p:txBody>
      </p:sp>
      <p:sp>
        <p:nvSpPr>
          <p:cNvPr id="4" name="Slide Number Placeholder 3"/>
          <p:cNvSpPr>
            <a:spLocks noGrp="1"/>
          </p:cNvSpPr>
          <p:nvPr>
            <p:ph type="sldNum" sz="quarter" idx="10"/>
          </p:nvPr>
        </p:nvSpPr>
        <p:spPr/>
        <p:txBody>
          <a:bodyPr/>
          <a:lstStyle/>
          <a:p>
            <a:fld id="{C4675FCD-E011-4DAA-B3B9-77D03C72DA1A}" type="slidenum">
              <a:rPr lang="en-US" smtClean="0"/>
              <a:t>3</a:t>
            </a:fld>
            <a:endParaRPr lang="en-US"/>
          </a:p>
        </p:txBody>
      </p:sp>
    </p:spTree>
    <p:extLst>
      <p:ext uri="{BB962C8B-B14F-4D97-AF65-F5344CB8AC3E}">
        <p14:creationId xmlns:p14="http://schemas.microsoft.com/office/powerpoint/2010/main" val="7853661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order to improve the number of students directly certified we are also matching records that are similar but not a 100% match.  We call this the Possible Match List. </a:t>
            </a:r>
          </a:p>
          <a:p>
            <a:endParaRPr lang="en-US" baseline="0" dirty="0" smtClean="0"/>
          </a:p>
          <a:p>
            <a:r>
              <a:rPr lang="en-US" baseline="0" dirty="0" smtClean="0"/>
              <a:t>If you have students on the “Possible Match” list we would like you to review them.  This can help increase the number of students directly certified therefore eliminating the need for household applications and possibly reducing the number of households selected for verification.</a:t>
            </a:r>
          </a:p>
          <a:p>
            <a:endParaRPr lang="en-US" baseline="0" dirty="0" smtClean="0"/>
          </a:p>
          <a:p>
            <a:r>
              <a:rPr lang="en-US" baseline="0" dirty="0" smtClean="0"/>
              <a:t>It is important to understand that you are the determining official and need to review this information carefully.  On these tables you will compare your student’s information with a record from direct certification database that will be displayed on the line called  possible match.  </a:t>
            </a:r>
            <a:endParaRPr lang="en-US" dirty="0" smtClean="0"/>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C4675FCD-E011-4DAA-B3B9-77D03C72DA1A}" type="slidenum">
              <a:rPr lang="en-US" smtClean="0"/>
              <a:t>30</a:t>
            </a:fld>
            <a:endParaRPr lang="en-US"/>
          </a:p>
        </p:txBody>
      </p:sp>
    </p:spTree>
    <p:extLst>
      <p:ext uri="{BB962C8B-B14F-4D97-AF65-F5344CB8AC3E}">
        <p14:creationId xmlns:p14="http://schemas.microsoft.com/office/powerpoint/2010/main" val="35332057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4"/>
              </a:spcAft>
            </a:pPr>
            <a:r>
              <a:rPr lang="en-US" u="none" dirty="0">
                <a:solidFill>
                  <a:srgbClr val="000000"/>
                </a:solidFill>
                <a:latin typeface="Arial" panose="020B0604020202020204" pitchFamily="34" charset="0"/>
                <a:ea typeface="Calibri" panose="020F0502020204030204" pitchFamily="34" charset="0"/>
                <a:cs typeface="Times New Roman" panose="02020603050405020304" pitchFamily="18" charset="0"/>
              </a:rPr>
              <a:t>To Review </a:t>
            </a:r>
            <a:r>
              <a:rPr lang="en-US" u="none"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m</a:t>
            </a:r>
            <a:r>
              <a:rPr lang="en-US"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ove </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across the record in the table </a:t>
            </a:r>
            <a:r>
              <a:rPr lang="en-US"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and compare </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the fields about the ‘Student’ and ‘Possible Match</a:t>
            </a:r>
            <a:r>
              <a:rPr lang="en-US"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such as </a:t>
            </a:r>
            <a:r>
              <a:rPr lang="en-US"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last</a:t>
            </a:r>
            <a:r>
              <a:rPr lang="en-US" baseline="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name, first name, </a:t>
            </a:r>
            <a:r>
              <a:rPr lang="en-US"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date </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of birth, </a:t>
            </a:r>
            <a:r>
              <a:rPr lang="en-US"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gender,</a:t>
            </a:r>
            <a:r>
              <a:rPr lang="en-US" baseline="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city.</a:t>
            </a:r>
            <a:endParaRPr lang="en-US"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0" indent="0">
              <a:lnSpc>
                <a:spcPct val="107000"/>
              </a:lnSpc>
              <a:buFont typeface="+mj-lt"/>
              <a:buNone/>
            </a:pPr>
            <a:endParaRPr lang="en-US"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0" indent="0">
              <a:lnSpc>
                <a:spcPct val="107000"/>
              </a:lnSpc>
              <a:buFont typeface="+mj-lt"/>
              <a:buNone/>
            </a:pPr>
            <a:r>
              <a:rPr lang="en-US"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Each record is separated</a:t>
            </a:r>
            <a:r>
              <a:rPr lang="en-US" baseline="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by a black horizontal line and as you move from record to record it will become highlighted in yellow to make it easier for you to see the records you are comparing.</a:t>
            </a:r>
          </a:p>
          <a:p>
            <a:pPr marL="0" indent="0">
              <a:lnSpc>
                <a:spcPct val="107000"/>
              </a:lnSpc>
              <a:buFont typeface="+mj-lt"/>
              <a:buNone/>
            </a:pPr>
            <a:endParaRPr lang="en-US"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0" indent="0">
              <a:lnSpc>
                <a:spcPct val="107000"/>
              </a:lnSpc>
              <a:buFont typeface="+mj-lt"/>
              <a:buNone/>
            </a:pPr>
            <a:r>
              <a:rPr lang="en-US"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The fields</a:t>
            </a:r>
            <a:r>
              <a:rPr lang="en-US" baseline="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highlighted in </a:t>
            </a:r>
            <a:r>
              <a:rPr lang="en-US"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Orange, indicate </a:t>
            </a:r>
            <a:r>
              <a:rPr lang="en-US" baseline="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differences.  Carefully compare these fields and determine if </a:t>
            </a:r>
            <a:r>
              <a:rPr lang="en-US"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the ‘</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Student’ and ‘Possible Match’ </a:t>
            </a:r>
            <a:r>
              <a:rPr lang="en-US"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are the same</a:t>
            </a:r>
            <a:r>
              <a:rPr lang="en-US" baseline="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person.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Font typeface="+mj-lt"/>
              <a:buNone/>
            </a:pPr>
            <a:endParaRPr lang="en-US"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0" indent="0">
              <a:lnSpc>
                <a:spcPct val="107000"/>
              </a:lnSpc>
              <a:buFont typeface="+mj-lt"/>
              <a:buNone/>
            </a:pPr>
            <a:r>
              <a:rPr lang="en-US"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If</a:t>
            </a:r>
            <a:r>
              <a:rPr lang="en-US" baseline="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they are you will select Match and the student will be placed on your Match List.  If No Match is checked they will be removed from this table and not placed on the Match List.</a:t>
            </a:r>
            <a:endParaRPr lang="en-US"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0" indent="0">
              <a:lnSpc>
                <a:spcPct val="107000"/>
              </a:lnSpc>
              <a:buFont typeface="+mj-lt"/>
              <a:buNone/>
            </a:pPr>
            <a:endParaRPr lang="en-US"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0" indent="0">
              <a:lnSpc>
                <a:spcPct val="107000"/>
              </a:lnSpc>
              <a:buFont typeface="+mj-lt"/>
              <a:buNone/>
            </a:pPr>
            <a:r>
              <a:rPr lang="en-US"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If</a:t>
            </a:r>
            <a:r>
              <a:rPr lang="en-US" baseline="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you are unsure, leave the checkboxes blank.  These students can be entered into the Student Lookup with more information to help you make a decision.  We’ll discuss the Student Look module next.</a:t>
            </a:r>
          </a:p>
          <a:p>
            <a:pPr marL="0" indent="0">
              <a:lnSpc>
                <a:spcPct val="107000"/>
              </a:lnSpc>
              <a:buFont typeface="+mj-lt"/>
              <a:buNone/>
            </a:pPr>
            <a:endParaRPr lang="en-US" baseline="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0" indent="0">
              <a:lnSpc>
                <a:spcPct val="107000"/>
              </a:lnSpc>
              <a:buFont typeface="+mj-lt"/>
              <a:buNone/>
            </a:pPr>
            <a:r>
              <a:rPr lang="en-US" baseline="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At the bottom of this table are two action buttons, which save your results.</a:t>
            </a:r>
          </a:p>
          <a:p>
            <a:pPr marL="0" indent="0">
              <a:lnSpc>
                <a:spcPct val="107000"/>
              </a:lnSpc>
              <a:buFont typeface="+mj-lt"/>
              <a:buNone/>
            </a:pPr>
            <a:r>
              <a:rPr lang="en-US"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Submit </a:t>
            </a:r>
            <a:r>
              <a:rPr lang="en-US" b="1" dirty="0">
                <a:solidFill>
                  <a:srgbClr val="000000"/>
                </a:solidFill>
                <a:latin typeface="Arial" panose="020B0604020202020204" pitchFamily="34" charset="0"/>
                <a:ea typeface="Calibri" panose="020F0502020204030204" pitchFamily="34" charset="0"/>
                <a:cs typeface="Times New Roman" panose="02020603050405020304" pitchFamily="18" charset="0"/>
              </a:rPr>
              <a:t>and Go to Match </a:t>
            </a:r>
            <a:r>
              <a:rPr lang="en-US"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List</a:t>
            </a:r>
            <a:r>
              <a:rPr lang="en-US"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  saves your matches</a:t>
            </a:r>
            <a:r>
              <a:rPr lang="en-US" baseline="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and takes you to the list.</a:t>
            </a:r>
          </a:p>
          <a:p>
            <a:pPr marL="0" indent="0">
              <a:lnSpc>
                <a:spcPct val="107000"/>
              </a:lnSpc>
              <a:buFont typeface="+mj-lt"/>
              <a:buNone/>
            </a:pPr>
            <a:endParaRPr lang="en-US"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0" indent="0">
              <a:lnSpc>
                <a:spcPct val="107000"/>
              </a:lnSpc>
              <a:buFont typeface="+mj-lt"/>
              <a:buNone/>
            </a:pPr>
            <a:r>
              <a:rPr lang="en-US"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Submit </a:t>
            </a:r>
            <a:r>
              <a:rPr lang="en-US" b="1" dirty="0">
                <a:solidFill>
                  <a:srgbClr val="000000"/>
                </a:solidFill>
                <a:latin typeface="Arial" panose="020B0604020202020204" pitchFamily="34" charset="0"/>
                <a:ea typeface="Calibri" panose="020F0502020204030204" pitchFamily="34" charset="0"/>
                <a:cs typeface="Times New Roman" panose="02020603050405020304" pitchFamily="18" charset="0"/>
              </a:rPr>
              <a:t>and </a:t>
            </a:r>
            <a:r>
              <a:rPr lang="en-US"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Continue </a:t>
            </a:r>
            <a:r>
              <a:rPr lang="en-US" b="0" baseline="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saves t</a:t>
            </a:r>
            <a:r>
              <a:rPr lang="en-US" b="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he</a:t>
            </a:r>
            <a:r>
              <a:rPr lang="en-US" b="0" baseline="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work you have completed and allows you to continue.</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C4675FCD-E011-4DAA-B3B9-77D03C72DA1A}" type="slidenum">
              <a:rPr lang="en-US" smtClean="0"/>
              <a:t>31</a:t>
            </a:fld>
            <a:endParaRPr lang="en-US"/>
          </a:p>
        </p:txBody>
      </p:sp>
    </p:spTree>
    <p:extLst>
      <p:ext uri="{BB962C8B-B14F-4D97-AF65-F5344CB8AC3E}">
        <p14:creationId xmlns:p14="http://schemas.microsoft.com/office/powerpoint/2010/main" val="28859607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Possible Matches are added to the Match List you will see an “Undo” in the Action column.</a:t>
            </a:r>
          </a:p>
          <a:p>
            <a:r>
              <a:rPr lang="en-US" dirty="0" smtClean="0"/>
              <a:t>If you </a:t>
            </a:r>
            <a:r>
              <a:rPr lang="en-US" baseline="0" dirty="0" smtClean="0"/>
              <a:t>determine the match was made in error you can undo the match.</a:t>
            </a:r>
            <a:endParaRPr lang="en-US" dirty="0" smtClean="0"/>
          </a:p>
          <a:p>
            <a:endParaRPr lang="en-US" dirty="0"/>
          </a:p>
        </p:txBody>
      </p:sp>
      <p:sp>
        <p:nvSpPr>
          <p:cNvPr id="4" name="Slide Number Placeholder 3"/>
          <p:cNvSpPr>
            <a:spLocks noGrp="1"/>
          </p:cNvSpPr>
          <p:nvPr>
            <p:ph type="sldNum" sz="quarter" idx="10"/>
          </p:nvPr>
        </p:nvSpPr>
        <p:spPr/>
        <p:txBody>
          <a:bodyPr/>
          <a:lstStyle/>
          <a:p>
            <a:fld id="{C4675FCD-E011-4DAA-B3B9-77D03C72DA1A}" type="slidenum">
              <a:rPr lang="en-US" smtClean="0"/>
              <a:t>32</a:t>
            </a:fld>
            <a:endParaRPr lang="en-US"/>
          </a:p>
        </p:txBody>
      </p:sp>
    </p:spTree>
    <p:extLst>
      <p:ext uri="{BB962C8B-B14F-4D97-AF65-F5344CB8AC3E}">
        <p14:creationId xmlns:p14="http://schemas.microsoft.com/office/powerpoint/2010/main" val="23793850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Student Lookup tile allows you to search</a:t>
            </a:r>
            <a:r>
              <a:rPr lang="en-US" baseline="0" dirty="0" smtClean="0"/>
              <a:t> for students that could be directly certified.  As I mentioned it could be used to confirm a student that is on the Possible Match List  by adding more information about the student or to look up newly enrolled students.</a:t>
            </a:r>
          </a:p>
          <a:p>
            <a:endParaRPr lang="en-US" baseline="0" dirty="0" smtClean="0"/>
          </a:p>
          <a:p>
            <a:r>
              <a:rPr lang="en-US" baseline="0" dirty="0" smtClean="0"/>
              <a:t>If you learn the new student was directly certified at their previous school you can look up the student and have them added to your Match List.</a:t>
            </a:r>
            <a:endParaRPr lang="en-US" dirty="0"/>
          </a:p>
        </p:txBody>
      </p:sp>
      <p:sp>
        <p:nvSpPr>
          <p:cNvPr id="4" name="Slide Number Placeholder 3"/>
          <p:cNvSpPr>
            <a:spLocks noGrp="1"/>
          </p:cNvSpPr>
          <p:nvPr>
            <p:ph type="sldNum" sz="quarter" idx="10"/>
          </p:nvPr>
        </p:nvSpPr>
        <p:spPr/>
        <p:txBody>
          <a:bodyPr/>
          <a:lstStyle/>
          <a:p>
            <a:fld id="{C4675FCD-E011-4DAA-B3B9-77D03C72DA1A}" type="slidenum">
              <a:rPr lang="en-US" smtClean="0"/>
              <a:t>33</a:t>
            </a:fld>
            <a:endParaRPr lang="en-US"/>
          </a:p>
        </p:txBody>
      </p:sp>
    </p:spTree>
    <p:extLst>
      <p:ext uri="{BB962C8B-B14F-4D97-AF65-F5344CB8AC3E}">
        <p14:creationId xmlns:p14="http://schemas.microsoft.com/office/powerpoint/2010/main" val="4488435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click on the Student Lookup tile</a:t>
            </a:r>
            <a:r>
              <a:rPr lang="en-US" baseline="0" dirty="0" smtClean="0"/>
              <a:t> the first thing y</a:t>
            </a:r>
            <a:r>
              <a:rPr lang="en-US" dirty="0" smtClean="0"/>
              <a:t>ou must do is Agree to the Confidentiality</a:t>
            </a:r>
            <a:r>
              <a:rPr lang="en-US" baseline="0" dirty="0" smtClean="0"/>
              <a:t> Agreement in order to use this function.  </a:t>
            </a:r>
          </a:p>
          <a:p>
            <a:r>
              <a:rPr lang="en-US" baseline="0" dirty="0" smtClean="0"/>
              <a:t>The purpose is to identify students that are enrolled in your school that may be eligible and you have a legitimate educational interest in accessing this information.</a:t>
            </a:r>
            <a:endParaRPr lang="en-US" dirty="0"/>
          </a:p>
        </p:txBody>
      </p:sp>
      <p:sp>
        <p:nvSpPr>
          <p:cNvPr id="4" name="Slide Number Placeholder 3"/>
          <p:cNvSpPr>
            <a:spLocks noGrp="1"/>
          </p:cNvSpPr>
          <p:nvPr>
            <p:ph type="sldNum" sz="quarter" idx="10"/>
          </p:nvPr>
        </p:nvSpPr>
        <p:spPr/>
        <p:txBody>
          <a:bodyPr/>
          <a:lstStyle/>
          <a:p>
            <a:fld id="{C4675FCD-E011-4DAA-B3B9-77D03C72DA1A}" type="slidenum">
              <a:rPr lang="en-US" smtClean="0"/>
              <a:t>34</a:t>
            </a:fld>
            <a:endParaRPr lang="en-US"/>
          </a:p>
        </p:txBody>
      </p:sp>
    </p:spTree>
    <p:extLst>
      <p:ext uri="{BB962C8B-B14F-4D97-AF65-F5344CB8AC3E}">
        <p14:creationId xmlns:p14="http://schemas.microsoft.com/office/powerpoint/2010/main" val="29968372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2 different ways</a:t>
            </a:r>
            <a:r>
              <a:rPr lang="en-US" baseline="0" dirty="0" smtClean="0"/>
              <a:t> to search for student.</a:t>
            </a:r>
          </a:p>
          <a:p>
            <a:r>
              <a:rPr lang="en-US" baseline="0" dirty="0" smtClean="0"/>
              <a:t>The preferred way is by entering the NDE Student ID.</a:t>
            </a:r>
          </a:p>
          <a:p>
            <a:r>
              <a:rPr lang="en-US" baseline="0" dirty="0" smtClean="0"/>
              <a:t>If there is a match it will have a 100% score this way, and you just need to accept the match.</a:t>
            </a:r>
          </a:p>
          <a:p>
            <a:endParaRPr lang="en-US" baseline="0" dirty="0" smtClean="0"/>
          </a:p>
        </p:txBody>
      </p:sp>
      <p:sp>
        <p:nvSpPr>
          <p:cNvPr id="4" name="Slide Number Placeholder 3"/>
          <p:cNvSpPr>
            <a:spLocks noGrp="1"/>
          </p:cNvSpPr>
          <p:nvPr>
            <p:ph type="sldNum" sz="quarter" idx="10"/>
          </p:nvPr>
        </p:nvSpPr>
        <p:spPr/>
        <p:txBody>
          <a:bodyPr/>
          <a:lstStyle/>
          <a:p>
            <a:fld id="{C4675FCD-E011-4DAA-B3B9-77D03C72DA1A}" type="slidenum">
              <a:rPr lang="en-US" smtClean="0"/>
              <a:t>35</a:t>
            </a:fld>
            <a:endParaRPr lang="en-US"/>
          </a:p>
        </p:txBody>
      </p:sp>
    </p:spTree>
    <p:extLst>
      <p:ext uri="{BB962C8B-B14F-4D97-AF65-F5344CB8AC3E}">
        <p14:creationId xmlns:p14="http://schemas.microsoft.com/office/powerpoint/2010/main" val="5165679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second way is to search by Student Information</a:t>
            </a:r>
          </a:p>
          <a:p>
            <a:r>
              <a:rPr lang="en-US" baseline="0" dirty="0" smtClean="0"/>
              <a:t>The fields that are required are</a:t>
            </a:r>
          </a:p>
          <a:p>
            <a:r>
              <a:rPr lang="en-US" baseline="0" dirty="0" smtClean="0"/>
              <a:t>Last Name, </a:t>
            </a:r>
          </a:p>
          <a:p>
            <a:r>
              <a:rPr lang="en-US" baseline="0" dirty="0" smtClean="0"/>
              <a:t>First Name, </a:t>
            </a:r>
          </a:p>
          <a:p>
            <a:r>
              <a:rPr lang="en-US" baseline="0" dirty="0" smtClean="0"/>
              <a:t>Gender and </a:t>
            </a:r>
          </a:p>
          <a:p>
            <a:r>
              <a:rPr lang="en-US" baseline="0" dirty="0" smtClean="0"/>
              <a:t>Date of Birth</a:t>
            </a:r>
          </a:p>
          <a:p>
            <a:endParaRPr lang="en-US" baseline="0" dirty="0" smtClean="0"/>
          </a:p>
          <a:p>
            <a:r>
              <a:rPr lang="en-US" baseline="0" dirty="0" smtClean="0"/>
              <a:t>Additional fields for Address, City, or Parent/Guardian may give you a better search, or would be Fields, you could use if you were trying to confirm a student from the Possible Match List and needed more information.</a:t>
            </a:r>
          </a:p>
          <a:p>
            <a:endParaRPr lang="en-US" baseline="0" dirty="0" smtClean="0"/>
          </a:p>
          <a:p>
            <a:r>
              <a:rPr lang="en-US" baseline="0" dirty="0" smtClean="0"/>
              <a:t>If there are multiple children in the household you can click on “Add to the Search Queue” and the names will appear on the table as you go.  After all household students are added then you can submit the search to the Queue.</a:t>
            </a:r>
          </a:p>
          <a:p>
            <a:endParaRPr lang="en-US" dirty="0"/>
          </a:p>
        </p:txBody>
      </p:sp>
      <p:sp>
        <p:nvSpPr>
          <p:cNvPr id="4" name="Slide Number Placeholder 3"/>
          <p:cNvSpPr>
            <a:spLocks noGrp="1"/>
          </p:cNvSpPr>
          <p:nvPr>
            <p:ph type="sldNum" sz="quarter" idx="10"/>
          </p:nvPr>
        </p:nvSpPr>
        <p:spPr/>
        <p:txBody>
          <a:bodyPr/>
          <a:lstStyle/>
          <a:p>
            <a:fld id="{C4675FCD-E011-4DAA-B3B9-77D03C72DA1A}" type="slidenum">
              <a:rPr lang="en-US" smtClean="0"/>
              <a:t>36</a:t>
            </a:fld>
            <a:endParaRPr lang="en-US"/>
          </a:p>
        </p:txBody>
      </p:sp>
    </p:spTree>
    <p:extLst>
      <p:ext uri="{BB962C8B-B14F-4D97-AF65-F5344CB8AC3E}">
        <p14:creationId xmlns:p14="http://schemas.microsoft.com/office/powerpoint/2010/main" val="3872719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“Look</a:t>
            </a:r>
            <a:r>
              <a:rPr lang="en-US" baseline="0" dirty="0" smtClean="0"/>
              <a:t>up Results” display in a few minutes.  If you stay on this screen you can click the Refresh button to see the results or if you leave the system, you’ll use the Lookup Results tile to see the results.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4675FCD-E011-4DAA-B3B9-77D03C72DA1A}" type="slidenum">
              <a:rPr lang="en-US" smtClean="0"/>
              <a:t>37</a:t>
            </a:fld>
            <a:endParaRPr lang="en-US"/>
          </a:p>
        </p:txBody>
      </p:sp>
    </p:spTree>
    <p:extLst>
      <p:ext uri="{BB962C8B-B14F-4D97-AF65-F5344CB8AC3E}">
        <p14:creationId xmlns:p14="http://schemas.microsoft.com/office/powerpoint/2010/main" val="14966615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Lookup Results requires you to review the match like you do in the Possible Match table.</a:t>
            </a:r>
          </a:p>
        </p:txBody>
      </p:sp>
      <p:sp>
        <p:nvSpPr>
          <p:cNvPr id="4" name="Slide Number Placeholder 3"/>
          <p:cNvSpPr>
            <a:spLocks noGrp="1"/>
          </p:cNvSpPr>
          <p:nvPr>
            <p:ph type="sldNum" sz="quarter" idx="10"/>
          </p:nvPr>
        </p:nvSpPr>
        <p:spPr/>
        <p:txBody>
          <a:bodyPr/>
          <a:lstStyle/>
          <a:p>
            <a:fld id="{C4675FCD-E011-4DAA-B3B9-77D03C72DA1A}" type="slidenum">
              <a:rPr lang="en-US" smtClean="0"/>
              <a:t>38</a:t>
            </a:fld>
            <a:endParaRPr lang="en-US"/>
          </a:p>
        </p:txBody>
      </p:sp>
    </p:spTree>
    <p:extLst>
      <p:ext uri="{BB962C8B-B14F-4D97-AF65-F5344CB8AC3E}">
        <p14:creationId xmlns:p14="http://schemas.microsoft.com/office/powerpoint/2010/main" val="24006279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baseline="0" dirty="0" smtClean="0"/>
              <a:t>The Results Table is similar to the Possible Match table but slightly different in how you review the data. Here you have the choice to Review or Remove.</a:t>
            </a:r>
          </a:p>
          <a:p>
            <a:endParaRPr lang="en-US" baseline="0" dirty="0" smtClean="0"/>
          </a:p>
          <a:p>
            <a:endParaRPr dirty="0"/>
          </a:p>
        </p:txBody>
      </p:sp>
    </p:spTree>
    <p:extLst>
      <p:ext uri="{BB962C8B-B14F-4D97-AF65-F5344CB8AC3E}">
        <p14:creationId xmlns:p14="http://schemas.microsoft.com/office/powerpoint/2010/main" val="2482378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Authorized Representative (AR) of the School</a:t>
            </a:r>
            <a:r>
              <a:rPr lang="en-US" baseline="0" dirty="0" smtClean="0"/>
              <a:t> Food Authority (SFA) is given a User Name and Password to access the CNP system.</a:t>
            </a:r>
          </a:p>
          <a:p>
            <a:endParaRPr lang="en-US" baseline="0" dirty="0" smtClean="0"/>
          </a:p>
          <a:p>
            <a:r>
              <a:rPr lang="en-US" baseline="0" dirty="0" smtClean="0"/>
              <a:t>The Authorized  Representative is assigned as the Administrator and has the rights to assign other users within the SFA. A best practice is for each user to have their own User ID and Password.  User Names and Passwords should not be shared, to ensure accountability within the system.</a:t>
            </a:r>
          </a:p>
          <a:p>
            <a:endParaRPr lang="en-US" baseline="0" dirty="0" smtClean="0"/>
          </a:p>
          <a:p>
            <a:r>
              <a:rPr lang="en-US" baseline="0" dirty="0" smtClean="0"/>
              <a:t>For example, if the school bookkeeper is responsible for submitting the claim for reimbursement that person can be given their own User Name and Password to access the claims part of the CNP system.</a:t>
            </a:r>
          </a:p>
          <a:p>
            <a:endParaRPr lang="en-US" baseline="0" dirty="0" smtClean="0"/>
          </a:p>
          <a:p>
            <a:r>
              <a:rPr lang="en-US" baseline="0" dirty="0" smtClean="0"/>
              <a:t>If the secretary is responsible for the Match List they could be given their own User Name and Password to access just the DC System.  </a:t>
            </a:r>
            <a:endParaRPr lang="en-US" dirty="0"/>
          </a:p>
        </p:txBody>
      </p:sp>
      <p:sp>
        <p:nvSpPr>
          <p:cNvPr id="4" name="Slide Number Placeholder 3"/>
          <p:cNvSpPr>
            <a:spLocks noGrp="1"/>
          </p:cNvSpPr>
          <p:nvPr>
            <p:ph type="sldNum" sz="quarter" idx="10"/>
          </p:nvPr>
        </p:nvSpPr>
        <p:spPr/>
        <p:txBody>
          <a:bodyPr/>
          <a:lstStyle/>
          <a:p>
            <a:fld id="{C4675FCD-E011-4DAA-B3B9-77D03C72DA1A}" type="slidenum">
              <a:rPr lang="en-US" smtClean="0"/>
              <a:t>4</a:t>
            </a:fld>
            <a:endParaRPr lang="en-US"/>
          </a:p>
        </p:txBody>
      </p:sp>
    </p:spTree>
    <p:extLst>
      <p:ext uri="{BB962C8B-B14F-4D97-AF65-F5344CB8AC3E}">
        <p14:creationId xmlns:p14="http://schemas.microsoft.com/office/powerpoint/2010/main" val="1745725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review screen for Student Lookup displays differently than the Possible Match table.</a:t>
            </a:r>
          </a:p>
          <a:p>
            <a:r>
              <a:rPr lang="en-US" baseline="0" dirty="0" smtClean="0"/>
              <a:t>Here the data is displayed side by side for you to review.</a:t>
            </a:r>
          </a:p>
          <a:p>
            <a:endParaRPr lang="en-US" dirty="0" smtClean="0"/>
          </a:p>
          <a:p>
            <a:r>
              <a:rPr lang="en-US" baseline="0" dirty="0" smtClean="0"/>
              <a:t>Review the information carefully and determine if the student is a match.</a:t>
            </a:r>
          </a:p>
        </p:txBody>
      </p:sp>
      <p:sp>
        <p:nvSpPr>
          <p:cNvPr id="4" name="Slide Number Placeholder 3"/>
          <p:cNvSpPr>
            <a:spLocks noGrp="1"/>
          </p:cNvSpPr>
          <p:nvPr>
            <p:ph type="sldNum" sz="quarter" idx="10"/>
          </p:nvPr>
        </p:nvSpPr>
        <p:spPr/>
        <p:txBody>
          <a:bodyPr/>
          <a:lstStyle/>
          <a:p>
            <a:fld id="{C4675FCD-E011-4DAA-B3B9-77D03C72DA1A}" type="slidenum">
              <a:rPr lang="en-US" smtClean="0"/>
              <a:t>40</a:t>
            </a:fld>
            <a:endParaRPr lang="en-US"/>
          </a:p>
        </p:txBody>
      </p:sp>
    </p:spTree>
    <p:extLst>
      <p:ext uri="{BB962C8B-B14F-4D97-AF65-F5344CB8AC3E}">
        <p14:creationId xmlns:p14="http://schemas.microsoft.com/office/powerpoint/2010/main" val="27727977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the student is a match you will need to enter the student’s NDE Student ID and the school in order to update the Match List.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If the ID is correct the student will be added to your Match List and the “Action” column  in the Match List will contain the Undo or Transfer if you determine the match was made in error.</a:t>
            </a:r>
            <a:endParaRPr lang="en-US" dirty="0" smtClean="0"/>
          </a:p>
          <a:p>
            <a:endParaRPr lang="en-US" dirty="0"/>
          </a:p>
        </p:txBody>
      </p:sp>
      <p:sp>
        <p:nvSpPr>
          <p:cNvPr id="4" name="Slide Number Placeholder 3"/>
          <p:cNvSpPr>
            <a:spLocks noGrp="1"/>
          </p:cNvSpPr>
          <p:nvPr>
            <p:ph type="sldNum" sz="quarter" idx="10"/>
          </p:nvPr>
        </p:nvSpPr>
        <p:spPr/>
        <p:txBody>
          <a:bodyPr/>
          <a:lstStyle/>
          <a:p>
            <a:fld id="{C4675FCD-E011-4DAA-B3B9-77D03C72DA1A}" type="slidenum">
              <a:rPr lang="en-US" smtClean="0"/>
              <a:t>41</a:t>
            </a:fld>
            <a:endParaRPr lang="en-US"/>
          </a:p>
        </p:txBody>
      </p:sp>
    </p:spTree>
    <p:extLst>
      <p:ext uri="{BB962C8B-B14F-4D97-AF65-F5344CB8AC3E}">
        <p14:creationId xmlns:p14="http://schemas.microsoft.com/office/powerpoint/2010/main" val="38222316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final step will be to double</a:t>
            </a:r>
            <a:r>
              <a:rPr lang="en-US" baseline="0" dirty="0" smtClean="0"/>
              <a:t> check your accuracy and determine if the data is a match before the student is added to your Match List.</a:t>
            </a:r>
            <a:endParaRPr lang="en-US" dirty="0"/>
          </a:p>
        </p:txBody>
      </p:sp>
      <p:sp>
        <p:nvSpPr>
          <p:cNvPr id="4" name="Slide Number Placeholder 3"/>
          <p:cNvSpPr>
            <a:spLocks noGrp="1"/>
          </p:cNvSpPr>
          <p:nvPr>
            <p:ph type="sldNum" sz="quarter" idx="10"/>
          </p:nvPr>
        </p:nvSpPr>
        <p:spPr/>
        <p:txBody>
          <a:bodyPr/>
          <a:lstStyle/>
          <a:p>
            <a:fld id="{C4675FCD-E011-4DAA-B3B9-77D03C72DA1A}" type="slidenum">
              <a:rPr lang="en-US" smtClean="0"/>
              <a:t>42</a:t>
            </a:fld>
            <a:endParaRPr lang="en-US"/>
          </a:p>
        </p:txBody>
      </p:sp>
    </p:spTree>
    <p:extLst>
      <p:ext uri="{BB962C8B-B14F-4D97-AF65-F5344CB8AC3E}">
        <p14:creationId xmlns:p14="http://schemas.microsoft.com/office/powerpoint/2010/main" val="40678679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Verification Process is completed annually</a:t>
            </a:r>
            <a:r>
              <a:rPr lang="en-US" baseline="0" dirty="0" smtClean="0"/>
              <a:t> by Nov 15.  </a:t>
            </a:r>
          </a:p>
          <a:p>
            <a:endParaRPr lang="en-US" dirty="0" smtClean="0"/>
          </a:p>
          <a:p>
            <a:r>
              <a:rPr lang="en-US" dirty="0" smtClean="0"/>
              <a:t>Direct Verification can be used to assist the verification process before sending letters to the households.</a:t>
            </a:r>
            <a:endParaRPr lang="en-US" baseline="0" dirty="0" smtClean="0"/>
          </a:p>
          <a:p>
            <a:endParaRPr lang="en-US" baseline="0" dirty="0" smtClean="0"/>
          </a:p>
          <a:p>
            <a:r>
              <a:rPr lang="en-US" baseline="0" dirty="0" smtClean="0"/>
              <a:t>After you have selected your 3% sample of applications you have the option to use Direct Verification to see if there is a match.</a:t>
            </a:r>
          </a:p>
          <a:p>
            <a:endParaRPr lang="en-US" baseline="0" dirty="0" smtClean="0"/>
          </a:p>
          <a:p>
            <a:r>
              <a:rPr lang="en-US" baseline="0" dirty="0" smtClean="0"/>
              <a:t>To access Direct Verification click on the tile or select from the navigation bar.</a:t>
            </a:r>
          </a:p>
          <a:p>
            <a:endParaRPr lang="en-US" baseline="0" dirty="0" smtClean="0"/>
          </a:p>
          <a:p>
            <a:r>
              <a:rPr lang="en-US" baseline="0" dirty="0" smtClean="0"/>
              <a:t>The database used for Direct Verification uses additional data including Nebraska Medicaid SCHIP data and 133% of the poverty level for free eligibility.</a:t>
            </a:r>
          </a:p>
          <a:p>
            <a:endParaRPr lang="en-US" baseline="0" dirty="0" smtClean="0"/>
          </a:p>
        </p:txBody>
      </p:sp>
      <p:sp>
        <p:nvSpPr>
          <p:cNvPr id="4" name="Slide Number Placeholder 3"/>
          <p:cNvSpPr>
            <a:spLocks noGrp="1"/>
          </p:cNvSpPr>
          <p:nvPr>
            <p:ph type="sldNum" sz="quarter" idx="10"/>
          </p:nvPr>
        </p:nvSpPr>
        <p:spPr/>
        <p:txBody>
          <a:bodyPr/>
          <a:lstStyle/>
          <a:p>
            <a:fld id="{C4675FCD-E011-4DAA-B3B9-77D03C72DA1A}" type="slidenum">
              <a:rPr lang="en-US" smtClean="0"/>
              <a:t>43</a:t>
            </a:fld>
            <a:endParaRPr lang="en-US"/>
          </a:p>
        </p:txBody>
      </p:sp>
    </p:spTree>
    <p:extLst>
      <p:ext uri="{BB962C8B-B14F-4D97-AF65-F5344CB8AC3E}">
        <p14:creationId xmlns:p14="http://schemas.microsoft.com/office/powerpoint/2010/main" val="17725761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upload application</a:t>
            </a:r>
            <a:r>
              <a:rPr lang="en-US" baseline="0" dirty="0" smtClean="0"/>
              <a:t> information or you can enter applications, one at a time.</a:t>
            </a:r>
          </a:p>
          <a:p>
            <a:endParaRPr lang="en-US" baseline="0" dirty="0" smtClean="0"/>
          </a:p>
          <a:p>
            <a:r>
              <a:rPr lang="en-US" baseline="0" dirty="0" smtClean="0"/>
              <a:t>The majority of schools in Nebraska are only required to verify a few applications so entering them in one at a time may be the easiest method for you.</a:t>
            </a:r>
          </a:p>
          <a:p>
            <a:endParaRPr lang="en-US" baseline="0" dirty="0" smtClean="0"/>
          </a:p>
          <a:p>
            <a:r>
              <a:rPr lang="en-US" baseline="0" dirty="0" smtClean="0"/>
              <a:t>For larger SFAs a file should be uploaded.</a:t>
            </a:r>
            <a:endParaRPr lang="en-US" dirty="0"/>
          </a:p>
        </p:txBody>
      </p:sp>
      <p:sp>
        <p:nvSpPr>
          <p:cNvPr id="4" name="Slide Number Placeholder 3"/>
          <p:cNvSpPr>
            <a:spLocks noGrp="1"/>
          </p:cNvSpPr>
          <p:nvPr>
            <p:ph type="sldNum" sz="quarter" idx="10"/>
          </p:nvPr>
        </p:nvSpPr>
        <p:spPr/>
        <p:txBody>
          <a:bodyPr/>
          <a:lstStyle/>
          <a:p>
            <a:fld id="{C4675FCD-E011-4DAA-B3B9-77D03C72DA1A}" type="slidenum">
              <a:rPr lang="en-US" smtClean="0"/>
              <a:t>44</a:t>
            </a:fld>
            <a:endParaRPr lang="en-US"/>
          </a:p>
        </p:txBody>
      </p:sp>
    </p:spTree>
    <p:extLst>
      <p:ext uri="{BB962C8B-B14F-4D97-AF65-F5344CB8AC3E}">
        <p14:creationId xmlns:p14="http://schemas.microsoft.com/office/powerpoint/2010/main" val="16935801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plan to upload a file you will need to follow the template layout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4675FCD-E011-4DAA-B3B9-77D03C72DA1A}" type="slidenum">
              <a:rPr lang="en-US" smtClean="0"/>
              <a:t>45</a:t>
            </a:fld>
            <a:endParaRPr lang="en-US"/>
          </a:p>
        </p:txBody>
      </p:sp>
    </p:spTree>
    <p:extLst>
      <p:ext uri="{BB962C8B-B14F-4D97-AF65-F5344CB8AC3E}">
        <p14:creationId xmlns:p14="http://schemas.microsoft.com/office/powerpoint/2010/main" val="2973847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If</a:t>
            </a:r>
            <a:r>
              <a:rPr lang="en-US" baseline="0" dirty="0" smtClean="0"/>
              <a:t> the results match the household eligibility on the application, verification is complete.  You are not required to contact the household.   Just print the List for documentation that direct verification was completed.</a:t>
            </a:r>
          </a:p>
          <a:p>
            <a:pPr lvl="0"/>
            <a:r>
              <a:rPr lang="en-US" baseline="0" dirty="0" smtClean="0"/>
              <a:t>However, if there is not a match you follow up with the household using Attachment F (We Must Check Your Application) and continue by having the household submit documentation.</a:t>
            </a:r>
            <a:endParaRPr lang="en-US" dirty="0"/>
          </a:p>
        </p:txBody>
      </p:sp>
      <p:sp>
        <p:nvSpPr>
          <p:cNvPr id="4" name="Slide Number Placeholder 3"/>
          <p:cNvSpPr>
            <a:spLocks noGrp="1"/>
          </p:cNvSpPr>
          <p:nvPr>
            <p:ph type="sldNum" sz="quarter" idx="10"/>
          </p:nvPr>
        </p:nvSpPr>
        <p:spPr/>
        <p:txBody>
          <a:bodyPr/>
          <a:lstStyle/>
          <a:p>
            <a:fld id="{C4675FCD-E011-4DAA-B3B9-77D03C72DA1A}" type="slidenum">
              <a:rPr lang="en-US" smtClean="0"/>
              <a:t>46</a:t>
            </a:fld>
            <a:endParaRPr lang="en-US"/>
          </a:p>
        </p:txBody>
      </p:sp>
    </p:spTree>
    <p:extLst>
      <p:ext uri="{BB962C8B-B14F-4D97-AF65-F5344CB8AC3E}">
        <p14:creationId xmlns:p14="http://schemas.microsoft.com/office/powerpoint/2010/main" val="31435626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a:t>
            </a:r>
            <a:r>
              <a:rPr lang="en-US" dirty="0" smtClean="0"/>
              <a:t>inal</a:t>
            </a:r>
            <a:r>
              <a:rPr lang="en-US" baseline="0" dirty="0" smtClean="0"/>
              <a:t> area to review are Reports</a:t>
            </a:r>
            <a:endParaRPr lang="en-US" dirty="0"/>
          </a:p>
        </p:txBody>
      </p:sp>
      <p:sp>
        <p:nvSpPr>
          <p:cNvPr id="4" name="Slide Number Placeholder 3"/>
          <p:cNvSpPr>
            <a:spLocks noGrp="1"/>
          </p:cNvSpPr>
          <p:nvPr>
            <p:ph type="sldNum" sz="quarter" idx="10"/>
          </p:nvPr>
        </p:nvSpPr>
        <p:spPr/>
        <p:txBody>
          <a:bodyPr/>
          <a:lstStyle/>
          <a:p>
            <a:fld id="{C4675FCD-E011-4DAA-B3B9-77D03C72DA1A}" type="slidenum">
              <a:rPr lang="en-US" smtClean="0"/>
              <a:t>47</a:t>
            </a:fld>
            <a:endParaRPr lang="en-US"/>
          </a:p>
        </p:txBody>
      </p:sp>
    </p:spTree>
    <p:extLst>
      <p:ext uri="{BB962C8B-B14F-4D97-AF65-F5344CB8AC3E}">
        <p14:creationId xmlns:p14="http://schemas.microsoft.com/office/powerpoint/2010/main" val="17392416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Reports provide information</a:t>
            </a:r>
            <a:r>
              <a:rPr lang="en-US" baseline="0" dirty="0" smtClean="0"/>
              <a:t> regarding the Action that has taken within each of the Direct Certification System functions</a:t>
            </a:r>
          </a:p>
          <a:p>
            <a:endParaRPr lang="en-US" baseline="0" dirty="0" smtClean="0"/>
          </a:p>
          <a:p>
            <a:r>
              <a:rPr lang="en-US" baseline="0" dirty="0" smtClean="0"/>
              <a:t>For example the “Match List Report” shows students you have Transferred or Removed from your Match List.</a:t>
            </a:r>
          </a:p>
          <a:p>
            <a:endParaRPr lang="en-US" baseline="0" dirty="0" smtClean="0"/>
          </a:p>
          <a:p>
            <a:r>
              <a:rPr lang="en-US" baseline="0" dirty="0" smtClean="0"/>
              <a:t>The “Possible Match List Report” shows if students were Accepted or Matched and who the user was and the date match was made.</a:t>
            </a:r>
          </a:p>
          <a:p>
            <a:endParaRPr lang="en-US" baseline="0" dirty="0" smtClean="0"/>
          </a:p>
          <a:p>
            <a:r>
              <a:rPr lang="en-US" baseline="0" dirty="0" smtClean="0"/>
              <a:t>The “Lookup Results Report” also shows the details of the Actions that were taken for each student.</a:t>
            </a:r>
          </a:p>
          <a:p>
            <a:endParaRPr lang="en-US" baseline="0" dirty="0" smtClean="0"/>
          </a:p>
          <a:p>
            <a:r>
              <a:rPr lang="en-US" baseline="0" dirty="0" smtClean="0"/>
              <a:t>The “Full Roster Report” shows student records uploaded into </a:t>
            </a:r>
            <a:r>
              <a:rPr lang="en-US" baseline="0" dirty="0" err="1" smtClean="0"/>
              <a:t>UniqID</a:t>
            </a:r>
            <a:r>
              <a:rPr lang="en-US" baseline="0" dirty="0" smtClean="0"/>
              <a:t> for non public schools, DC upload, or NSSRS/Advisor for public schools.</a:t>
            </a:r>
          </a:p>
          <a:p>
            <a:endParaRPr lang="en-US" baseline="0" dirty="0" smtClean="0"/>
          </a:p>
          <a:p>
            <a:r>
              <a:rPr lang="en-US" baseline="0" dirty="0" smtClean="0"/>
              <a:t>“Enrollment Report” shows students uploaded into the Enrollment Screen..</a:t>
            </a:r>
          </a:p>
          <a:p>
            <a:endParaRPr lang="en-US" dirty="0"/>
          </a:p>
        </p:txBody>
      </p:sp>
      <p:sp>
        <p:nvSpPr>
          <p:cNvPr id="4" name="Slide Number Placeholder 3"/>
          <p:cNvSpPr>
            <a:spLocks noGrp="1"/>
          </p:cNvSpPr>
          <p:nvPr>
            <p:ph type="sldNum" sz="quarter" idx="10"/>
          </p:nvPr>
        </p:nvSpPr>
        <p:spPr/>
        <p:txBody>
          <a:bodyPr/>
          <a:lstStyle/>
          <a:p>
            <a:fld id="{C4675FCD-E011-4DAA-B3B9-77D03C72DA1A}" type="slidenum">
              <a:rPr lang="en-US" smtClean="0"/>
              <a:t>48</a:t>
            </a:fld>
            <a:endParaRPr lang="en-US"/>
          </a:p>
        </p:txBody>
      </p:sp>
    </p:spTree>
    <p:extLst>
      <p:ext uri="{BB962C8B-B14F-4D97-AF65-F5344CB8AC3E}">
        <p14:creationId xmlns:p14="http://schemas.microsoft.com/office/powerpoint/2010/main" val="29418853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you some resources if you need some assistance.</a:t>
            </a:r>
            <a:endParaRPr lang="en-US" dirty="0"/>
          </a:p>
        </p:txBody>
      </p:sp>
      <p:sp>
        <p:nvSpPr>
          <p:cNvPr id="4" name="Slide Number Placeholder 3"/>
          <p:cNvSpPr>
            <a:spLocks noGrp="1"/>
          </p:cNvSpPr>
          <p:nvPr>
            <p:ph type="sldNum" sz="quarter" idx="10"/>
          </p:nvPr>
        </p:nvSpPr>
        <p:spPr/>
        <p:txBody>
          <a:bodyPr/>
          <a:lstStyle/>
          <a:p>
            <a:fld id="{C4675FCD-E011-4DAA-B3B9-77D03C72DA1A}" type="slidenum">
              <a:rPr lang="en-US" smtClean="0"/>
              <a:t>49</a:t>
            </a:fld>
            <a:endParaRPr lang="en-US"/>
          </a:p>
        </p:txBody>
      </p:sp>
    </p:spTree>
    <p:extLst>
      <p:ext uri="{BB962C8B-B14F-4D97-AF65-F5344CB8AC3E}">
        <p14:creationId xmlns:p14="http://schemas.microsoft.com/office/powerpoint/2010/main" val="4055355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Written</a:t>
            </a:r>
            <a:r>
              <a:rPr lang="en-US" baseline="0" dirty="0" smtClean="0"/>
              <a:t> Instructions are available in the CNP system with step by step instructions on how to assign Security Rights</a:t>
            </a:r>
            <a:endParaRPr lang="en-US" dirty="0"/>
          </a:p>
        </p:txBody>
      </p:sp>
      <p:sp>
        <p:nvSpPr>
          <p:cNvPr id="4" name="Slide Number Placeholder 3"/>
          <p:cNvSpPr>
            <a:spLocks noGrp="1"/>
          </p:cNvSpPr>
          <p:nvPr>
            <p:ph type="sldNum" sz="quarter" idx="10"/>
          </p:nvPr>
        </p:nvSpPr>
        <p:spPr/>
        <p:txBody>
          <a:bodyPr/>
          <a:lstStyle/>
          <a:p>
            <a:fld id="{C4675FCD-E011-4DAA-B3B9-77D03C72DA1A}" type="slidenum">
              <a:rPr lang="en-US" smtClean="0"/>
              <a:t>5</a:t>
            </a:fld>
            <a:endParaRPr lang="en-US"/>
          </a:p>
        </p:txBody>
      </p:sp>
    </p:spTree>
    <p:extLst>
      <p:ext uri="{BB962C8B-B14F-4D97-AF65-F5344CB8AC3E}">
        <p14:creationId xmlns:p14="http://schemas.microsoft.com/office/powerpoint/2010/main" val="3095081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user manual can be viewed by clicking on</a:t>
            </a:r>
            <a:r>
              <a:rPr lang="en-US" baseline="0" dirty="0" smtClean="0"/>
              <a:t> Applications from the dark blue menu bar and then click on Download Forms</a:t>
            </a:r>
          </a:p>
          <a:p>
            <a:r>
              <a:rPr lang="en-US" baseline="0" dirty="0" smtClean="0"/>
              <a:t>There you will find the CNP User Manual (Security Administration)</a:t>
            </a:r>
          </a:p>
          <a:p>
            <a:endParaRPr lang="en-US" baseline="0" dirty="0" smtClean="0"/>
          </a:p>
        </p:txBody>
      </p:sp>
      <p:sp>
        <p:nvSpPr>
          <p:cNvPr id="4" name="Slide Number Placeholder 3"/>
          <p:cNvSpPr>
            <a:spLocks noGrp="1"/>
          </p:cNvSpPr>
          <p:nvPr>
            <p:ph type="sldNum" sz="quarter" idx="10"/>
          </p:nvPr>
        </p:nvSpPr>
        <p:spPr/>
        <p:txBody>
          <a:bodyPr/>
          <a:lstStyle/>
          <a:p>
            <a:fld id="{C4675FCD-E011-4DAA-B3B9-77D03C72DA1A}" type="slidenum">
              <a:rPr lang="en-US" smtClean="0"/>
              <a:t>6</a:t>
            </a:fld>
            <a:endParaRPr lang="en-US"/>
          </a:p>
        </p:txBody>
      </p:sp>
    </p:spTree>
    <p:extLst>
      <p:ext uri="{BB962C8B-B14F-4D97-AF65-F5344CB8AC3E}">
        <p14:creationId xmlns:p14="http://schemas.microsoft.com/office/powerpoint/2010/main" val="2807967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Since only the Authorized Representative can assign new Users you must be logged in as the Administrator to setup new users.</a:t>
            </a:r>
          </a:p>
          <a:p>
            <a:endParaRPr lang="en-US" baseline="0" dirty="0" smtClean="0"/>
          </a:p>
          <a:p>
            <a:r>
              <a:rPr lang="en-US" baseline="0" dirty="0" smtClean="0"/>
              <a:t>From the dark blue menu bar select Security, and then click on User Manager.</a:t>
            </a:r>
          </a:p>
          <a:p>
            <a:r>
              <a:rPr lang="en-US" baseline="0" dirty="0" smtClean="0"/>
              <a:t>When the User Manager screen appears select “Add New User”</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C4675FCD-E011-4DAA-B3B9-77D03C72DA1A}" type="slidenum">
              <a:rPr lang="en-US" smtClean="0"/>
              <a:t>7</a:t>
            </a:fld>
            <a:endParaRPr lang="en-US"/>
          </a:p>
        </p:txBody>
      </p:sp>
    </p:spTree>
    <p:extLst>
      <p:ext uri="{BB962C8B-B14F-4D97-AF65-F5344CB8AC3E}">
        <p14:creationId xmlns:p14="http://schemas.microsoft.com/office/powerpoint/2010/main" val="3912558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will display the </a:t>
            </a:r>
            <a:r>
              <a:rPr lang="en-US" dirty="0" smtClean="0"/>
              <a:t>User Profile.</a:t>
            </a:r>
            <a:r>
              <a:rPr lang="en-US" baseline="0" dirty="0" smtClean="0"/>
              <a:t>  Here you will add the information about the new user.   Complete the User’s Information, Login Information,  and Security Base section where you select the Groups you want the user to have access to.  </a:t>
            </a:r>
          </a:p>
          <a:p>
            <a:endParaRPr lang="en-US" baseline="0" dirty="0" smtClean="0"/>
          </a:p>
          <a:p>
            <a:r>
              <a:rPr lang="en-US" baseline="0" dirty="0" smtClean="0"/>
              <a:t> How the profile is completed grants the user access to specific Security Groups within the system.</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C4675FCD-E011-4DAA-B3B9-77D03C72DA1A}" type="slidenum">
              <a:rPr lang="en-US" smtClean="0"/>
              <a:t>8</a:t>
            </a:fld>
            <a:endParaRPr lang="en-US"/>
          </a:p>
        </p:txBody>
      </p:sp>
    </p:spTree>
    <p:extLst>
      <p:ext uri="{BB962C8B-B14F-4D97-AF65-F5344CB8AC3E}">
        <p14:creationId xmlns:p14="http://schemas.microsoft.com/office/powerpoint/2010/main" val="1969292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the User’s Profile is completed.  The next step is the User’s Assigned Group.</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4675FCD-E011-4DAA-B3B9-77D03C72DA1A}" type="slidenum">
              <a:rPr lang="en-US" smtClean="0"/>
              <a:t>9</a:t>
            </a:fld>
            <a:endParaRPr lang="en-US"/>
          </a:p>
        </p:txBody>
      </p:sp>
    </p:spTree>
    <p:extLst>
      <p:ext uri="{BB962C8B-B14F-4D97-AF65-F5344CB8AC3E}">
        <p14:creationId xmlns:p14="http://schemas.microsoft.com/office/powerpoint/2010/main" val="2724098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C3CA4B-2A28-49DD-890A-85BA204D2B1D}" type="datetime1">
              <a:rPr lang="en-US" smtClean="0"/>
              <a:t>12/18/2018</a:t>
            </a:fld>
            <a:endParaRPr lang="en-US"/>
          </a:p>
        </p:txBody>
      </p:sp>
      <p:sp>
        <p:nvSpPr>
          <p:cNvPr id="5" name="Footer Placeholder 4"/>
          <p:cNvSpPr>
            <a:spLocks noGrp="1"/>
          </p:cNvSpPr>
          <p:nvPr>
            <p:ph type="ftr" sz="quarter" idx="11"/>
          </p:nvPr>
        </p:nvSpPr>
        <p:spPr/>
        <p:txBody>
          <a:bodyPr/>
          <a:lstStyle/>
          <a:p>
            <a:r>
              <a:rPr lang="en-US" smtClean="0"/>
              <a:t>Direct Certification System</a:t>
            </a:r>
            <a:endParaRPr lang="en-US"/>
          </a:p>
        </p:txBody>
      </p:sp>
      <p:sp>
        <p:nvSpPr>
          <p:cNvPr id="6" name="Slide Number Placeholder 5"/>
          <p:cNvSpPr>
            <a:spLocks noGrp="1"/>
          </p:cNvSpPr>
          <p:nvPr>
            <p:ph type="sldNum" sz="quarter" idx="12"/>
          </p:nvPr>
        </p:nvSpPr>
        <p:spPr/>
        <p:txBody>
          <a:bodyPr/>
          <a:lstStyle/>
          <a:p>
            <a:fld id="{FE710BE0-312D-4CC6-B094-6AD5313ACFBE}" type="slidenum">
              <a:rPr lang="en-US" smtClean="0"/>
              <a:t>‹#›</a:t>
            </a:fld>
            <a:endParaRPr lang="en-US"/>
          </a:p>
        </p:txBody>
      </p:sp>
    </p:spTree>
    <p:extLst>
      <p:ext uri="{BB962C8B-B14F-4D97-AF65-F5344CB8AC3E}">
        <p14:creationId xmlns:p14="http://schemas.microsoft.com/office/powerpoint/2010/main" val="657096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885D76-3E06-49BD-B8D6-F6ABE37A77C0}" type="datetime1">
              <a:rPr lang="en-US" smtClean="0"/>
              <a:t>12/18/2018</a:t>
            </a:fld>
            <a:endParaRPr lang="en-US"/>
          </a:p>
        </p:txBody>
      </p:sp>
      <p:sp>
        <p:nvSpPr>
          <p:cNvPr id="5" name="Footer Placeholder 4"/>
          <p:cNvSpPr>
            <a:spLocks noGrp="1"/>
          </p:cNvSpPr>
          <p:nvPr>
            <p:ph type="ftr" sz="quarter" idx="11"/>
          </p:nvPr>
        </p:nvSpPr>
        <p:spPr/>
        <p:txBody>
          <a:bodyPr/>
          <a:lstStyle/>
          <a:p>
            <a:r>
              <a:rPr lang="en-US" smtClean="0"/>
              <a:t>Direct Certification System</a:t>
            </a:r>
            <a:endParaRPr lang="en-US"/>
          </a:p>
        </p:txBody>
      </p:sp>
      <p:sp>
        <p:nvSpPr>
          <p:cNvPr id="6" name="Slide Number Placeholder 5"/>
          <p:cNvSpPr>
            <a:spLocks noGrp="1"/>
          </p:cNvSpPr>
          <p:nvPr>
            <p:ph type="sldNum" sz="quarter" idx="12"/>
          </p:nvPr>
        </p:nvSpPr>
        <p:spPr/>
        <p:txBody>
          <a:bodyPr/>
          <a:lstStyle/>
          <a:p>
            <a:fld id="{FE710BE0-312D-4CC6-B094-6AD5313ACFBE}" type="slidenum">
              <a:rPr lang="en-US" smtClean="0"/>
              <a:t>‹#›</a:t>
            </a:fld>
            <a:endParaRPr lang="en-US"/>
          </a:p>
        </p:txBody>
      </p:sp>
    </p:spTree>
    <p:extLst>
      <p:ext uri="{BB962C8B-B14F-4D97-AF65-F5344CB8AC3E}">
        <p14:creationId xmlns:p14="http://schemas.microsoft.com/office/powerpoint/2010/main" val="2852197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083410-2F1A-45C3-B1D9-EFA6D33B9EA7}" type="datetime1">
              <a:rPr lang="en-US" smtClean="0"/>
              <a:t>12/18/2018</a:t>
            </a:fld>
            <a:endParaRPr lang="en-US"/>
          </a:p>
        </p:txBody>
      </p:sp>
      <p:sp>
        <p:nvSpPr>
          <p:cNvPr id="5" name="Footer Placeholder 4"/>
          <p:cNvSpPr>
            <a:spLocks noGrp="1"/>
          </p:cNvSpPr>
          <p:nvPr>
            <p:ph type="ftr" sz="quarter" idx="11"/>
          </p:nvPr>
        </p:nvSpPr>
        <p:spPr/>
        <p:txBody>
          <a:bodyPr/>
          <a:lstStyle/>
          <a:p>
            <a:r>
              <a:rPr lang="en-US" smtClean="0"/>
              <a:t>Direct Certification System</a:t>
            </a:r>
            <a:endParaRPr lang="en-US"/>
          </a:p>
        </p:txBody>
      </p:sp>
      <p:sp>
        <p:nvSpPr>
          <p:cNvPr id="6" name="Slide Number Placeholder 5"/>
          <p:cNvSpPr>
            <a:spLocks noGrp="1"/>
          </p:cNvSpPr>
          <p:nvPr>
            <p:ph type="sldNum" sz="quarter" idx="12"/>
          </p:nvPr>
        </p:nvSpPr>
        <p:spPr/>
        <p:txBody>
          <a:bodyPr/>
          <a:lstStyle/>
          <a:p>
            <a:fld id="{FE710BE0-312D-4CC6-B094-6AD5313ACFBE}" type="slidenum">
              <a:rPr lang="en-US" smtClean="0"/>
              <a:t>‹#›</a:t>
            </a:fld>
            <a:endParaRPr lang="en-US"/>
          </a:p>
        </p:txBody>
      </p:sp>
    </p:spTree>
    <p:extLst>
      <p:ext uri="{BB962C8B-B14F-4D97-AF65-F5344CB8AC3E}">
        <p14:creationId xmlns:p14="http://schemas.microsoft.com/office/powerpoint/2010/main" val="4193305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FD61B4-C605-4F8B-B1E5-B2D4D95D922A}" type="datetime1">
              <a:rPr lang="en-US" smtClean="0"/>
              <a:t>12/18/2018</a:t>
            </a:fld>
            <a:endParaRPr lang="en-US"/>
          </a:p>
        </p:txBody>
      </p:sp>
      <p:sp>
        <p:nvSpPr>
          <p:cNvPr id="5" name="Footer Placeholder 4"/>
          <p:cNvSpPr>
            <a:spLocks noGrp="1"/>
          </p:cNvSpPr>
          <p:nvPr>
            <p:ph type="ftr" sz="quarter" idx="11"/>
          </p:nvPr>
        </p:nvSpPr>
        <p:spPr/>
        <p:txBody>
          <a:bodyPr/>
          <a:lstStyle/>
          <a:p>
            <a:r>
              <a:rPr lang="en-US" smtClean="0"/>
              <a:t>Direct Certification System</a:t>
            </a:r>
            <a:endParaRPr lang="en-US"/>
          </a:p>
        </p:txBody>
      </p:sp>
      <p:sp>
        <p:nvSpPr>
          <p:cNvPr id="6" name="Slide Number Placeholder 5"/>
          <p:cNvSpPr>
            <a:spLocks noGrp="1"/>
          </p:cNvSpPr>
          <p:nvPr>
            <p:ph type="sldNum" sz="quarter" idx="12"/>
          </p:nvPr>
        </p:nvSpPr>
        <p:spPr/>
        <p:txBody>
          <a:bodyPr/>
          <a:lstStyle>
            <a:lvl1pPr>
              <a:defRPr sz="2400">
                <a:solidFill>
                  <a:schemeClr val="tx1"/>
                </a:solidFill>
              </a:defRPr>
            </a:lvl1pPr>
          </a:lstStyle>
          <a:p>
            <a:fld id="{FE710BE0-312D-4CC6-B094-6AD5313ACFBE}" type="slidenum">
              <a:rPr lang="en-US" smtClean="0"/>
              <a:pPr/>
              <a:t>‹#›</a:t>
            </a:fld>
            <a:endParaRPr lang="en-US" dirty="0"/>
          </a:p>
        </p:txBody>
      </p:sp>
    </p:spTree>
    <p:extLst>
      <p:ext uri="{BB962C8B-B14F-4D97-AF65-F5344CB8AC3E}">
        <p14:creationId xmlns:p14="http://schemas.microsoft.com/office/powerpoint/2010/main" val="2885649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C0FEDAF-FE61-45E9-BE82-CB3A6929A57F}" type="datetime1">
              <a:rPr lang="en-US" smtClean="0"/>
              <a:t>12/18/2018</a:t>
            </a:fld>
            <a:endParaRPr lang="en-US"/>
          </a:p>
        </p:txBody>
      </p:sp>
      <p:sp>
        <p:nvSpPr>
          <p:cNvPr id="5" name="Footer Placeholder 4"/>
          <p:cNvSpPr>
            <a:spLocks noGrp="1"/>
          </p:cNvSpPr>
          <p:nvPr>
            <p:ph type="ftr" sz="quarter" idx="11"/>
          </p:nvPr>
        </p:nvSpPr>
        <p:spPr/>
        <p:txBody>
          <a:bodyPr/>
          <a:lstStyle/>
          <a:p>
            <a:r>
              <a:rPr lang="en-US" smtClean="0"/>
              <a:t>Direct Certification System</a:t>
            </a:r>
            <a:endParaRPr lang="en-US"/>
          </a:p>
        </p:txBody>
      </p:sp>
      <p:sp>
        <p:nvSpPr>
          <p:cNvPr id="6" name="Slide Number Placeholder 5"/>
          <p:cNvSpPr>
            <a:spLocks noGrp="1"/>
          </p:cNvSpPr>
          <p:nvPr>
            <p:ph type="sldNum" sz="quarter" idx="12"/>
          </p:nvPr>
        </p:nvSpPr>
        <p:spPr/>
        <p:txBody>
          <a:bodyPr/>
          <a:lstStyle/>
          <a:p>
            <a:fld id="{FE710BE0-312D-4CC6-B094-6AD5313ACFBE}" type="slidenum">
              <a:rPr lang="en-US" smtClean="0"/>
              <a:t>‹#›</a:t>
            </a:fld>
            <a:endParaRPr lang="en-US"/>
          </a:p>
        </p:txBody>
      </p:sp>
    </p:spTree>
    <p:extLst>
      <p:ext uri="{BB962C8B-B14F-4D97-AF65-F5344CB8AC3E}">
        <p14:creationId xmlns:p14="http://schemas.microsoft.com/office/powerpoint/2010/main" val="4022566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AF72A6-C656-4C61-AB37-D3AE68110000}" type="datetime1">
              <a:rPr lang="en-US" smtClean="0"/>
              <a:t>12/18/2018</a:t>
            </a:fld>
            <a:endParaRPr lang="en-US"/>
          </a:p>
        </p:txBody>
      </p:sp>
      <p:sp>
        <p:nvSpPr>
          <p:cNvPr id="6" name="Footer Placeholder 5"/>
          <p:cNvSpPr>
            <a:spLocks noGrp="1"/>
          </p:cNvSpPr>
          <p:nvPr>
            <p:ph type="ftr" sz="quarter" idx="11"/>
          </p:nvPr>
        </p:nvSpPr>
        <p:spPr/>
        <p:txBody>
          <a:bodyPr/>
          <a:lstStyle/>
          <a:p>
            <a:r>
              <a:rPr lang="en-US" smtClean="0"/>
              <a:t>Direct Certification System</a:t>
            </a:r>
            <a:endParaRPr lang="en-US"/>
          </a:p>
        </p:txBody>
      </p:sp>
      <p:sp>
        <p:nvSpPr>
          <p:cNvPr id="7" name="Slide Number Placeholder 6"/>
          <p:cNvSpPr>
            <a:spLocks noGrp="1"/>
          </p:cNvSpPr>
          <p:nvPr>
            <p:ph type="sldNum" sz="quarter" idx="12"/>
          </p:nvPr>
        </p:nvSpPr>
        <p:spPr/>
        <p:txBody>
          <a:bodyPr/>
          <a:lstStyle/>
          <a:p>
            <a:fld id="{FE710BE0-312D-4CC6-B094-6AD5313ACFBE}" type="slidenum">
              <a:rPr lang="en-US" smtClean="0"/>
              <a:t>‹#›</a:t>
            </a:fld>
            <a:endParaRPr lang="en-US"/>
          </a:p>
        </p:txBody>
      </p:sp>
    </p:spTree>
    <p:extLst>
      <p:ext uri="{BB962C8B-B14F-4D97-AF65-F5344CB8AC3E}">
        <p14:creationId xmlns:p14="http://schemas.microsoft.com/office/powerpoint/2010/main" val="3494747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B7348B-08A8-4C2A-A04A-DFA9346BF5C0}" type="datetime1">
              <a:rPr lang="en-US" smtClean="0"/>
              <a:t>12/18/2018</a:t>
            </a:fld>
            <a:endParaRPr lang="en-US"/>
          </a:p>
        </p:txBody>
      </p:sp>
      <p:sp>
        <p:nvSpPr>
          <p:cNvPr id="8" name="Footer Placeholder 7"/>
          <p:cNvSpPr>
            <a:spLocks noGrp="1"/>
          </p:cNvSpPr>
          <p:nvPr>
            <p:ph type="ftr" sz="quarter" idx="11"/>
          </p:nvPr>
        </p:nvSpPr>
        <p:spPr/>
        <p:txBody>
          <a:bodyPr/>
          <a:lstStyle/>
          <a:p>
            <a:r>
              <a:rPr lang="en-US" smtClean="0"/>
              <a:t>Direct Certification System</a:t>
            </a:r>
            <a:endParaRPr lang="en-US"/>
          </a:p>
        </p:txBody>
      </p:sp>
      <p:sp>
        <p:nvSpPr>
          <p:cNvPr id="9" name="Slide Number Placeholder 8"/>
          <p:cNvSpPr>
            <a:spLocks noGrp="1"/>
          </p:cNvSpPr>
          <p:nvPr>
            <p:ph type="sldNum" sz="quarter" idx="12"/>
          </p:nvPr>
        </p:nvSpPr>
        <p:spPr/>
        <p:txBody>
          <a:bodyPr/>
          <a:lstStyle/>
          <a:p>
            <a:fld id="{FE710BE0-312D-4CC6-B094-6AD5313ACFBE}" type="slidenum">
              <a:rPr lang="en-US" smtClean="0"/>
              <a:t>‹#›</a:t>
            </a:fld>
            <a:endParaRPr lang="en-US"/>
          </a:p>
        </p:txBody>
      </p:sp>
    </p:spTree>
    <p:extLst>
      <p:ext uri="{BB962C8B-B14F-4D97-AF65-F5344CB8AC3E}">
        <p14:creationId xmlns:p14="http://schemas.microsoft.com/office/powerpoint/2010/main" val="59325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9011E9-FC12-475C-83CD-2902A3DEDB5D}" type="datetime1">
              <a:rPr lang="en-US" smtClean="0"/>
              <a:t>12/18/2018</a:t>
            </a:fld>
            <a:endParaRPr lang="en-US"/>
          </a:p>
        </p:txBody>
      </p:sp>
      <p:sp>
        <p:nvSpPr>
          <p:cNvPr id="4" name="Footer Placeholder 3"/>
          <p:cNvSpPr>
            <a:spLocks noGrp="1"/>
          </p:cNvSpPr>
          <p:nvPr>
            <p:ph type="ftr" sz="quarter" idx="11"/>
          </p:nvPr>
        </p:nvSpPr>
        <p:spPr/>
        <p:txBody>
          <a:bodyPr/>
          <a:lstStyle/>
          <a:p>
            <a:r>
              <a:rPr lang="en-US" smtClean="0"/>
              <a:t>Direct Certification System</a:t>
            </a:r>
            <a:endParaRPr lang="en-US"/>
          </a:p>
        </p:txBody>
      </p:sp>
      <p:sp>
        <p:nvSpPr>
          <p:cNvPr id="5" name="Slide Number Placeholder 4"/>
          <p:cNvSpPr>
            <a:spLocks noGrp="1"/>
          </p:cNvSpPr>
          <p:nvPr>
            <p:ph type="sldNum" sz="quarter" idx="12"/>
          </p:nvPr>
        </p:nvSpPr>
        <p:spPr/>
        <p:txBody>
          <a:bodyPr/>
          <a:lstStyle/>
          <a:p>
            <a:fld id="{FE710BE0-312D-4CC6-B094-6AD5313ACFBE}" type="slidenum">
              <a:rPr lang="en-US" smtClean="0"/>
              <a:t>‹#›</a:t>
            </a:fld>
            <a:endParaRPr lang="en-US"/>
          </a:p>
        </p:txBody>
      </p:sp>
    </p:spTree>
    <p:extLst>
      <p:ext uri="{BB962C8B-B14F-4D97-AF65-F5344CB8AC3E}">
        <p14:creationId xmlns:p14="http://schemas.microsoft.com/office/powerpoint/2010/main" val="1649803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C674D5-FC7E-4C67-A3C8-2978A19B54D8}" type="datetime1">
              <a:rPr lang="en-US" smtClean="0"/>
              <a:t>12/18/2018</a:t>
            </a:fld>
            <a:endParaRPr lang="en-US"/>
          </a:p>
        </p:txBody>
      </p:sp>
      <p:sp>
        <p:nvSpPr>
          <p:cNvPr id="3" name="Footer Placeholder 2"/>
          <p:cNvSpPr>
            <a:spLocks noGrp="1"/>
          </p:cNvSpPr>
          <p:nvPr>
            <p:ph type="ftr" sz="quarter" idx="11"/>
          </p:nvPr>
        </p:nvSpPr>
        <p:spPr/>
        <p:txBody>
          <a:bodyPr/>
          <a:lstStyle/>
          <a:p>
            <a:r>
              <a:rPr lang="en-US" smtClean="0"/>
              <a:t>Direct Certification System</a:t>
            </a:r>
            <a:endParaRPr lang="en-US"/>
          </a:p>
        </p:txBody>
      </p:sp>
      <p:sp>
        <p:nvSpPr>
          <p:cNvPr id="4" name="Slide Number Placeholder 3"/>
          <p:cNvSpPr>
            <a:spLocks noGrp="1"/>
          </p:cNvSpPr>
          <p:nvPr>
            <p:ph type="sldNum" sz="quarter" idx="12"/>
          </p:nvPr>
        </p:nvSpPr>
        <p:spPr/>
        <p:txBody>
          <a:bodyPr/>
          <a:lstStyle/>
          <a:p>
            <a:fld id="{FE710BE0-312D-4CC6-B094-6AD5313ACFBE}" type="slidenum">
              <a:rPr lang="en-US" smtClean="0"/>
              <a:t>‹#›</a:t>
            </a:fld>
            <a:endParaRPr lang="en-US"/>
          </a:p>
        </p:txBody>
      </p:sp>
    </p:spTree>
    <p:extLst>
      <p:ext uri="{BB962C8B-B14F-4D97-AF65-F5344CB8AC3E}">
        <p14:creationId xmlns:p14="http://schemas.microsoft.com/office/powerpoint/2010/main" val="1569291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5C805E-1037-45C1-85B9-B88247B768DC}" type="datetime1">
              <a:rPr lang="en-US" smtClean="0"/>
              <a:t>12/18/2018</a:t>
            </a:fld>
            <a:endParaRPr lang="en-US"/>
          </a:p>
        </p:txBody>
      </p:sp>
      <p:sp>
        <p:nvSpPr>
          <p:cNvPr id="6" name="Footer Placeholder 5"/>
          <p:cNvSpPr>
            <a:spLocks noGrp="1"/>
          </p:cNvSpPr>
          <p:nvPr>
            <p:ph type="ftr" sz="quarter" idx="11"/>
          </p:nvPr>
        </p:nvSpPr>
        <p:spPr/>
        <p:txBody>
          <a:bodyPr/>
          <a:lstStyle/>
          <a:p>
            <a:r>
              <a:rPr lang="en-US" smtClean="0"/>
              <a:t>Direct Certification System</a:t>
            </a:r>
            <a:endParaRPr lang="en-US"/>
          </a:p>
        </p:txBody>
      </p:sp>
      <p:sp>
        <p:nvSpPr>
          <p:cNvPr id="7" name="Slide Number Placeholder 6"/>
          <p:cNvSpPr>
            <a:spLocks noGrp="1"/>
          </p:cNvSpPr>
          <p:nvPr>
            <p:ph type="sldNum" sz="quarter" idx="12"/>
          </p:nvPr>
        </p:nvSpPr>
        <p:spPr/>
        <p:txBody>
          <a:bodyPr/>
          <a:lstStyle/>
          <a:p>
            <a:fld id="{FE710BE0-312D-4CC6-B094-6AD5313ACFBE}" type="slidenum">
              <a:rPr lang="en-US" smtClean="0"/>
              <a:t>‹#›</a:t>
            </a:fld>
            <a:endParaRPr lang="en-US"/>
          </a:p>
        </p:txBody>
      </p:sp>
    </p:spTree>
    <p:extLst>
      <p:ext uri="{BB962C8B-B14F-4D97-AF65-F5344CB8AC3E}">
        <p14:creationId xmlns:p14="http://schemas.microsoft.com/office/powerpoint/2010/main" val="1828344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728C750-8A99-47D6-846F-7B1CD96CB99D}" type="datetime1">
              <a:rPr lang="en-US" smtClean="0"/>
              <a:t>12/18/2018</a:t>
            </a:fld>
            <a:endParaRPr lang="en-US"/>
          </a:p>
        </p:txBody>
      </p:sp>
      <p:sp>
        <p:nvSpPr>
          <p:cNvPr id="6" name="Footer Placeholder 5"/>
          <p:cNvSpPr>
            <a:spLocks noGrp="1"/>
          </p:cNvSpPr>
          <p:nvPr>
            <p:ph type="ftr" sz="quarter" idx="11"/>
          </p:nvPr>
        </p:nvSpPr>
        <p:spPr/>
        <p:txBody>
          <a:bodyPr/>
          <a:lstStyle/>
          <a:p>
            <a:r>
              <a:rPr lang="en-US" smtClean="0"/>
              <a:t>Direct Certification System</a:t>
            </a:r>
            <a:endParaRPr lang="en-US"/>
          </a:p>
        </p:txBody>
      </p:sp>
      <p:sp>
        <p:nvSpPr>
          <p:cNvPr id="7" name="Slide Number Placeholder 6"/>
          <p:cNvSpPr>
            <a:spLocks noGrp="1"/>
          </p:cNvSpPr>
          <p:nvPr>
            <p:ph type="sldNum" sz="quarter" idx="12"/>
          </p:nvPr>
        </p:nvSpPr>
        <p:spPr/>
        <p:txBody>
          <a:bodyPr/>
          <a:lstStyle/>
          <a:p>
            <a:fld id="{FE710BE0-312D-4CC6-B094-6AD5313ACFBE}" type="slidenum">
              <a:rPr lang="en-US" smtClean="0"/>
              <a:t>‹#›</a:t>
            </a:fld>
            <a:endParaRPr lang="en-US"/>
          </a:p>
        </p:txBody>
      </p:sp>
    </p:spTree>
    <p:extLst>
      <p:ext uri="{BB962C8B-B14F-4D97-AF65-F5344CB8AC3E}">
        <p14:creationId xmlns:p14="http://schemas.microsoft.com/office/powerpoint/2010/main" val="1528392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076672-AA09-432E-9F38-A64A8F1D690F}" type="datetime1">
              <a:rPr lang="en-US" smtClean="0"/>
              <a:t>12/18/2018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Direct Certification System</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710BE0-312D-4CC6-B094-6AD5313ACFBE}" type="slidenum">
              <a:rPr lang="en-US" smtClean="0"/>
              <a:t>‹#›</a:t>
            </a:fld>
            <a:endParaRPr lang="en-US"/>
          </a:p>
        </p:txBody>
      </p:sp>
    </p:spTree>
    <p:extLst>
      <p:ext uri="{BB962C8B-B14F-4D97-AF65-F5344CB8AC3E}">
        <p14:creationId xmlns:p14="http://schemas.microsoft.com/office/powerpoint/2010/main" val="1387499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portal.education.ne.gov/site/DesktopDefault.aspx"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8229600" cy="2133600"/>
          </a:xfrm>
        </p:spPr>
        <p:txBody>
          <a:bodyPr>
            <a:normAutofit/>
          </a:bodyPr>
          <a:lstStyle/>
          <a:p>
            <a:r>
              <a:rPr lang="en-US" b="1" dirty="0" smtClean="0">
                <a:cs typeface="Arial" panose="020B0604020202020204" pitchFamily="34" charset="0"/>
              </a:rPr>
              <a:t>Direct Certification Webinar</a:t>
            </a:r>
            <a:br>
              <a:rPr lang="en-US" b="1" dirty="0" smtClean="0">
                <a:cs typeface="Arial" panose="020B0604020202020204" pitchFamily="34" charset="0"/>
              </a:rPr>
            </a:br>
            <a:endParaRPr lang="en-US" sz="2800" b="1" dirty="0">
              <a:cs typeface="Arial" panose="020B0604020202020204" pitchFamily="34" charset="0"/>
            </a:endParaRPr>
          </a:p>
        </p:txBody>
      </p:sp>
      <p:sp>
        <p:nvSpPr>
          <p:cNvPr id="5" name="TextBox 4"/>
          <p:cNvSpPr txBox="1"/>
          <p:nvPr/>
        </p:nvSpPr>
        <p:spPr>
          <a:xfrm>
            <a:off x="2132041" y="4407790"/>
            <a:ext cx="8077200" cy="830997"/>
          </a:xfrm>
          <a:prstGeom prst="rect">
            <a:avLst/>
          </a:prstGeom>
          <a:noFill/>
        </p:spPr>
        <p:txBody>
          <a:bodyPr wrap="square" rtlCol="0">
            <a:spAutoFit/>
          </a:bodyPr>
          <a:lstStyle/>
          <a:p>
            <a:r>
              <a:rPr lang="en-US" sz="2400" b="1" dirty="0" smtClean="0">
                <a:latin typeface="+mj-lt"/>
                <a:cs typeface="Arial" panose="020B0604020202020204" pitchFamily="34" charset="0"/>
              </a:rPr>
              <a:t>Presented by Michelle Stephens</a:t>
            </a:r>
          </a:p>
          <a:p>
            <a:r>
              <a:rPr lang="en-US" sz="2400" b="1" dirty="0" smtClean="0">
                <a:latin typeface="+mj-lt"/>
                <a:cs typeface="Arial" panose="020B0604020202020204" pitchFamily="34" charset="0"/>
              </a:rPr>
              <a:t>December 18, 2018 </a:t>
            </a:r>
            <a:endParaRPr lang="en-US" sz="2400" b="1" dirty="0">
              <a:latin typeface="+mj-lt"/>
              <a:cs typeface="Arial" panose="020B0604020202020204" pitchFamily="34" charset="0"/>
            </a:endParaRPr>
          </a:p>
        </p:txBody>
      </p:sp>
      <p:pic>
        <p:nvPicPr>
          <p:cNvPr id="9"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52601" y="5562601"/>
            <a:ext cx="114617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
          <p:cNvSpPr txBox="1">
            <a:spLocks noChangeArrowheads="1"/>
          </p:cNvSpPr>
          <p:nvPr/>
        </p:nvSpPr>
        <p:spPr bwMode="auto">
          <a:xfrm>
            <a:off x="2917826" y="6019800"/>
            <a:ext cx="707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b="1">
                <a:solidFill>
                  <a:schemeClr val="tx1"/>
                </a:solidFill>
                <a:latin typeface="Arial" charset="0"/>
                <a:cs typeface="Arial" charset="0"/>
              </a:defRPr>
            </a:lvl1pPr>
            <a:lvl2pPr marL="742950" indent="-285750" eaLnBrk="0" hangingPunct="0">
              <a:spcBef>
                <a:spcPct val="20000"/>
              </a:spcBef>
              <a:buFont typeface="Arial" charset="0"/>
              <a:buChar char="–"/>
              <a:defRPr sz="2800" b="1">
                <a:solidFill>
                  <a:schemeClr val="tx1"/>
                </a:solidFill>
                <a:latin typeface="Arial" charset="0"/>
                <a:cs typeface="Arial" charset="0"/>
              </a:defRPr>
            </a:lvl2pPr>
            <a:lvl3pPr marL="1143000" indent="-228600" eaLnBrk="0" hangingPunct="0">
              <a:spcBef>
                <a:spcPct val="20000"/>
              </a:spcBef>
              <a:buFont typeface="Arial" charset="0"/>
              <a:buChar char="•"/>
              <a:defRPr sz="2400" b="1">
                <a:solidFill>
                  <a:schemeClr val="tx1"/>
                </a:solidFill>
                <a:latin typeface="Arial" charset="0"/>
                <a:cs typeface="Arial" charset="0"/>
              </a:defRPr>
            </a:lvl3pPr>
            <a:lvl4pPr marL="1600200" indent="-228600" eaLnBrk="0" hangingPunct="0">
              <a:spcBef>
                <a:spcPct val="20000"/>
              </a:spcBef>
              <a:buFont typeface="Arial" charset="0"/>
              <a:buChar char="–"/>
              <a:defRPr sz="2000" b="1">
                <a:solidFill>
                  <a:schemeClr val="tx1"/>
                </a:solidFill>
                <a:latin typeface="Arial" charset="0"/>
                <a:cs typeface="Arial" charset="0"/>
              </a:defRPr>
            </a:lvl4pPr>
            <a:lvl5pPr marL="2057400" indent="-228600" eaLnBrk="0" hangingPunct="0">
              <a:spcBef>
                <a:spcPct val="20000"/>
              </a:spcBef>
              <a:buFont typeface="Arial" charset="0"/>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b="1">
                <a:solidFill>
                  <a:schemeClr val="tx1"/>
                </a:solidFill>
                <a:latin typeface="Arial" charset="0"/>
                <a:cs typeface="Arial" charset="0"/>
              </a:defRPr>
            </a:lvl9pPr>
          </a:lstStyle>
          <a:p>
            <a:pPr eaLnBrk="1" hangingPunct="1">
              <a:spcBef>
                <a:spcPct val="0"/>
              </a:spcBef>
              <a:buFontTx/>
              <a:buNone/>
            </a:pPr>
            <a:r>
              <a:rPr lang="en-US" altLang="en-US" sz="1800" b="0" dirty="0">
                <a:solidFill>
                  <a:schemeClr val="tx2"/>
                </a:solidFill>
                <a:latin typeface="+mn-lt"/>
              </a:rPr>
              <a:t>Nebraska Department of </a:t>
            </a:r>
            <a:r>
              <a:rPr lang="en-US" altLang="en-US" sz="1800" b="0" dirty="0" smtClean="0">
                <a:solidFill>
                  <a:schemeClr val="tx2"/>
                </a:solidFill>
                <a:latin typeface="+mn-lt"/>
              </a:rPr>
              <a:t>Education – Office of Nutrition Services</a:t>
            </a:r>
            <a:endParaRPr lang="en-US" altLang="en-US" sz="1800" b="0" dirty="0">
              <a:solidFill>
                <a:schemeClr val="tx2"/>
              </a:solidFill>
              <a:latin typeface="+mn-lt"/>
            </a:endParaRPr>
          </a:p>
        </p:txBody>
      </p:sp>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9050"/>
            <a:ext cx="922020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5"/>
          <a:stretch>
            <a:fillRect/>
          </a:stretch>
        </p:blipFill>
        <p:spPr>
          <a:xfrm>
            <a:off x="2132041" y="1815076"/>
            <a:ext cx="6082814" cy="2268901"/>
          </a:xfrm>
          <a:prstGeom prst="rect">
            <a:avLst/>
          </a:prstGeom>
          <a:solidFill>
            <a:schemeClr val="bg1"/>
          </a:solidFill>
          <a:ln>
            <a:solidFill>
              <a:schemeClr val="accent1"/>
            </a:solidFill>
          </a:ln>
        </p:spPr>
      </p:pic>
    </p:spTree>
    <p:extLst>
      <p:ext uri="{BB962C8B-B14F-4D97-AF65-F5344CB8AC3E}">
        <p14:creationId xmlns:p14="http://schemas.microsoft.com/office/powerpoint/2010/main" val="2916134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User Assigned Group – Direct Cert</a:t>
            </a:r>
            <a:endParaRPr lang="en-US" dirty="0"/>
          </a:p>
        </p:txBody>
      </p:sp>
      <p:sp>
        <p:nvSpPr>
          <p:cNvPr id="4" name="Slide Number Placeholder 3"/>
          <p:cNvSpPr>
            <a:spLocks noGrp="1"/>
          </p:cNvSpPr>
          <p:nvPr>
            <p:ph type="sldNum" sz="quarter" idx="12"/>
          </p:nvPr>
        </p:nvSpPr>
        <p:spPr/>
        <p:txBody>
          <a:bodyPr/>
          <a:lstStyle/>
          <a:p>
            <a:fld id="{FE710BE0-312D-4CC6-B094-6AD5313ACFBE}" type="slidenum">
              <a:rPr lang="en-US" smtClean="0"/>
              <a:t>10</a:t>
            </a:fld>
            <a:endParaRPr lang="en-US"/>
          </a:p>
        </p:txBody>
      </p:sp>
      <p:pic>
        <p:nvPicPr>
          <p:cNvPr id="5" name="Content Placeholder 4"/>
          <p:cNvPicPr>
            <a:picLocks noGrp="1" noChangeAspect="1"/>
          </p:cNvPicPr>
          <p:nvPr>
            <p:ph idx="1"/>
          </p:nvPr>
        </p:nvPicPr>
        <p:blipFill>
          <a:blip r:embed="rId3"/>
          <a:stretch>
            <a:fillRect/>
          </a:stretch>
        </p:blipFill>
        <p:spPr>
          <a:xfrm>
            <a:off x="1309218" y="1855580"/>
            <a:ext cx="9719559" cy="4500769"/>
          </a:xfrm>
          <a:prstGeom prst="rect">
            <a:avLst/>
          </a:prstGeom>
          <a:solidFill>
            <a:schemeClr val="bg1"/>
          </a:solidFill>
          <a:ln>
            <a:solidFill>
              <a:schemeClr val="accent1"/>
            </a:solidFill>
          </a:ln>
        </p:spPr>
      </p:pic>
      <p:sp>
        <p:nvSpPr>
          <p:cNvPr id="6" name="Oval 5"/>
          <p:cNvSpPr/>
          <p:nvPr/>
        </p:nvSpPr>
        <p:spPr>
          <a:xfrm>
            <a:off x="6505731" y="4823900"/>
            <a:ext cx="3549574" cy="6325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7447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srcRect l="3733" r="3851" b="13241"/>
          <a:stretch/>
        </p:blipFill>
        <p:spPr>
          <a:xfrm>
            <a:off x="1053548" y="1485900"/>
            <a:ext cx="10267122" cy="4363278"/>
          </a:xfrm>
          <a:prstGeom prst="rect">
            <a:avLst/>
          </a:prstGeom>
          <a:solidFill>
            <a:schemeClr val="bg1"/>
          </a:solidFill>
          <a:ln>
            <a:solidFill>
              <a:schemeClr val="accent1"/>
            </a:solidFill>
          </a:ln>
        </p:spPr>
      </p:pic>
      <p:sp>
        <p:nvSpPr>
          <p:cNvPr id="4" name="Slide Number Placeholder 3"/>
          <p:cNvSpPr>
            <a:spLocks noGrp="1"/>
          </p:cNvSpPr>
          <p:nvPr>
            <p:ph type="sldNum" sz="quarter" idx="12"/>
          </p:nvPr>
        </p:nvSpPr>
        <p:spPr/>
        <p:txBody>
          <a:bodyPr/>
          <a:lstStyle/>
          <a:p>
            <a:fld id="{FE710BE0-312D-4CC6-B094-6AD5313ACFBE}" type="slidenum">
              <a:rPr lang="en-US" smtClean="0"/>
              <a:t>11</a:t>
            </a:fld>
            <a:endParaRPr lang="en-US"/>
          </a:p>
        </p:txBody>
      </p:sp>
      <p:sp>
        <p:nvSpPr>
          <p:cNvPr id="6" name="Oval 5"/>
          <p:cNvSpPr/>
          <p:nvPr/>
        </p:nvSpPr>
        <p:spPr>
          <a:xfrm>
            <a:off x="638763" y="5252831"/>
            <a:ext cx="4012749" cy="353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838200" y="365125"/>
            <a:ext cx="10515600" cy="1325563"/>
          </a:xfrm>
        </p:spPr>
        <p:txBody>
          <a:bodyPr/>
          <a:lstStyle/>
          <a:p>
            <a:pPr algn="ctr"/>
            <a:r>
              <a:rPr lang="en-US" dirty="0" smtClean="0"/>
              <a:t>Access Direct Certification System</a:t>
            </a:r>
            <a:endParaRPr lang="en-US" dirty="0"/>
          </a:p>
        </p:txBody>
      </p:sp>
      <p:cxnSp>
        <p:nvCxnSpPr>
          <p:cNvPr id="3" name="Straight Arrow Connector 2"/>
          <p:cNvCxnSpPr/>
          <p:nvPr/>
        </p:nvCxnSpPr>
        <p:spPr>
          <a:xfrm>
            <a:off x="381655" y="2286000"/>
            <a:ext cx="638763" cy="8422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56797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srcRect l="1378" r="909" b="2464"/>
          <a:stretch/>
        </p:blipFill>
        <p:spPr>
          <a:xfrm>
            <a:off x="807728" y="536714"/>
            <a:ext cx="10307312" cy="5819636"/>
          </a:xfrm>
          <a:prstGeom prst="rect">
            <a:avLst/>
          </a:prstGeom>
          <a:solidFill>
            <a:schemeClr val="bg1"/>
          </a:solidFill>
          <a:ln>
            <a:solidFill>
              <a:schemeClr val="accent1"/>
            </a:solidFill>
          </a:ln>
        </p:spPr>
      </p:pic>
      <p:sp>
        <p:nvSpPr>
          <p:cNvPr id="4" name="Slide Number Placeholder 3"/>
          <p:cNvSpPr>
            <a:spLocks noGrp="1"/>
          </p:cNvSpPr>
          <p:nvPr>
            <p:ph type="sldNum" sz="quarter" idx="12"/>
          </p:nvPr>
        </p:nvSpPr>
        <p:spPr/>
        <p:txBody>
          <a:bodyPr/>
          <a:lstStyle/>
          <a:p>
            <a:fld id="{FE710BE0-312D-4CC6-B094-6AD5313ACFBE}" type="slidenum">
              <a:rPr lang="en-US" smtClean="0"/>
              <a:t>12</a:t>
            </a:fld>
            <a:endParaRPr lang="en-US"/>
          </a:p>
        </p:txBody>
      </p:sp>
      <p:sp>
        <p:nvSpPr>
          <p:cNvPr id="6" name="Oval 5"/>
          <p:cNvSpPr/>
          <p:nvPr/>
        </p:nvSpPr>
        <p:spPr>
          <a:xfrm>
            <a:off x="417445" y="5526156"/>
            <a:ext cx="4393094" cy="5120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90048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Direct Certification System</a:t>
            </a:r>
            <a:endParaRPr lang="en-US" dirty="0"/>
          </a:p>
        </p:txBody>
      </p:sp>
      <p:sp>
        <p:nvSpPr>
          <p:cNvPr id="4" name="Slide Number Placeholder 3"/>
          <p:cNvSpPr>
            <a:spLocks noGrp="1"/>
          </p:cNvSpPr>
          <p:nvPr>
            <p:ph type="sldNum" sz="quarter" idx="12"/>
          </p:nvPr>
        </p:nvSpPr>
        <p:spPr/>
        <p:txBody>
          <a:bodyPr/>
          <a:lstStyle/>
          <a:p>
            <a:fld id="{FE710BE0-312D-4CC6-B094-6AD5313ACFBE}" type="slidenum">
              <a:rPr lang="en-US" smtClean="0"/>
              <a:t>13</a:t>
            </a:fld>
            <a:endParaRPr lang="en-US"/>
          </a:p>
        </p:txBody>
      </p:sp>
      <p:pic>
        <p:nvPicPr>
          <p:cNvPr id="5" name="Content Placeholder 4"/>
          <p:cNvPicPr>
            <a:picLocks noGrp="1" noChangeAspect="1"/>
          </p:cNvPicPr>
          <p:nvPr>
            <p:ph idx="1"/>
          </p:nvPr>
        </p:nvPicPr>
        <p:blipFill>
          <a:blip r:embed="rId3"/>
          <a:stretch>
            <a:fillRect/>
          </a:stretch>
        </p:blipFill>
        <p:spPr>
          <a:xfrm>
            <a:off x="2762046" y="1564716"/>
            <a:ext cx="7895303" cy="4917607"/>
          </a:xfrm>
          <a:prstGeom prst="rect">
            <a:avLst/>
          </a:prstGeom>
          <a:solidFill>
            <a:schemeClr val="bg1"/>
          </a:solidFill>
          <a:ln>
            <a:solidFill>
              <a:schemeClr val="accent1"/>
            </a:solidFill>
          </a:ln>
        </p:spPr>
      </p:pic>
      <p:pic>
        <p:nvPicPr>
          <p:cNvPr id="3" name="Picture 2"/>
          <p:cNvPicPr>
            <a:picLocks noChangeAspect="1"/>
          </p:cNvPicPr>
          <p:nvPr/>
        </p:nvPicPr>
        <p:blipFill rotWithShape="1">
          <a:blip r:embed="rId4"/>
          <a:srcRect r="25162" b="15000"/>
          <a:stretch/>
        </p:blipFill>
        <p:spPr>
          <a:xfrm>
            <a:off x="1399798" y="1353344"/>
            <a:ext cx="3083302" cy="674687"/>
          </a:xfrm>
          <a:prstGeom prst="rect">
            <a:avLst/>
          </a:prstGeom>
        </p:spPr>
      </p:pic>
    </p:spTree>
    <p:extLst>
      <p:ext uri="{BB962C8B-B14F-4D97-AF65-F5344CB8AC3E}">
        <p14:creationId xmlns:p14="http://schemas.microsoft.com/office/powerpoint/2010/main" val="6486889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Enrollment Data </a:t>
            </a:r>
            <a:endParaRPr lang="en-US" dirty="0"/>
          </a:p>
        </p:txBody>
      </p:sp>
      <p:pic>
        <p:nvPicPr>
          <p:cNvPr id="5" name="Content Placeholder 4"/>
          <p:cNvPicPr>
            <a:picLocks noGrp="1" noChangeAspect="1"/>
          </p:cNvPicPr>
          <p:nvPr>
            <p:ph idx="1"/>
          </p:nvPr>
        </p:nvPicPr>
        <p:blipFill>
          <a:blip r:embed="rId3"/>
          <a:stretch>
            <a:fillRect/>
          </a:stretch>
        </p:blipFill>
        <p:spPr>
          <a:xfrm>
            <a:off x="455719" y="2413124"/>
            <a:ext cx="11280084" cy="2219033"/>
          </a:xfrm>
          <a:prstGeom prst="rect">
            <a:avLst/>
          </a:prstGeom>
          <a:solidFill>
            <a:schemeClr val="bg1"/>
          </a:solidFill>
          <a:ln>
            <a:solidFill>
              <a:schemeClr val="accent1"/>
            </a:solidFill>
          </a:ln>
        </p:spPr>
      </p:pic>
      <p:sp>
        <p:nvSpPr>
          <p:cNvPr id="4" name="Slide Number Placeholder 3"/>
          <p:cNvSpPr>
            <a:spLocks noGrp="1"/>
          </p:cNvSpPr>
          <p:nvPr>
            <p:ph type="sldNum" sz="quarter" idx="12"/>
          </p:nvPr>
        </p:nvSpPr>
        <p:spPr/>
        <p:txBody>
          <a:bodyPr/>
          <a:lstStyle/>
          <a:p>
            <a:fld id="{FE710BE0-312D-4CC6-B094-6AD5313ACFBE}" type="slidenum">
              <a:rPr lang="en-US" smtClean="0"/>
              <a:t>14</a:t>
            </a:fld>
            <a:endParaRPr lang="en-US"/>
          </a:p>
        </p:txBody>
      </p:sp>
    </p:spTree>
    <p:extLst>
      <p:ext uri="{BB962C8B-B14F-4D97-AF65-F5344CB8AC3E}">
        <p14:creationId xmlns:p14="http://schemas.microsoft.com/office/powerpoint/2010/main" val="100059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Enrollment</a:t>
            </a:r>
            <a:endParaRPr lang="en-US" dirty="0"/>
          </a:p>
        </p:txBody>
      </p:sp>
      <p:pic>
        <p:nvPicPr>
          <p:cNvPr id="5" name="Content Placeholder 4"/>
          <p:cNvPicPr>
            <a:picLocks noGrp="1" noChangeAspect="1"/>
          </p:cNvPicPr>
          <p:nvPr>
            <p:ph idx="1"/>
          </p:nvPr>
        </p:nvPicPr>
        <p:blipFill rotWithShape="1">
          <a:blip r:embed="rId3"/>
          <a:srcRect r="1121"/>
          <a:stretch/>
        </p:blipFill>
        <p:spPr>
          <a:xfrm>
            <a:off x="3019914" y="1552007"/>
            <a:ext cx="6268457" cy="4572000"/>
          </a:xfrm>
          <a:prstGeom prst="rect">
            <a:avLst/>
          </a:prstGeom>
          <a:solidFill>
            <a:schemeClr val="bg1"/>
          </a:solidFill>
          <a:ln>
            <a:solidFill>
              <a:schemeClr val="accent1"/>
            </a:solidFill>
          </a:ln>
        </p:spPr>
      </p:pic>
      <p:sp>
        <p:nvSpPr>
          <p:cNvPr id="4" name="Slide Number Placeholder 3"/>
          <p:cNvSpPr>
            <a:spLocks noGrp="1"/>
          </p:cNvSpPr>
          <p:nvPr>
            <p:ph type="sldNum" sz="quarter" idx="12"/>
          </p:nvPr>
        </p:nvSpPr>
        <p:spPr/>
        <p:txBody>
          <a:bodyPr/>
          <a:lstStyle/>
          <a:p>
            <a:fld id="{FE710BE0-312D-4CC6-B094-6AD5313ACFBE}" type="slidenum">
              <a:rPr lang="en-US" smtClean="0"/>
              <a:t>15</a:t>
            </a:fld>
            <a:endParaRPr lang="en-US"/>
          </a:p>
        </p:txBody>
      </p:sp>
    </p:spTree>
    <p:extLst>
      <p:ext uri="{BB962C8B-B14F-4D97-AF65-F5344CB8AC3E}">
        <p14:creationId xmlns:p14="http://schemas.microsoft.com/office/powerpoint/2010/main" val="22461291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Enrollment – Upload File</a:t>
            </a:r>
            <a:endParaRPr lang="en-US" dirty="0"/>
          </a:p>
        </p:txBody>
      </p:sp>
      <p:pic>
        <p:nvPicPr>
          <p:cNvPr id="5" name="Content Placeholder 4"/>
          <p:cNvPicPr>
            <a:picLocks noGrp="1" noChangeAspect="1"/>
          </p:cNvPicPr>
          <p:nvPr>
            <p:ph idx="1"/>
          </p:nvPr>
        </p:nvPicPr>
        <p:blipFill rotWithShape="1">
          <a:blip r:embed="rId3"/>
          <a:srcRect r="36918"/>
          <a:stretch/>
        </p:blipFill>
        <p:spPr>
          <a:xfrm>
            <a:off x="375153" y="1804737"/>
            <a:ext cx="8868584" cy="4114800"/>
          </a:xfrm>
          <a:prstGeom prst="rect">
            <a:avLst/>
          </a:prstGeom>
          <a:solidFill>
            <a:schemeClr val="bg1"/>
          </a:solidFill>
          <a:ln>
            <a:solidFill>
              <a:schemeClr val="accent1"/>
            </a:solidFill>
          </a:ln>
        </p:spPr>
      </p:pic>
      <p:sp>
        <p:nvSpPr>
          <p:cNvPr id="4" name="Slide Number Placeholder 3"/>
          <p:cNvSpPr>
            <a:spLocks noGrp="1"/>
          </p:cNvSpPr>
          <p:nvPr>
            <p:ph type="sldNum" sz="quarter" idx="12"/>
          </p:nvPr>
        </p:nvSpPr>
        <p:spPr/>
        <p:txBody>
          <a:bodyPr/>
          <a:lstStyle/>
          <a:p>
            <a:fld id="{FE710BE0-312D-4CC6-B094-6AD5313ACFBE}" type="slidenum">
              <a:rPr lang="en-US" smtClean="0"/>
              <a:t>16</a:t>
            </a:fld>
            <a:endParaRPr lang="en-US"/>
          </a:p>
        </p:txBody>
      </p:sp>
      <p:sp>
        <p:nvSpPr>
          <p:cNvPr id="6" name="TextBox 5"/>
          <p:cNvSpPr txBox="1"/>
          <p:nvPr/>
        </p:nvSpPr>
        <p:spPr>
          <a:xfrm>
            <a:off x="9462839" y="1712002"/>
            <a:ext cx="2510497" cy="830997"/>
          </a:xfrm>
          <a:prstGeom prst="rect">
            <a:avLst/>
          </a:prstGeom>
          <a:noFill/>
        </p:spPr>
        <p:txBody>
          <a:bodyPr wrap="square" rtlCol="0">
            <a:spAutoFit/>
          </a:bodyPr>
          <a:lstStyle/>
          <a:p>
            <a:r>
              <a:rPr lang="en-US" sz="2400" dirty="0" smtClean="0"/>
              <a:t>Upload .csv, .</a:t>
            </a:r>
            <a:r>
              <a:rPr lang="en-US" sz="2400" dirty="0" err="1" smtClean="0"/>
              <a:t>xls</a:t>
            </a:r>
            <a:r>
              <a:rPr lang="en-US" sz="2400" dirty="0" smtClean="0"/>
              <a:t>, .</a:t>
            </a:r>
            <a:r>
              <a:rPr lang="en-US" sz="2400" dirty="0" err="1" smtClean="0"/>
              <a:t>xlsx</a:t>
            </a:r>
            <a:r>
              <a:rPr lang="en-US" sz="2400" dirty="0" smtClean="0"/>
              <a:t>, or .txt files</a:t>
            </a:r>
          </a:p>
        </p:txBody>
      </p:sp>
      <p:sp>
        <p:nvSpPr>
          <p:cNvPr id="7" name="Oval 6"/>
          <p:cNvSpPr/>
          <p:nvPr/>
        </p:nvSpPr>
        <p:spPr>
          <a:xfrm>
            <a:off x="375153" y="4451685"/>
            <a:ext cx="2223668" cy="5654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62562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E710BE0-312D-4CC6-B094-6AD5313ACFBE}" type="slidenum">
              <a:rPr lang="en-US" smtClean="0"/>
              <a:t>17</a:t>
            </a:fld>
            <a:endParaRPr lang="en-US"/>
          </a:p>
        </p:txBody>
      </p:sp>
      <p:sp>
        <p:nvSpPr>
          <p:cNvPr id="5" name="Title 1"/>
          <p:cNvSpPr>
            <a:spLocks noGrp="1"/>
          </p:cNvSpPr>
          <p:nvPr>
            <p:ph type="title"/>
          </p:nvPr>
        </p:nvSpPr>
        <p:spPr>
          <a:xfrm>
            <a:off x="288757" y="245079"/>
            <a:ext cx="11903243" cy="723088"/>
          </a:xfrm>
        </p:spPr>
        <p:txBody>
          <a:bodyPr/>
          <a:lstStyle/>
          <a:p>
            <a:pPr algn="ctr"/>
            <a:r>
              <a:rPr lang="en-US" dirty="0" smtClean="0"/>
              <a:t>Enrollment – Data Layout</a:t>
            </a:r>
            <a:endParaRPr lang="en-US" dirty="0"/>
          </a:p>
        </p:txBody>
      </p:sp>
      <p:pic>
        <p:nvPicPr>
          <p:cNvPr id="6"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386" t="14777" r="36882" b="64961"/>
          <a:stretch/>
        </p:blipFill>
        <p:spPr>
          <a:xfrm>
            <a:off x="749300" y="1221829"/>
            <a:ext cx="6920473" cy="1670459"/>
          </a:xfrm>
          <a:solidFill>
            <a:schemeClr val="bg1"/>
          </a:solidFill>
          <a:ln>
            <a:solidFill>
              <a:schemeClr val="accent1"/>
            </a:solidFill>
          </a:ln>
        </p:spPr>
      </p:pic>
      <p:sp>
        <p:nvSpPr>
          <p:cNvPr id="10" name="TextBox 9"/>
          <p:cNvSpPr txBox="1"/>
          <p:nvPr/>
        </p:nvSpPr>
        <p:spPr>
          <a:xfrm>
            <a:off x="6836139" y="1106861"/>
            <a:ext cx="4377846" cy="1015663"/>
          </a:xfrm>
          <a:prstGeom prst="rect">
            <a:avLst/>
          </a:prstGeom>
          <a:solidFill>
            <a:schemeClr val="bg1"/>
          </a:solidFill>
          <a:ln>
            <a:solidFill>
              <a:schemeClr val="accent1"/>
            </a:solidFill>
          </a:ln>
        </p:spPr>
        <p:txBody>
          <a:bodyPr wrap="square" rtlCol="0">
            <a:spAutoFit/>
          </a:bodyPr>
          <a:lstStyle/>
          <a:p>
            <a:r>
              <a:rPr lang="en-US" sz="2000" dirty="0" smtClean="0"/>
              <a:t>Upload .csv, .</a:t>
            </a:r>
            <a:r>
              <a:rPr lang="en-US" sz="2000" dirty="0" err="1" smtClean="0"/>
              <a:t>xls</a:t>
            </a:r>
            <a:r>
              <a:rPr lang="en-US" sz="2000" dirty="0" smtClean="0"/>
              <a:t>, .</a:t>
            </a:r>
            <a:r>
              <a:rPr lang="en-US" sz="2000" dirty="0" err="1" smtClean="0"/>
              <a:t>xlsx</a:t>
            </a:r>
            <a:r>
              <a:rPr lang="en-US" sz="2000" dirty="0" smtClean="0"/>
              <a:t>, or .txt files</a:t>
            </a:r>
          </a:p>
          <a:p>
            <a:r>
              <a:rPr lang="en-US" sz="2000" dirty="0" smtClean="0"/>
              <a:t>then Review </a:t>
            </a:r>
          </a:p>
          <a:p>
            <a:r>
              <a:rPr lang="en-US" sz="2000" b="1" dirty="0" smtClean="0"/>
              <a:t>Submitted </a:t>
            </a:r>
            <a:r>
              <a:rPr lang="en-US" sz="2000" b="1" dirty="0"/>
              <a:t>Student Enrollment </a:t>
            </a:r>
            <a:r>
              <a:rPr lang="en-US" sz="2000" b="1" dirty="0" smtClean="0"/>
              <a:t>Records</a:t>
            </a:r>
            <a:endParaRPr lang="en-US" sz="2000" dirty="0" smtClean="0"/>
          </a:p>
        </p:txBody>
      </p:sp>
      <p:sp>
        <p:nvSpPr>
          <p:cNvPr id="12" name="TextBox 11"/>
          <p:cNvSpPr txBox="1"/>
          <p:nvPr/>
        </p:nvSpPr>
        <p:spPr>
          <a:xfrm>
            <a:off x="2840675" y="4129789"/>
            <a:ext cx="6436566" cy="461665"/>
          </a:xfrm>
          <a:prstGeom prst="rect">
            <a:avLst/>
          </a:prstGeom>
          <a:noFill/>
        </p:spPr>
        <p:txBody>
          <a:bodyPr wrap="square" rtlCol="0">
            <a:spAutoFit/>
          </a:bodyPr>
          <a:lstStyle/>
          <a:p>
            <a:r>
              <a:rPr lang="en-US" sz="2400" b="1" dirty="0" smtClean="0">
                <a:solidFill>
                  <a:schemeClr val="bg1"/>
                </a:solidFill>
              </a:rPr>
              <a:t>Note: </a:t>
            </a:r>
            <a:r>
              <a:rPr lang="en-US" sz="2400" dirty="0" smtClean="0">
                <a:solidFill>
                  <a:schemeClr val="bg1"/>
                </a:solidFill>
              </a:rPr>
              <a:t>Errors are highlighted in orange </a:t>
            </a:r>
          </a:p>
        </p:txBody>
      </p:sp>
      <p:sp>
        <p:nvSpPr>
          <p:cNvPr id="20" name="TextBox 19"/>
          <p:cNvSpPr txBox="1"/>
          <p:nvPr/>
        </p:nvSpPr>
        <p:spPr>
          <a:xfrm>
            <a:off x="3247056" y="3706617"/>
            <a:ext cx="8600566" cy="461665"/>
          </a:xfrm>
          <a:prstGeom prst="rect">
            <a:avLst/>
          </a:prstGeom>
          <a:solidFill>
            <a:schemeClr val="bg1"/>
          </a:solidFill>
        </p:spPr>
        <p:txBody>
          <a:bodyPr wrap="square" rtlCol="0">
            <a:spAutoFit/>
          </a:bodyPr>
          <a:lstStyle/>
          <a:p>
            <a:endParaRPr lang="en-US" sz="2400" dirty="0"/>
          </a:p>
        </p:txBody>
      </p:sp>
      <p:sp>
        <p:nvSpPr>
          <p:cNvPr id="16" name="TextBox 15"/>
          <p:cNvSpPr txBox="1"/>
          <p:nvPr/>
        </p:nvSpPr>
        <p:spPr>
          <a:xfrm>
            <a:off x="9050291" y="4140706"/>
            <a:ext cx="2185502" cy="830997"/>
          </a:xfrm>
          <a:prstGeom prst="rect">
            <a:avLst/>
          </a:prstGeom>
          <a:solidFill>
            <a:schemeClr val="bg1"/>
          </a:solidFill>
        </p:spPr>
        <p:txBody>
          <a:bodyPr wrap="square" rtlCol="0">
            <a:spAutoFit/>
          </a:bodyPr>
          <a:lstStyle/>
          <a:p>
            <a:r>
              <a:rPr lang="en-US" sz="2400" b="1" dirty="0" smtClean="0"/>
              <a:t>Note:</a:t>
            </a:r>
          </a:p>
          <a:p>
            <a:r>
              <a:rPr lang="en-US" sz="2400" b="1" dirty="0" smtClean="0"/>
              <a:t> </a:t>
            </a:r>
            <a:endParaRPr lang="en-US" sz="2400" dirty="0" smtClean="0"/>
          </a:p>
        </p:txBody>
      </p:sp>
      <p:sp>
        <p:nvSpPr>
          <p:cNvPr id="23" name="TextBox 22"/>
          <p:cNvSpPr txBox="1"/>
          <p:nvPr/>
        </p:nvSpPr>
        <p:spPr>
          <a:xfrm>
            <a:off x="8082273" y="3371264"/>
            <a:ext cx="3271527" cy="2369880"/>
          </a:xfrm>
          <a:prstGeom prst="rect">
            <a:avLst/>
          </a:prstGeom>
          <a:solidFill>
            <a:schemeClr val="bg1"/>
          </a:solidFill>
        </p:spPr>
        <p:txBody>
          <a:bodyPr wrap="square" rtlCol="0">
            <a:spAutoFit/>
          </a:bodyPr>
          <a:lstStyle/>
          <a:p>
            <a:r>
              <a:rPr lang="en-US" sz="2400" b="1" dirty="0" smtClean="0"/>
              <a:t>Note: </a:t>
            </a:r>
          </a:p>
          <a:p>
            <a:r>
              <a:rPr lang="en-US" sz="2000" dirty="0" smtClean="0"/>
              <a:t>Download an Excel template to create an upload file</a:t>
            </a:r>
          </a:p>
          <a:p>
            <a:endParaRPr lang="en-US" sz="2000" dirty="0" smtClean="0"/>
          </a:p>
          <a:p>
            <a:r>
              <a:rPr lang="en-US" sz="2000" dirty="0"/>
              <a:t>Data can be uploaded by nonpublic and public schools</a:t>
            </a:r>
          </a:p>
          <a:p>
            <a:endParaRPr lang="en-US" sz="2400" dirty="0" smtClean="0"/>
          </a:p>
        </p:txBody>
      </p:sp>
      <p:graphicFrame>
        <p:nvGraphicFramePr>
          <p:cNvPr id="2" name="Table 1"/>
          <p:cNvGraphicFramePr>
            <a:graphicFrameLocks noGrp="1"/>
          </p:cNvGraphicFramePr>
          <p:nvPr>
            <p:extLst>
              <p:ext uri="{D42A27DB-BD31-4B8C-83A1-F6EECF244321}">
                <p14:modId xmlns:p14="http://schemas.microsoft.com/office/powerpoint/2010/main" val="4239274591"/>
              </p:ext>
            </p:extLst>
          </p:nvPr>
        </p:nvGraphicFramePr>
        <p:xfrm>
          <a:off x="1043668" y="3003232"/>
          <a:ext cx="6503671" cy="3535680"/>
        </p:xfrm>
        <a:graphic>
          <a:graphicData uri="http://schemas.openxmlformats.org/drawingml/2006/table">
            <a:tbl>
              <a:tblPr firstRow="1" bandRow="1">
                <a:tableStyleId>{2D5ABB26-0587-4C30-8999-92F81FD0307C}</a:tableStyleId>
              </a:tblPr>
              <a:tblGrid>
                <a:gridCol w="3382285">
                  <a:extLst>
                    <a:ext uri="{9D8B030D-6E8A-4147-A177-3AD203B41FA5}">
                      <a16:colId xmlns:a16="http://schemas.microsoft.com/office/drawing/2014/main" val="885449658"/>
                    </a:ext>
                  </a:extLst>
                </a:gridCol>
                <a:gridCol w="3121386">
                  <a:extLst>
                    <a:ext uri="{9D8B030D-6E8A-4147-A177-3AD203B41FA5}">
                      <a16:colId xmlns:a16="http://schemas.microsoft.com/office/drawing/2014/main" val="3554850597"/>
                    </a:ext>
                  </a:extLst>
                </a:gridCol>
              </a:tblGrid>
              <a:tr h="38624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u="sng" dirty="0" smtClean="0"/>
                        <a:t>Student Enrollment Data Layout</a:t>
                      </a:r>
                    </a:p>
                  </a:txBody>
                  <a:tcPr/>
                </a:tc>
                <a:tc hMerge="1">
                  <a:txBody>
                    <a:bodyPr/>
                    <a:lstStyle/>
                    <a:p>
                      <a:endParaRPr lang="en-US" dirty="0"/>
                    </a:p>
                  </a:txBody>
                  <a:tcPr/>
                </a:tc>
                <a:extLst>
                  <a:ext uri="{0D108BD9-81ED-4DB2-BD59-A6C34878D82A}">
                    <a16:rowId xmlns:a16="http://schemas.microsoft.com/office/drawing/2014/main" val="90397689"/>
                  </a:ext>
                </a:extLst>
              </a:tr>
              <a:tr h="334743">
                <a:tc>
                  <a:txBody>
                    <a:bodyPr/>
                    <a:lstStyle/>
                    <a:p>
                      <a:pPr algn="r"/>
                      <a:r>
                        <a:rPr lang="en-US" sz="2000" b="1" dirty="0" smtClean="0"/>
                        <a:t>School Building Number: </a:t>
                      </a:r>
                      <a:endParaRPr lang="en-US" sz="20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3 Digit Number, Ex. 001 </a:t>
                      </a:r>
                    </a:p>
                  </a:txBody>
                  <a:tcPr/>
                </a:tc>
                <a:extLst>
                  <a:ext uri="{0D108BD9-81ED-4DB2-BD59-A6C34878D82A}">
                    <a16:rowId xmlns:a16="http://schemas.microsoft.com/office/drawing/2014/main" val="1033547667"/>
                  </a:ext>
                </a:extLst>
              </a:tr>
              <a:tr h="592237">
                <a:tc>
                  <a:txBody>
                    <a:bodyPr/>
                    <a:lstStyle/>
                    <a:p>
                      <a:pPr algn="r"/>
                      <a:r>
                        <a:rPr lang="en-US" sz="2000" b="1" dirty="0" smtClean="0"/>
                        <a:t>Local Student ID: </a:t>
                      </a:r>
                      <a:endParaRPr lang="en-US" sz="20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Numbers or Characters – Not Required</a:t>
                      </a:r>
                    </a:p>
                  </a:txBody>
                  <a:tcPr/>
                </a:tc>
                <a:extLst>
                  <a:ext uri="{0D108BD9-81ED-4DB2-BD59-A6C34878D82A}">
                    <a16:rowId xmlns:a16="http://schemas.microsoft.com/office/drawing/2014/main" val="310261348"/>
                  </a:ext>
                </a:extLst>
              </a:tr>
              <a:tr h="334743">
                <a:tc>
                  <a:txBody>
                    <a:bodyPr/>
                    <a:lstStyle/>
                    <a:p>
                      <a:pPr algn="r"/>
                      <a:r>
                        <a:rPr lang="en-US" sz="2000" b="1" dirty="0" smtClean="0"/>
                        <a:t>NDE Student ID: </a:t>
                      </a:r>
                      <a:endParaRPr lang="en-US" sz="20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10 Digit Number</a:t>
                      </a:r>
                    </a:p>
                  </a:txBody>
                  <a:tcPr/>
                </a:tc>
                <a:extLst>
                  <a:ext uri="{0D108BD9-81ED-4DB2-BD59-A6C34878D82A}">
                    <a16:rowId xmlns:a16="http://schemas.microsoft.com/office/drawing/2014/main" val="3621354686"/>
                  </a:ext>
                </a:extLst>
              </a:tr>
              <a:tr h="334743">
                <a:tc>
                  <a:txBody>
                    <a:bodyPr/>
                    <a:lstStyle/>
                    <a:p>
                      <a:pPr algn="r"/>
                      <a:r>
                        <a:rPr lang="en-US" sz="2000" b="1" dirty="0" smtClean="0"/>
                        <a:t>Student Last Name: </a:t>
                      </a:r>
                      <a:endParaRPr lang="en-US" sz="20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Characters</a:t>
                      </a:r>
                    </a:p>
                  </a:txBody>
                  <a:tcPr/>
                </a:tc>
                <a:extLst>
                  <a:ext uri="{0D108BD9-81ED-4DB2-BD59-A6C34878D82A}">
                    <a16:rowId xmlns:a16="http://schemas.microsoft.com/office/drawing/2014/main" val="4044778779"/>
                  </a:ext>
                </a:extLst>
              </a:tr>
              <a:tr h="334743">
                <a:tc>
                  <a:txBody>
                    <a:bodyPr/>
                    <a:lstStyle/>
                    <a:p>
                      <a:pPr algn="r"/>
                      <a:r>
                        <a:rPr lang="en-US" sz="2000" b="1" dirty="0" smtClean="0"/>
                        <a:t>Student First Name: </a:t>
                      </a:r>
                      <a:endParaRPr lang="en-US" sz="20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Characters</a:t>
                      </a:r>
                    </a:p>
                  </a:txBody>
                  <a:tcPr/>
                </a:tc>
                <a:extLst>
                  <a:ext uri="{0D108BD9-81ED-4DB2-BD59-A6C34878D82A}">
                    <a16:rowId xmlns:a16="http://schemas.microsoft.com/office/drawing/2014/main" val="2396769035"/>
                  </a:ext>
                </a:extLst>
              </a:tr>
              <a:tr h="334743">
                <a:tc>
                  <a:txBody>
                    <a:bodyPr/>
                    <a:lstStyle/>
                    <a:p>
                      <a:pPr algn="r"/>
                      <a:r>
                        <a:rPr lang="en-US" sz="2000" b="1" dirty="0" smtClean="0"/>
                        <a:t>Student Gender: </a:t>
                      </a:r>
                      <a:endParaRPr lang="en-US" sz="20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1 Character</a:t>
                      </a:r>
                      <a:r>
                        <a:rPr lang="en-US" sz="2000" baseline="0" dirty="0" smtClean="0"/>
                        <a:t> (M/F)</a:t>
                      </a:r>
                      <a:endParaRPr lang="en-US" sz="2000" dirty="0" smtClean="0"/>
                    </a:p>
                  </a:txBody>
                  <a:tcPr/>
                </a:tc>
                <a:extLst>
                  <a:ext uri="{0D108BD9-81ED-4DB2-BD59-A6C34878D82A}">
                    <a16:rowId xmlns:a16="http://schemas.microsoft.com/office/drawing/2014/main" val="4135677476"/>
                  </a:ext>
                </a:extLst>
              </a:tr>
              <a:tr h="334743">
                <a:tc>
                  <a:txBody>
                    <a:bodyPr/>
                    <a:lstStyle/>
                    <a:p>
                      <a:pPr algn="r"/>
                      <a:r>
                        <a:rPr lang="en-US" sz="2000" b="1" dirty="0" smtClean="0"/>
                        <a:t>Student Birth Date: </a:t>
                      </a:r>
                      <a:endParaRPr lang="en-US" sz="20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MM/DD/YYYY  or  M/D/YY</a:t>
                      </a:r>
                    </a:p>
                  </a:txBody>
                  <a:tcPr/>
                </a:tc>
                <a:extLst>
                  <a:ext uri="{0D108BD9-81ED-4DB2-BD59-A6C34878D82A}">
                    <a16:rowId xmlns:a16="http://schemas.microsoft.com/office/drawing/2014/main" val="3837960490"/>
                  </a:ext>
                </a:extLst>
              </a:tr>
            </a:tbl>
          </a:graphicData>
        </a:graphic>
      </p:graphicFrame>
    </p:spTree>
    <p:extLst>
      <p:ext uri="{BB962C8B-B14F-4D97-AF65-F5344CB8AC3E}">
        <p14:creationId xmlns:p14="http://schemas.microsoft.com/office/powerpoint/2010/main" val="537021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Enrollment – Enter by Student</a:t>
            </a:r>
            <a:endParaRPr lang="en-US" dirty="0"/>
          </a:p>
        </p:txBody>
      </p:sp>
      <p:pic>
        <p:nvPicPr>
          <p:cNvPr id="5" name="Content Placeholder 4"/>
          <p:cNvPicPr>
            <a:picLocks noGrp="1" noChangeAspect="1"/>
          </p:cNvPicPr>
          <p:nvPr>
            <p:ph idx="1"/>
          </p:nvPr>
        </p:nvPicPr>
        <p:blipFill>
          <a:blip r:embed="rId3"/>
          <a:stretch>
            <a:fillRect/>
          </a:stretch>
        </p:blipFill>
        <p:spPr>
          <a:xfrm>
            <a:off x="826167" y="3482689"/>
            <a:ext cx="10951525" cy="2039795"/>
          </a:xfrm>
          <a:prstGeom prst="rect">
            <a:avLst/>
          </a:prstGeom>
          <a:solidFill>
            <a:schemeClr val="bg1"/>
          </a:solidFill>
          <a:ln>
            <a:solidFill>
              <a:schemeClr val="accent1"/>
            </a:solidFill>
          </a:ln>
        </p:spPr>
      </p:pic>
      <p:sp>
        <p:nvSpPr>
          <p:cNvPr id="4" name="Slide Number Placeholder 3"/>
          <p:cNvSpPr>
            <a:spLocks noGrp="1"/>
          </p:cNvSpPr>
          <p:nvPr>
            <p:ph type="sldNum" sz="quarter" idx="12"/>
          </p:nvPr>
        </p:nvSpPr>
        <p:spPr/>
        <p:txBody>
          <a:bodyPr/>
          <a:lstStyle/>
          <a:p>
            <a:fld id="{FE710BE0-312D-4CC6-B094-6AD5313ACFBE}" type="slidenum">
              <a:rPr lang="en-US" smtClean="0"/>
              <a:t>18</a:t>
            </a:fld>
            <a:endParaRPr lang="en-US"/>
          </a:p>
        </p:txBody>
      </p:sp>
      <p:pic>
        <p:nvPicPr>
          <p:cNvPr id="7" name="Picture 6"/>
          <p:cNvPicPr>
            <a:picLocks noChangeAspect="1"/>
          </p:cNvPicPr>
          <p:nvPr/>
        </p:nvPicPr>
        <p:blipFill>
          <a:blip r:embed="rId4"/>
          <a:stretch>
            <a:fillRect/>
          </a:stretch>
        </p:blipFill>
        <p:spPr>
          <a:xfrm>
            <a:off x="826168" y="1782897"/>
            <a:ext cx="10953750" cy="1562100"/>
          </a:xfrm>
          <a:prstGeom prst="rect">
            <a:avLst/>
          </a:prstGeom>
        </p:spPr>
      </p:pic>
    </p:spTree>
    <p:extLst>
      <p:ext uri="{BB962C8B-B14F-4D97-AF65-F5344CB8AC3E}">
        <p14:creationId xmlns:p14="http://schemas.microsoft.com/office/powerpoint/2010/main" val="37521355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Enrollment - Help</a:t>
            </a:r>
            <a:endParaRPr lang="en-US" dirty="0"/>
          </a:p>
        </p:txBody>
      </p:sp>
      <p:pic>
        <p:nvPicPr>
          <p:cNvPr id="5" name="Content Placeholder 4"/>
          <p:cNvPicPr>
            <a:picLocks noGrp="1" noChangeAspect="1"/>
          </p:cNvPicPr>
          <p:nvPr>
            <p:ph idx="1"/>
          </p:nvPr>
        </p:nvPicPr>
        <p:blipFill>
          <a:blip r:embed="rId3"/>
          <a:stretch>
            <a:fillRect/>
          </a:stretch>
        </p:blipFill>
        <p:spPr>
          <a:xfrm>
            <a:off x="1151021" y="2338415"/>
            <a:ext cx="10515600" cy="3133256"/>
          </a:xfrm>
          <a:prstGeom prst="rect">
            <a:avLst/>
          </a:prstGeom>
          <a:solidFill>
            <a:schemeClr val="bg1"/>
          </a:solidFill>
          <a:ln>
            <a:solidFill>
              <a:schemeClr val="accent1"/>
            </a:solidFill>
          </a:ln>
        </p:spPr>
      </p:pic>
      <p:sp>
        <p:nvSpPr>
          <p:cNvPr id="4" name="Slide Number Placeholder 3"/>
          <p:cNvSpPr>
            <a:spLocks noGrp="1"/>
          </p:cNvSpPr>
          <p:nvPr>
            <p:ph type="sldNum" sz="quarter" idx="12"/>
          </p:nvPr>
        </p:nvSpPr>
        <p:spPr/>
        <p:txBody>
          <a:bodyPr/>
          <a:lstStyle/>
          <a:p>
            <a:fld id="{FE710BE0-312D-4CC6-B094-6AD5313ACFBE}" type="slidenum">
              <a:rPr lang="en-US" smtClean="0"/>
              <a:t>19</a:t>
            </a:fld>
            <a:endParaRPr lang="en-US"/>
          </a:p>
        </p:txBody>
      </p:sp>
      <p:pic>
        <p:nvPicPr>
          <p:cNvPr id="6" name="Picture 5"/>
          <p:cNvPicPr>
            <a:picLocks noChangeAspect="1"/>
          </p:cNvPicPr>
          <p:nvPr/>
        </p:nvPicPr>
        <p:blipFill rotWithShape="1">
          <a:blip r:embed="rId4"/>
          <a:srcRect t="18908"/>
          <a:stretch/>
        </p:blipFill>
        <p:spPr>
          <a:xfrm>
            <a:off x="838200" y="1473868"/>
            <a:ext cx="2019300" cy="540683"/>
          </a:xfrm>
          <a:prstGeom prst="rect">
            <a:avLst/>
          </a:prstGeom>
          <a:solidFill>
            <a:schemeClr val="bg1"/>
          </a:solidFill>
          <a:ln>
            <a:solidFill>
              <a:schemeClr val="accent1"/>
            </a:solidFill>
          </a:ln>
        </p:spPr>
      </p:pic>
    </p:spTree>
    <p:extLst>
      <p:ext uri="{BB962C8B-B14F-4D97-AF65-F5344CB8AC3E}">
        <p14:creationId xmlns:p14="http://schemas.microsoft.com/office/powerpoint/2010/main" val="47714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Overview	</a:t>
            </a:r>
            <a:endParaRPr lang="en-US" dirty="0"/>
          </a:p>
        </p:txBody>
      </p:sp>
      <p:sp>
        <p:nvSpPr>
          <p:cNvPr id="3" name="Content Placeholder 2"/>
          <p:cNvSpPr>
            <a:spLocks noGrp="1"/>
          </p:cNvSpPr>
          <p:nvPr>
            <p:ph idx="1"/>
          </p:nvPr>
        </p:nvSpPr>
        <p:spPr>
          <a:xfrm>
            <a:off x="3797968" y="1690688"/>
            <a:ext cx="5706979" cy="4351338"/>
          </a:xfrm>
        </p:spPr>
        <p:txBody>
          <a:bodyPr/>
          <a:lstStyle/>
          <a:p>
            <a:r>
              <a:rPr lang="en-US" dirty="0" smtClean="0"/>
              <a:t>CNP System – Login &amp; Passwords</a:t>
            </a:r>
          </a:p>
          <a:p>
            <a:r>
              <a:rPr lang="en-US" dirty="0" smtClean="0"/>
              <a:t>Enrollment</a:t>
            </a:r>
          </a:p>
          <a:p>
            <a:r>
              <a:rPr lang="en-US" dirty="0" smtClean="0"/>
              <a:t>Match List – Qualifying Programs</a:t>
            </a:r>
          </a:p>
          <a:p>
            <a:pPr lvl="1"/>
            <a:r>
              <a:rPr lang="en-US" dirty="0" smtClean="0"/>
              <a:t>Email Notification</a:t>
            </a:r>
          </a:p>
          <a:p>
            <a:pPr lvl="1"/>
            <a:r>
              <a:rPr lang="en-US" dirty="0" smtClean="0"/>
              <a:t>User Security – (User Access Rights)</a:t>
            </a:r>
          </a:p>
          <a:p>
            <a:r>
              <a:rPr lang="en-US" dirty="0" smtClean="0"/>
              <a:t>Possible Matches</a:t>
            </a:r>
          </a:p>
          <a:p>
            <a:r>
              <a:rPr lang="en-US" dirty="0" smtClean="0"/>
              <a:t>Student Lookup</a:t>
            </a:r>
          </a:p>
          <a:p>
            <a:r>
              <a:rPr lang="en-US" dirty="0" smtClean="0"/>
              <a:t>Reports</a:t>
            </a:r>
          </a:p>
          <a:p>
            <a:r>
              <a:rPr lang="en-US" dirty="0" smtClean="0"/>
              <a:t>Direct Verification</a:t>
            </a:r>
          </a:p>
        </p:txBody>
      </p:sp>
      <p:sp>
        <p:nvSpPr>
          <p:cNvPr id="4" name="Slide Number Placeholder 3"/>
          <p:cNvSpPr>
            <a:spLocks noGrp="1"/>
          </p:cNvSpPr>
          <p:nvPr>
            <p:ph type="sldNum" sz="quarter" idx="12"/>
          </p:nvPr>
        </p:nvSpPr>
        <p:spPr/>
        <p:txBody>
          <a:bodyPr/>
          <a:lstStyle/>
          <a:p>
            <a:fld id="{FE710BE0-312D-4CC6-B094-6AD5313ACFBE}" type="slidenum">
              <a:rPr lang="en-US" smtClean="0"/>
              <a:t>2</a:t>
            </a:fld>
            <a:endParaRPr lang="en-US"/>
          </a:p>
        </p:txBody>
      </p:sp>
    </p:spTree>
    <p:extLst>
      <p:ext uri="{BB962C8B-B14F-4D97-AF65-F5344CB8AC3E}">
        <p14:creationId xmlns:p14="http://schemas.microsoft.com/office/powerpoint/2010/main" val="23798058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Match List Date</a:t>
            </a:r>
            <a:endParaRPr lang="en-US" dirty="0"/>
          </a:p>
        </p:txBody>
      </p:sp>
      <p:pic>
        <p:nvPicPr>
          <p:cNvPr id="5" name="Content Placeholder 4"/>
          <p:cNvPicPr>
            <a:picLocks noGrp="1" noChangeAspect="1"/>
          </p:cNvPicPr>
          <p:nvPr>
            <p:ph idx="1"/>
          </p:nvPr>
        </p:nvPicPr>
        <p:blipFill rotWithShape="1">
          <a:blip r:embed="rId3"/>
          <a:srcRect l="2566"/>
          <a:stretch/>
        </p:blipFill>
        <p:spPr>
          <a:xfrm>
            <a:off x="2908300" y="1665032"/>
            <a:ext cx="6142093" cy="4572000"/>
          </a:xfrm>
          <a:prstGeom prst="rect">
            <a:avLst/>
          </a:prstGeom>
          <a:solidFill>
            <a:schemeClr val="accent6"/>
          </a:solidFill>
          <a:ln>
            <a:solidFill>
              <a:schemeClr val="accent1"/>
            </a:solidFill>
          </a:ln>
        </p:spPr>
      </p:pic>
      <p:sp>
        <p:nvSpPr>
          <p:cNvPr id="4" name="Slide Number Placeholder 3"/>
          <p:cNvSpPr>
            <a:spLocks noGrp="1"/>
          </p:cNvSpPr>
          <p:nvPr>
            <p:ph type="sldNum" sz="quarter" idx="12"/>
          </p:nvPr>
        </p:nvSpPr>
        <p:spPr/>
        <p:txBody>
          <a:bodyPr/>
          <a:lstStyle/>
          <a:p>
            <a:fld id="{FE710BE0-312D-4CC6-B094-6AD5313ACFBE}" type="slidenum">
              <a:rPr lang="en-US" smtClean="0"/>
              <a:t>20</a:t>
            </a:fld>
            <a:endParaRPr lang="en-US"/>
          </a:p>
        </p:txBody>
      </p:sp>
      <p:sp>
        <p:nvSpPr>
          <p:cNvPr id="6" name="Oval 5"/>
          <p:cNvSpPr/>
          <p:nvPr/>
        </p:nvSpPr>
        <p:spPr>
          <a:xfrm>
            <a:off x="4575341" y="5281863"/>
            <a:ext cx="4833353" cy="12570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16785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Navigating the Match List</a:t>
            </a:r>
            <a:endParaRPr lang="en-US" dirty="0"/>
          </a:p>
        </p:txBody>
      </p:sp>
      <p:sp>
        <p:nvSpPr>
          <p:cNvPr id="4" name="Slide Number Placeholder 3"/>
          <p:cNvSpPr>
            <a:spLocks noGrp="1"/>
          </p:cNvSpPr>
          <p:nvPr>
            <p:ph type="sldNum" sz="quarter" idx="12"/>
          </p:nvPr>
        </p:nvSpPr>
        <p:spPr/>
        <p:txBody>
          <a:bodyPr/>
          <a:lstStyle/>
          <a:p>
            <a:fld id="{FE710BE0-312D-4CC6-B094-6AD5313ACFBE}" type="slidenum">
              <a:rPr lang="en-US" smtClean="0"/>
              <a:t>21</a:t>
            </a:fld>
            <a:endParaRPr lang="en-US"/>
          </a:p>
        </p:txBody>
      </p:sp>
      <p:pic>
        <p:nvPicPr>
          <p:cNvPr id="7" name="Content Placeholder 6"/>
          <p:cNvPicPr>
            <a:picLocks noGrp="1" noChangeAspect="1"/>
          </p:cNvPicPr>
          <p:nvPr>
            <p:ph idx="1"/>
          </p:nvPr>
        </p:nvPicPr>
        <p:blipFill>
          <a:blip r:embed="rId3"/>
          <a:stretch>
            <a:fillRect/>
          </a:stretch>
        </p:blipFill>
        <p:spPr>
          <a:xfrm>
            <a:off x="914400" y="1634433"/>
            <a:ext cx="10515600" cy="2389086"/>
          </a:xfrm>
          <a:prstGeom prst="rect">
            <a:avLst/>
          </a:prstGeom>
          <a:solidFill>
            <a:schemeClr val="bg1"/>
          </a:solidFill>
          <a:ln>
            <a:solidFill>
              <a:schemeClr val="accent1"/>
            </a:solidFill>
          </a:ln>
        </p:spPr>
      </p:pic>
      <p:sp>
        <p:nvSpPr>
          <p:cNvPr id="9" name="TextBox 8"/>
          <p:cNvSpPr txBox="1"/>
          <p:nvPr/>
        </p:nvSpPr>
        <p:spPr>
          <a:xfrm>
            <a:off x="914400" y="4295775"/>
            <a:ext cx="9311268" cy="1569660"/>
          </a:xfrm>
          <a:prstGeom prst="rect">
            <a:avLst/>
          </a:prstGeom>
          <a:noFill/>
        </p:spPr>
        <p:txBody>
          <a:bodyPr wrap="square" rtlCol="0">
            <a:spAutoFit/>
          </a:bodyPr>
          <a:lstStyle/>
          <a:p>
            <a:r>
              <a:rPr lang="en-US" sz="2400" dirty="0" smtClean="0"/>
              <a:t>1.  Select the List Date</a:t>
            </a:r>
          </a:p>
          <a:p>
            <a:r>
              <a:rPr lang="en-US" sz="2400" dirty="0" smtClean="0"/>
              <a:t>2.  Number Student Entries Displayed</a:t>
            </a:r>
          </a:p>
          <a:p>
            <a:r>
              <a:rPr lang="en-US" sz="2400" dirty="0" smtClean="0"/>
              <a:t>3.  Sort the List by Last Name by clicking on header</a:t>
            </a:r>
          </a:p>
          <a:p>
            <a:r>
              <a:rPr lang="en-US" sz="2400" dirty="0" smtClean="0"/>
              <a:t>4.  Print the List</a:t>
            </a:r>
            <a:endParaRPr lang="en-US" sz="2400" dirty="0"/>
          </a:p>
        </p:txBody>
      </p:sp>
      <p:cxnSp>
        <p:nvCxnSpPr>
          <p:cNvPr id="12" name="Straight Arrow Connector 11"/>
          <p:cNvCxnSpPr/>
          <p:nvPr/>
        </p:nvCxnSpPr>
        <p:spPr>
          <a:xfrm>
            <a:off x="423746" y="2803240"/>
            <a:ext cx="414454"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966224" y="3139492"/>
            <a:ext cx="1" cy="360273"/>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28392" y="3319629"/>
            <a:ext cx="414454"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7294756" y="3369385"/>
            <a:ext cx="388435" cy="7717"/>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27152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Match List – Table Headers</a:t>
            </a:r>
            <a:endParaRPr lang="en-US" dirty="0"/>
          </a:p>
        </p:txBody>
      </p:sp>
      <p:sp>
        <p:nvSpPr>
          <p:cNvPr id="4" name="Slide Number Placeholder 3"/>
          <p:cNvSpPr>
            <a:spLocks noGrp="1"/>
          </p:cNvSpPr>
          <p:nvPr>
            <p:ph type="sldNum" sz="quarter" idx="12"/>
          </p:nvPr>
        </p:nvSpPr>
        <p:spPr/>
        <p:txBody>
          <a:bodyPr/>
          <a:lstStyle/>
          <a:p>
            <a:fld id="{FE710BE0-312D-4CC6-B094-6AD5313ACFBE}" type="slidenum">
              <a:rPr lang="en-US" smtClean="0"/>
              <a:t>22</a:t>
            </a:fld>
            <a:endParaRPr lang="en-US"/>
          </a:p>
        </p:txBody>
      </p:sp>
      <p:sp>
        <p:nvSpPr>
          <p:cNvPr id="9" name="TextBox 8"/>
          <p:cNvSpPr txBox="1"/>
          <p:nvPr/>
        </p:nvSpPr>
        <p:spPr>
          <a:xfrm>
            <a:off x="914400" y="4295775"/>
            <a:ext cx="3571362" cy="1200329"/>
          </a:xfrm>
          <a:prstGeom prst="rect">
            <a:avLst/>
          </a:prstGeom>
          <a:noFill/>
        </p:spPr>
        <p:txBody>
          <a:bodyPr wrap="none" rtlCol="0">
            <a:spAutoFit/>
          </a:bodyPr>
          <a:lstStyle/>
          <a:p>
            <a:r>
              <a:rPr lang="en-US" dirty="0" smtClean="0"/>
              <a:t>List Date:  Date benefits begin</a:t>
            </a:r>
          </a:p>
          <a:p>
            <a:r>
              <a:rPr lang="en-US" dirty="0" smtClean="0"/>
              <a:t>Qualify:  How benefits were eligible </a:t>
            </a:r>
          </a:p>
          <a:p>
            <a:r>
              <a:rPr lang="en-US" dirty="0" smtClean="0"/>
              <a:t>Sort Column headers by clicking</a:t>
            </a:r>
          </a:p>
          <a:p>
            <a:r>
              <a:rPr lang="en-US" dirty="0" smtClean="0"/>
              <a:t>Action:  Accept or Transfer </a:t>
            </a:r>
            <a:endParaRPr lang="en-US" dirty="0"/>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532572"/>
            <a:ext cx="10515600" cy="4287737"/>
          </a:xfrm>
        </p:spPr>
      </p:pic>
    </p:spTree>
    <p:extLst>
      <p:ext uri="{BB962C8B-B14F-4D97-AF65-F5344CB8AC3E}">
        <p14:creationId xmlns:p14="http://schemas.microsoft.com/office/powerpoint/2010/main" val="17589824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Maintenance – Qualifying Programs</a:t>
            </a:r>
            <a:endParaRPr lang="en-US" dirty="0"/>
          </a:p>
        </p:txBody>
      </p:sp>
      <p:sp>
        <p:nvSpPr>
          <p:cNvPr id="4" name="Slide Number Placeholder 3"/>
          <p:cNvSpPr>
            <a:spLocks noGrp="1"/>
          </p:cNvSpPr>
          <p:nvPr>
            <p:ph type="sldNum" sz="quarter" idx="12"/>
          </p:nvPr>
        </p:nvSpPr>
        <p:spPr/>
        <p:txBody>
          <a:bodyPr/>
          <a:lstStyle/>
          <a:p>
            <a:fld id="{FE710BE0-312D-4CC6-B094-6AD5313ACFBE}" type="slidenum">
              <a:rPr lang="en-US" smtClean="0"/>
              <a:t>23</a:t>
            </a:fld>
            <a:endParaRPr lang="en-US"/>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8505" y="1431250"/>
            <a:ext cx="9674990" cy="4765377"/>
          </a:xfrm>
        </p:spPr>
      </p:pic>
    </p:spTree>
    <p:extLst>
      <p:ext uri="{BB962C8B-B14F-4D97-AF65-F5344CB8AC3E}">
        <p14:creationId xmlns:p14="http://schemas.microsoft.com/office/powerpoint/2010/main" val="22701679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Action Column - Optional</a:t>
            </a:r>
            <a:endParaRPr lang="en-US" dirty="0"/>
          </a:p>
        </p:txBody>
      </p:sp>
      <p:sp>
        <p:nvSpPr>
          <p:cNvPr id="4" name="Slide Number Placeholder 3"/>
          <p:cNvSpPr>
            <a:spLocks noGrp="1"/>
          </p:cNvSpPr>
          <p:nvPr>
            <p:ph type="sldNum" sz="quarter" idx="12"/>
          </p:nvPr>
        </p:nvSpPr>
        <p:spPr/>
        <p:txBody>
          <a:bodyPr/>
          <a:lstStyle/>
          <a:p>
            <a:fld id="{FE710BE0-312D-4CC6-B094-6AD5313ACFBE}" type="slidenum">
              <a:rPr lang="en-US" smtClean="0"/>
              <a:t>24</a:t>
            </a:fld>
            <a:endParaRPr lang="en-US"/>
          </a:p>
        </p:txBody>
      </p:sp>
      <p:pic>
        <p:nvPicPr>
          <p:cNvPr id="16" name="Content Placeholder 1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04080" y="1825625"/>
            <a:ext cx="9983839" cy="4351338"/>
          </a:xfrm>
          <a:ln>
            <a:solidFill>
              <a:schemeClr val="accent1"/>
            </a:solidFill>
          </a:ln>
        </p:spPr>
      </p:pic>
    </p:spTree>
    <p:extLst>
      <p:ext uri="{BB962C8B-B14F-4D97-AF65-F5344CB8AC3E}">
        <p14:creationId xmlns:p14="http://schemas.microsoft.com/office/powerpoint/2010/main" val="15730454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5295" y="0"/>
            <a:ext cx="11946705" cy="9585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t>Action Options</a:t>
            </a:r>
            <a:endParaRPr lang="en-US" dirty="0"/>
          </a:p>
        </p:txBody>
      </p:sp>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83912" t="31829" r="2134" b="41974"/>
          <a:stretch/>
        </p:blipFill>
        <p:spPr>
          <a:xfrm>
            <a:off x="821634" y="1238402"/>
            <a:ext cx="3003391" cy="4665722"/>
          </a:xfrm>
          <a:prstGeom prst="rect">
            <a:avLst/>
          </a:prstGeom>
          <a:solidFill>
            <a:schemeClr val="bg1"/>
          </a:solidFill>
          <a:ln>
            <a:solidFill>
              <a:schemeClr val="accent1"/>
            </a:solidFill>
          </a:ln>
        </p:spPr>
      </p:pic>
      <p:sp>
        <p:nvSpPr>
          <p:cNvPr id="8" name="TextBox 7"/>
          <p:cNvSpPr txBox="1"/>
          <p:nvPr/>
        </p:nvSpPr>
        <p:spPr>
          <a:xfrm>
            <a:off x="4230976" y="1256693"/>
            <a:ext cx="7122824" cy="4616648"/>
          </a:xfrm>
          <a:prstGeom prst="rect">
            <a:avLst/>
          </a:prstGeom>
          <a:solidFill>
            <a:schemeClr val="bg1"/>
          </a:solidFill>
          <a:ln>
            <a:solidFill>
              <a:schemeClr val="accent1"/>
            </a:solidFill>
          </a:ln>
        </p:spPr>
        <p:txBody>
          <a:bodyPr wrap="square" rtlCol="0">
            <a:spAutoFit/>
          </a:bodyPr>
          <a:lstStyle/>
          <a:p>
            <a:pPr indent="-91440">
              <a:spcBef>
                <a:spcPts val="1200"/>
              </a:spcBef>
              <a:buFont typeface="Arial" panose="020B0604020202020204" pitchFamily="34" charset="0"/>
              <a:buChar char="•"/>
            </a:pPr>
            <a:r>
              <a:rPr lang="en-US" sz="2400" b="1" dirty="0" smtClean="0"/>
              <a:t>Accept</a:t>
            </a:r>
            <a:r>
              <a:rPr lang="en-US" sz="2400" dirty="0" smtClean="0"/>
              <a:t> </a:t>
            </a:r>
            <a:r>
              <a:rPr lang="en-US" sz="2400" dirty="0"/>
              <a:t>confirms that a student is a match. </a:t>
            </a:r>
          </a:p>
          <a:p>
            <a:pPr indent="-91440">
              <a:spcBef>
                <a:spcPts val="1200"/>
              </a:spcBef>
              <a:buFont typeface="Arial" panose="020B0604020202020204" pitchFamily="34" charset="0"/>
              <a:buChar char="•"/>
            </a:pPr>
            <a:r>
              <a:rPr lang="en-US" sz="2400" b="1" dirty="0" smtClean="0"/>
              <a:t>Transfer</a:t>
            </a:r>
            <a:r>
              <a:rPr lang="en-US" sz="2400" dirty="0" smtClean="0"/>
              <a:t> </a:t>
            </a:r>
            <a:r>
              <a:rPr lang="en-US" sz="2400" dirty="0"/>
              <a:t>of a student removes them from the list when a student leaves the district or move between schools however; the student remains directly certified to receive free or reduced price meals. </a:t>
            </a:r>
            <a:r>
              <a:rPr lang="en-US" sz="2400" dirty="0" smtClean="0"/>
              <a:t>	</a:t>
            </a:r>
            <a:r>
              <a:rPr lang="en-US" sz="2400" b="1" dirty="0" smtClean="0"/>
              <a:t>Note: </a:t>
            </a:r>
            <a:r>
              <a:rPr lang="en-US" sz="2400" dirty="0" smtClean="0"/>
              <a:t>It does not transfer the student to another district.</a:t>
            </a:r>
            <a:endParaRPr lang="en-US" sz="2400" dirty="0"/>
          </a:p>
          <a:p>
            <a:pPr indent="-91440">
              <a:spcBef>
                <a:spcPts val="1200"/>
              </a:spcBef>
              <a:buFont typeface="Arial" panose="020B0604020202020204" pitchFamily="34" charset="0"/>
              <a:buChar char="•"/>
            </a:pPr>
            <a:r>
              <a:rPr lang="en-US" sz="2400" b="1" dirty="0" smtClean="0"/>
              <a:t>Undo</a:t>
            </a:r>
            <a:r>
              <a:rPr lang="en-US" sz="2400" dirty="0" smtClean="0"/>
              <a:t> </a:t>
            </a:r>
            <a:r>
              <a:rPr lang="en-US" sz="2400" dirty="0"/>
              <a:t>a record if the record is a possible match and they matched the record by mistake. </a:t>
            </a:r>
            <a:endParaRPr lang="en-US" sz="2400" dirty="0" smtClean="0"/>
          </a:p>
          <a:p>
            <a:pPr indent="-91440">
              <a:spcBef>
                <a:spcPts val="1200"/>
              </a:spcBef>
              <a:buFont typeface="Arial" panose="020B0604020202020204" pitchFamily="34" charset="0"/>
              <a:buChar char="•"/>
            </a:pPr>
            <a:r>
              <a:rPr lang="en-US" sz="2400" b="1" dirty="0" smtClean="0"/>
              <a:t>Remove</a:t>
            </a:r>
            <a:r>
              <a:rPr lang="en-US" sz="2400" dirty="0" smtClean="0"/>
              <a:t> a </a:t>
            </a:r>
            <a:r>
              <a:rPr lang="en-US" sz="2400" dirty="0"/>
              <a:t>student with a Medicaid – </a:t>
            </a:r>
            <a:r>
              <a:rPr lang="en-US" sz="2400" dirty="0" smtClean="0"/>
              <a:t>Reduced (MRED) </a:t>
            </a:r>
            <a:r>
              <a:rPr lang="en-US" sz="2400" dirty="0"/>
              <a:t>qualifier if they approve an application for free meals from the household. </a:t>
            </a:r>
          </a:p>
        </p:txBody>
      </p:sp>
      <p:sp>
        <p:nvSpPr>
          <p:cNvPr id="6" name="Slide Number Placeholder 5"/>
          <p:cNvSpPr>
            <a:spLocks noGrp="1"/>
          </p:cNvSpPr>
          <p:nvPr>
            <p:ph type="sldNum" sz="quarter" idx="12"/>
          </p:nvPr>
        </p:nvSpPr>
        <p:spPr/>
        <p:txBody>
          <a:bodyPr/>
          <a:lstStyle/>
          <a:p>
            <a:fld id="{FE710BE0-312D-4CC6-B094-6AD5313ACFBE}" type="slidenum">
              <a:rPr lang="en-US" smtClean="0"/>
              <a:t>25</a:t>
            </a:fld>
            <a:endParaRPr lang="en-US"/>
          </a:p>
        </p:txBody>
      </p:sp>
    </p:spTree>
    <p:extLst>
      <p:ext uri="{BB962C8B-B14F-4D97-AF65-F5344CB8AC3E}">
        <p14:creationId xmlns:p14="http://schemas.microsoft.com/office/powerpoint/2010/main" val="20122120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Email Notification</a:t>
            </a:r>
            <a:endParaRPr lang="en-US" dirty="0"/>
          </a:p>
        </p:txBody>
      </p:sp>
      <p:pic>
        <p:nvPicPr>
          <p:cNvPr id="5" name="Content Placeholder 4" descr="The Cryton Chronicles: V | INTERLUDE | V"/>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828056">
            <a:off x="9599461" y="1537362"/>
            <a:ext cx="1508655" cy="1118919"/>
          </a:xfrm>
          <a:solidFill>
            <a:schemeClr val="bg1"/>
          </a:solidFill>
          <a:ln w="22225">
            <a:solidFill>
              <a:srgbClr val="747B77"/>
            </a:solidFill>
          </a:ln>
        </p:spPr>
      </p:pic>
      <p:sp>
        <p:nvSpPr>
          <p:cNvPr id="4" name="Slide Number Placeholder 3"/>
          <p:cNvSpPr>
            <a:spLocks noGrp="1"/>
          </p:cNvSpPr>
          <p:nvPr>
            <p:ph type="sldNum" sz="quarter" idx="12"/>
          </p:nvPr>
        </p:nvSpPr>
        <p:spPr/>
        <p:txBody>
          <a:bodyPr/>
          <a:lstStyle/>
          <a:p>
            <a:fld id="{FE710BE0-312D-4CC6-B094-6AD5313ACFBE}" type="slidenum">
              <a:rPr lang="en-US" smtClean="0"/>
              <a:t>26</a:t>
            </a:fld>
            <a:endParaRPr lang="en-US"/>
          </a:p>
        </p:txBody>
      </p:sp>
      <p:pic>
        <p:nvPicPr>
          <p:cNvPr id="3" name="Picture 2"/>
          <p:cNvPicPr>
            <a:picLocks noChangeAspect="1"/>
          </p:cNvPicPr>
          <p:nvPr/>
        </p:nvPicPr>
        <p:blipFill>
          <a:blip r:embed="rId4"/>
          <a:stretch>
            <a:fillRect/>
          </a:stretch>
        </p:blipFill>
        <p:spPr>
          <a:xfrm>
            <a:off x="2921487" y="1784350"/>
            <a:ext cx="6150151" cy="4572000"/>
          </a:xfrm>
          <a:prstGeom prst="rect">
            <a:avLst/>
          </a:prstGeom>
          <a:solidFill>
            <a:schemeClr val="bg1"/>
          </a:solidFill>
          <a:ln>
            <a:solidFill>
              <a:srgbClr val="747B77"/>
            </a:solidFill>
          </a:ln>
        </p:spPr>
      </p:pic>
    </p:spTree>
    <p:extLst>
      <p:ext uri="{BB962C8B-B14F-4D97-AF65-F5344CB8AC3E}">
        <p14:creationId xmlns:p14="http://schemas.microsoft.com/office/powerpoint/2010/main" val="35172700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E710BE0-312D-4CC6-B094-6AD5313ACFBE}" type="slidenum">
              <a:rPr lang="en-US" smtClean="0"/>
              <a:t>27</a:t>
            </a:fld>
            <a:endParaRPr lang="en-US"/>
          </a:p>
        </p:txBody>
      </p:sp>
      <p:pic>
        <p:nvPicPr>
          <p:cNvPr id="5" name="Picture 4"/>
          <p:cNvPicPr>
            <a:picLocks noChangeAspect="1"/>
          </p:cNvPicPr>
          <p:nvPr/>
        </p:nvPicPr>
        <p:blipFill rotWithShape="1">
          <a:blip r:embed="rId3"/>
          <a:srcRect l="20155" t="8890" r="19336" b="45205"/>
          <a:stretch/>
        </p:blipFill>
        <p:spPr>
          <a:xfrm>
            <a:off x="589273" y="1057274"/>
            <a:ext cx="10764527" cy="4933951"/>
          </a:xfrm>
          <a:prstGeom prst="rect">
            <a:avLst/>
          </a:prstGeom>
          <a:solidFill>
            <a:schemeClr val="bg1"/>
          </a:solidFill>
          <a:ln>
            <a:solidFill>
              <a:schemeClr val="accent1"/>
            </a:solidFill>
          </a:ln>
        </p:spPr>
      </p:pic>
      <p:sp>
        <p:nvSpPr>
          <p:cNvPr id="6" name="Oval 5"/>
          <p:cNvSpPr/>
          <p:nvPr/>
        </p:nvSpPr>
        <p:spPr>
          <a:xfrm>
            <a:off x="7267576" y="914400"/>
            <a:ext cx="2705100" cy="15811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589273" y="228599"/>
            <a:ext cx="10515600" cy="828675"/>
          </a:xfrm>
        </p:spPr>
        <p:txBody>
          <a:bodyPr/>
          <a:lstStyle/>
          <a:p>
            <a:pPr algn="ctr"/>
            <a:r>
              <a:rPr lang="en-US" dirty="0" smtClean="0"/>
              <a:t>E-Mail Notifications</a:t>
            </a:r>
            <a:endParaRPr lang="en-US" dirty="0"/>
          </a:p>
        </p:txBody>
      </p:sp>
    </p:spTree>
    <p:extLst>
      <p:ext uri="{BB962C8B-B14F-4D97-AF65-F5344CB8AC3E}">
        <p14:creationId xmlns:p14="http://schemas.microsoft.com/office/powerpoint/2010/main" val="31676802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Maintenance – User Security</a:t>
            </a:r>
            <a:endParaRPr lang="en-US" dirty="0"/>
          </a:p>
        </p:txBody>
      </p:sp>
      <p:sp>
        <p:nvSpPr>
          <p:cNvPr id="4" name="Slide Number Placeholder 3"/>
          <p:cNvSpPr>
            <a:spLocks noGrp="1"/>
          </p:cNvSpPr>
          <p:nvPr>
            <p:ph type="sldNum" sz="quarter" idx="12"/>
          </p:nvPr>
        </p:nvSpPr>
        <p:spPr/>
        <p:txBody>
          <a:bodyPr/>
          <a:lstStyle/>
          <a:p>
            <a:fld id="{FE710BE0-312D-4CC6-B094-6AD5313ACFBE}" type="slidenum">
              <a:rPr lang="en-US" smtClean="0"/>
              <a:t>28</a:t>
            </a:fld>
            <a:endParaRPr lang="en-US"/>
          </a:p>
        </p:txBody>
      </p:sp>
      <p:pic>
        <p:nvPicPr>
          <p:cNvPr id="5" name="Content Placeholder 4"/>
          <p:cNvPicPr>
            <a:picLocks noGrp="1" noChangeAspect="1"/>
          </p:cNvPicPr>
          <p:nvPr>
            <p:ph idx="1"/>
          </p:nvPr>
        </p:nvPicPr>
        <p:blipFill rotWithShape="1">
          <a:blip r:embed="rId3"/>
          <a:srcRect l="31875" t="8837" r="19125" b="58473"/>
          <a:stretch/>
        </p:blipFill>
        <p:spPr>
          <a:xfrm>
            <a:off x="1197346" y="1690688"/>
            <a:ext cx="9797307" cy="3948956"/>
          </a:xfrm>
          <a:prstGeom prst="rect">
            <a:avLst/>
          </a:prstGeom>
        </p:spPr>
      </p:pic>
    </p:spTree>
    <p:extLst>
      <p:ext uri="{BB962C8B-B14F-4D97-AF65-F5344CB8AC3E}">
        <p14:creationId xmlns:p14="http://schemas.microsoft.com/office/powerpoint/2010/main" val="8133596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E710BE0-312D-4CC6-B094-6AD5313ACFBE}" type="slidenum">
              <a:rPr lang="en-US" smtClean="0"/>
              <a:t>29</a:t>
            </a:fld>
            <a:endParaRPr lang="en-US"/>
          </a:p>
        </p:txBody>
      </p:sp>
      <p:sp>
        <p:nvSpPr>
          <p:cNvPr id="7" name="Title 1"/>
          <p:cNvSpPr>
            <a:spLocks noGrp="1"/>
          </p:cNvSpPr>
          <p:nvPr>
            <p:ph type="title"/>
          </p:nvPr>
        </p:nvSpPr>
        <p:spPr>
          <a:xfrm>
            <a:off x="838200" y="227473"/>
            <a:ext cx="10515600" cy="1325563"/>
          </a:xfrm>
        </p:spPr>
        <p:txBody>
          <a:bodyPr/>
          <a:lstStyle/>
          <a:p>
            <a:pPr algn="ctr"/>
            <a:r>
              <a:rPr lang="en-US" dirty="0" smtClean="0"/>
              <a:t>Security Groups</a:t>
            </a:r>
            <a:endParaRPr lang="en-US" dirty="0"/>
          </a:p>
        </p:txBody>
      </p:sp>
      <p:pic>
        <p:nvPicPr>
          <p:cNvPr id="3" name="Content Placeholder 2"/>
          <p:cNvPicPr>
            <a:picLocks noGrp="1" noChangeAspect="1"/>
          </p:cNvPicPr>
          <p:nvPr>
            <p:ph idx="1"/>
          </p:nvPr>
        </p:nvPicPr>
        <p:blipFill>
          <a:blip r:embed="rId3"/>
          <a:stretch>
            <a:fillRect/>
          </a:stretch>
        </p:blipFill>
        <p:spPr>
          <a:xfrm>
            <a:off x="3715650" y="1223651"/>
            <a:ext cx="4760699" cy="5315261"/>
          </a:xfrm>
          <a:prstGeom prst="rect">
            <a:avLst/>
          </a:prstGeom>
          <a:solidFill>
            <a:schemeClr val="bg1"/>
          </a:solidFill>
          <a:ln>
            <a:solidFill>
              <a:schemeClr val="accent1"/>
            </a:solidFill>
          </a:ln>
        </p:spPr>
      </p:pic>
    </p:spTree>
    <p:extLst>
      <p:ext uri="{BB962C8B-B14F-4D97-AF65-F5344CB8AC3E}">
        <p14:creationId xmlns:p14="http://schemas.microsoft.com/office/powerpoint/2010/main" val="1461730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Log onto the CNP System</a:t>
            </a:r>
            <a:endParaRPr lang="en-US" dirty="0"/>
          </a:p>
        </p:txBody>
      </p:sp>
      <p:sp>
        <p:nvSpPr>
          <p:cNvPr id="4" name="Slide Number Placeholder 3"/>
          <p:cNvSpPr>
            <a:spLocks noGrp="1"/>
          </p:cNvSpPr>
          <p:nvPr>
            <p:ph type="sldNum" sz="quarter" idx="12"/>
          </p:nvPr>
        </p:nvSpPr>
        <p:spPr/>
        <p:txBody>
          <a:bodyPr/>
          <a:lstStyle/>
          <a:p>
            <a:fld id="{FE710BE0-312D-4CC6-B094-6AD5313ACFBE}" type="slidenum">
              <a:rPr lang="en-US" smtClean="0"/>
              <a:t>3</a:t>
            </a:fld>
            <a:endParaRPr lang="en-US"/>
          </a:p>
        </p:txBody>
      </p:sp>
      <p:pic>
        <p:nvPicPr>
          <p:cNvPr id="6" name="Picture 5"/>
          <p:cNvPicPr>
            <a:picLocks noChangeAspect="1"/>
          </p:cNvPicPr>
          <p:nvPr/>
        </p:nvPicPr>
        <p:blipFill>
          <a:blip r:embed="rId3"/>
          <a:stretch>
            <a:fillRect/>
          </a:stretch>
        </p:blipFill>
        <p:spPr>
          <a:xfrm>
            <a:off x="1925465" y="1371462"/>
            <a:ext cx="9026421" cy="4984888"/>
          </a:xfrm>
          <a:prstGeom prst="rect">
            <a:avLst/>
          </a:prstGeom>
          <a:solidFill>
            <a:schemeClr val="bg1"/>
          </a:solidFill>
          <a:ln>
            <a:solidFill>
              <a:schemeClr val="accent1"/>
            </a:solidFill>
          </a:ln>
        </p:spPr>
      </p:pic>
    </p:spTree>
    <p:extLst>
      <p:ext uri="{BB962C8B-B14F-4D97-AF65-F5344CB8AC3E}">
        <p14:creationId xmlns:p14="http://schemas.microsoft.com/office/powerpoint/2010/main" val="17539019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Possible Match List</a:t>
            </a:r>
            <a:endParaRPr lang="en-US" dirty="0"/>
          </a:p>
        </p:txBody>
      </p:sp>
      <p:pic>
        <p:nvPicPr>
          <p:cNvPr id="5" name="Content Placeholder 4"/>
          <p:cNvPicPr>
            <a:picLocks noGrp="1" noChangeAspect="1"/>
          </p:cNvPicPr>
          <p:nvPr>
            <p:ph idx="1"/>
          </p:nvPr>
        </p:nvPicPr>
        <p:blipFill>
          <a:blip r:embed="rId3"/>
          <a:stretch>
            <a:fillRect/>
          </a:stretch>
        </p:blipFill>
        <p:spPr>
          <a:xfrm>
            <a:off x="3229219" y="1708730"/>
            <a:ext cx="6181533" cy="4572000"/>
          </a:xfrm>
          <a:prstGeom prst="rect">
            <a:avLst/>
          </a:prstGeom>
          <a:solidFill>
            <a:schemeClr val="bg1"/>
          </a:solidFill>
          <a:ln>
            <a:solidFill>
              <a:schemeClr val="accent1"/>
            </a:solidFill>
          </a:ln>
        </p:spPr>
      </p:pic>
      <p:sp>
        <p:nvSpPr>
          <p:cNvPr id="4" name="Slide Number Placeholder 3"/>
          <p:cNvSpPr>
            <a:spLocks noGrp="1"/>
          </p:cNvSpPr>
          <p:nvPr>
            <p:ph type="sldNum" sz="quarter" idx="12"/>
          </p:nvPr>
        </p:nvSpPr>
        <p:spPr/>
        <p:txBody>
          <a:bodyPr/>
          <a:lstStyle/>
          <a:p>
            <a:fld id="{FE710BE0-312D-4CC6-B094-6AD5313ACFBE}" type="slidenum">
              <a:rPr lang="en-US" smtClean="0"/>
              <a:t>30</a:t>
            </a:fld>
            <a:endParaRPr lang="en-US"/>
          </a:p>
        </p:txBody>
      </p:sp>
    </p:spTree>
    <p:extLst>
      <p:ext uri="{BB962C8B-B14F-4D97-AF65-F5344CB8AC3E}">
        <p14:creationId xmlns:p14="http://schemas.microsoft.com/office/powerpoint/2010/main" val="20032882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201026"/>
            <a:ext cx="12191998" cy="1004137"/>
          </a:xfrm>
        </p:spPr>
        <p:txBody>
          <a:bodyPr/>
          <a:lstStyle/>
          <a:p>
            <a:pPr algn="ctr"/>
            <a:r>
              <a:rPr lang="en-US" dirty="0" smtClean="0"/>
              <a:t>Possible Match List</a:t>
            </a:r>
            <a:endParaRPr lang="en-US" dirty="0"/>
          </a:p>
        </p:txBody>
      </p:sp>
      <p:sp>
        <p:nvSpPr>
          <p:cNvPr id="10" name="TextBox 9"/>
          <p:cNvSpPr txBox="1"/>
          <p:nvPr/>
        </p:nvSpPr>
        <p:spPr>
          <a:xfrm>
            <a:off x="9784915" y="2204976"/>
            <a:ext cx="2279116" cy="1938992"/>
          </a:xfrm>
          <a:prstGeom prst="rect">
            <a:avLst/>
          </a:prstGeom>
          <a:noFill/>
        </p:spPr>
        <p:txBody>
          <a:bodyPr wrap="square" rtlCol="0">
            <a:spAutoFit/>
          </a:bodyPr>
          <a:lstStyle/>
          <a:p>
            <a:r>
              <a:rPr lang="en-US" sz="2400" dirty="0" smtClean="0"/>
              <a:t>Check ‘</a:t>
            </a:r>
            <a:r>
              <a:rPr lang="en-US" sz="2400" b="1" dirty="0" smtClean="0"/>
              <a:t>Match</a:t>
            </a:r>
            <a:r>
              <a:rPr lang="en-US" sz="2400" dirty="0" smtClean="0"/>
              <a:t>’ if the student is the individual in the Possible Match row.</a:t>
            </a:r>
          </a:p>
        </p:txBody>
      </p:sp>
      <p:sp>
        <p:nvSpPr>
          <p:cNvPr id="11" name="TextBox 10"/>
          <p:cNvSpPr txBox="1"/>
          <p:nvPr/>
        </p:nvSpPr>
        <p:spPr>
          <a:xfrm>
            <a:off x="9699431" y="4330328"/>
            <a:ext cx="2387939" cy="2062103"/>
          </a:xfrm>
          <a:prstGeom prst="rect">
            <a:avLst/>
          </a:prstGeom>
          <a:noFill/>
        </p:spPr>
        <p:txBody>
          <a:bodyPr wrap="square" rtlCol="0">
            <a:spAutoFit/>
          </a:bodyPr>
          <a:lstStyle/>
          <a:p>
            <a:r>
              <a:rPr lang="en-US" sz="2400" dirty="0" smtClean="0"/>
              <a:t>Check ‘</a:t>
            </a:r>
            <a:r>
              <a:rPr lang="en-US" sz="2400" b="1" dirty="0" smtClean="0"/>
              <a:t>No Match</a:t>
            </a:r>
            <a:r>
              <a:rPr lang="en-US" sz="2400" dirty="0" smtClean="0"/>
              <a:t>’ if the student is </a:t>
            </a:r>
            <a:r>
              <a:rPr lang="en-US" sz="2400" u="sng" dirty="0" smtClean="0"/>
              <a:t>not</a:t>
            </a:r>
            <a:r>
              <a:rPr lang="en-US" sz="2400" dirty="0" smtClean="0"/>
              <a:t> the individual in </a:t>
            </a:r>
            <a:r>
              <a:rPr lang="en-US" sz="2800" dirty="0" smtClean="0"/>
              <a:t>the</a:t>
            </a:r>
            <a:r>
              <a:rPr lang="en-US" sz="2400" dirty="0" smtClean="0"/>
              <a:t> Possible Match row</a:t>
            </a:r>
            <a:r>
              <a:rPr lang="en-US" sz="2800" dirty="0" smtClean="0"/>
              <a:t>.</a:t>
            </a:r>
          </a:p>
        </p:txBody>
      </p:sp>
      <p:sp>
        <p:nvSpPr>
          <p:cNvPr id="12" name="TextBox 11"/>
          <p:cNvSpPr txBox="1"/>
          <p:nvPr/>
        </p:nvSpPr>
        <p:spPr>
          <a:xfrm>
            <a:off x="800016" y="5145518"/>
            <a:ext cx="6160621" cy="461665"/>
          </a:xfrm>
          <a:prstGeom prst="rect">
            <a:avLst/>
          </a:prstGeom>
          <a:noFill/>
        </p:spPr>
        <p:txBody>
          <a:bodyPr wrap="square" rtlCol="0">
            <a:spAutoFit/>
          </a:bodyPr>
          <a:lstStyle/>
          <a:p>
            <a:r>
              <a:rPr lang="en-US" sz="2400" b="1" dirty="0" smtClean="0"/>
              <a:t>Note: </a:t>
            </a:r>
            <a:r>
              <a:rPr lang="en-US" sz="2400" dirty="0" smtClean="0"/>
              <a:t>Yellow</a:t>
            </a:r>
            <a:r>
              <a:rPr lang="en-US" sz="2400" b="1" dirty="0" smtClean="0"/>
              <a:t> </a:t>
            </a:r>
            <a:r>
              <a:rPr lang="en-US" sz="2400" dirty="0"/>
              <a:t>h</a:t>
            </a:r>
            <a:r>
              <a:rPr lang="en-US" sz="2400" dirty="0" smtClean="0"/>
              <a:t>ighlights help identify records.</a:t>
            </a:r>
          </a:p>
        </p:txBody>
      </p:sp>
      <p:sp>
        <p:nvSpPr>
          <p:cNvPr id="7" name="Slide Number Placeholder 6"/>
          <p:cNvSpPr>
            <a:spLocks noGrp="1"/>
          </p:cNvSpPr>
          <p:nvPr>
            <p:ph type="sldNum" sz="quarter" idx="12"/>
          </p:nvPr>
        </p:nvSpPr>
        <p:spPr/>
        <p:txBody>
          <a:bodyPr/>
          <a:lstStyle/>
          <a:p>
            <a:fld id="{FE710BE0-312D-4CC6-B094-6AD5313ACFBE}" type="slidenum">
              <a:rPr lang="en-US" smtClean="0"/>
              <a:t>31</a:t>
            </a:fld>
            <a:endParaRPr lang="en-US" dirty="0"/>
          </a:p>
        </p:txBody>
      </p:sp>
      <p:sp>
        <p:nvSpPr>
          <p:cNvPr id="27" name="TextBox 26"/>
          <p:cNvSpPr txBox="1"/>
          <p:nvPr/>
        </p:nvSpPr>
        <p:spPr>
          <a:xfrm>
            <a:off x="778354" y="5824762"/>
            <a:ext cx="6312912" cy="461665"/>
          </a:xfrm>
          <a:prstGeom prst="rect">
            <a:avLst/>
          </a:prstGeom>
          <a:noFill/>
        </p:spPr>
        <p:txBody>
          <a:bodyPr wrap="square" rtlCol="0">
            <a:spAutoFit/>
          </a:bodyPr>
          <a:lstStyle/>
          <a:p>
            <a:r>
              <a:rPr lang="en-US" sz="2400" b="1" dirty="0" smtClean="0"/>
              <a:t>Note: </a:t>
            </a:r>
            <a:r>
              <a:rPr lang="en-US" sz="2400" dirty="0" smtClean="0"/>
              <a:t>Orange highlights help identify differences.</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4901" y="1585920"/>
            <a:ext cx="9254530" cy="3243353"/>
          </a:xfrm>
        </p:spPr>
      </p:pic>
      <p:pic>
        <p:nvPicPr>
          <p:cNvPr id="8" name="Picture 7"/>
          <p:cNvPicPr>
            <a:picLocks noChangeAspect="1"/>
          </p:cNvPicPr>
          <p:nvPr/>
        </p:nvPicPr>
        <p:blipFill>
          <a:blip r:embed="rId4"/>
          <a:stretch>
            <a:fillRect/>
          </a:stretch>
        </p:blipFill>
        <p:spPr>
          <a:xfrm>
            <a:off x="6018190" y="6261118"/>
            <a:ext cx="3581400" cy="485775"/>
          </a:xfrm>
          <a:prstGeom prst="rect">
            <a:avLst/>
          </a:prstGeom>
        </p:spPr>
      </p:pic>
    </p:spTree>
    <p:extLst>
      <p:ext uri="{BB962C8B-B14F-4D97-AF65-F5344CB8AC3E}">
        <p14:creationId xmlns:p14="http://schemas.microsoft.com/office/powerpoint/2010/main" val="37125341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Possible Match - Undo</a:t>
            </a:r>
            <a:endParaRPr lang="en-US" dirty="0"/>
          </a:p>
        </p:txBody>
      </p:sp>
      <p:sp>
        <p:nvSpPr>
          <p:cNvPr id="4" name="Content Placeholder 3"/>
          <p:cNvSpPr>
            <a:spLocks noGrp="1"/>
          </p:cNvSpPr>
          <p:nvPr>
            <p:ph sz="half" idx="2"/>
          </p:nvPr>
        </p:nvSpPr>
        <p:spPr>
          <a:xfrm>
            <a:off x="6363730" y="3419647"/>
            <a:ext cx="4990070" cy="2227391"/>
          </a:xfrm>
        </p:spPr>
        <p:txBody>
          <a:bodyPr/>
          <a:lstStyle/>
          <a:p>
            <a:pPr marL="0" indent="0">
              <a:buNone/>
            </a:pPr>
            <a:r>
              <a:rPr lang="en-US" dirty="0"/>
              <a:t>When Possible Matches </a:t>
            </a:r>
            <a:r>
              <a:rPr lang="en-US" dirty="0" smtClean="0"/>
              <a:t>are saved the </a:t>
            </a:r>
            <a:r>
              <a:rPr lang="en-US" dirty="0"/>
              <a:t>Match List </a:t>
            </a:r>
            <a:r>
              <a:rPr lang="en-US" dirty="0" smtClean="0"/>
              <a:t>shows  “Undo” in the Action Column</a:t>
            </a:r>
            <a:endParaRPr lang="en-US" dirty="0"/>
          </a:p>
        </p:txBody>
      </p:sp>
      <p:sp>
        <p:nvSpPr>
          <p:cNvPr id="5" name="Slide Number Placeholder 4"/>
          <p:cNvSpPr>
            <a:spLocks noGrp="1"/>
          </p:cNvSpPr>
          <p:nvPr>
            <p:ph type="sldNum" sz="quarter" idx="12"/>
          </p:nvPr>
        </p:nvSpPr>
        <p:spPr/>
        <p:txBody>
          <a:bodyPr/>
          <a:lstStyle/>
          <a:p>
            <a:fld id="{FE710BE0-312D-4CC6-B094-6AD5313ACFBE}" type="slidenum">
              <a:rPr lang="en-US" sz="2400" smtClean="0">
                <a:solidFill>
                  <a:schemeClr val="tx1"/>
                </a:solidFill>
              </a:rPr>
              <a:t>32</a:t>
            </a:fld>
            <a:endParaRPr lang="en-US" sz="2400" dirty="0">
              <a:solidFill>
                <a:schemeClr val="tx1"/>
              </a:solidFill>
            </a:endParaRPr>
          </a:p>
        </p:txBody>
      </p:sp>
      <p:pic>
        <p:nvPicPr>
          <p:cNvPr id="6" name="Content Placeholder 4"/>
          <p:cNvPicPr>
            <a:picLocks noGrp="1" noChangeAspect="1"/>
          </p:cNvPicPr>
          <p:nvPr>
            <p:ph sz="half" idx="1"/>
          </p:nvPr>
        </p:nvPicPr>
        <p:blipFill>
          <a:blip r:embed="rId3"/>
          <a:stretch>
            <a:fillRect/>
          </a:stretch>
        </p:blipFill>
        <p:spPr>
          <a:xfrm>
            <a:off x="593125" y="2496065"/>
            <a:ext cx="5124963" cy="3773600"/>
          </a:xfrm>
          <a:prstGeom prst="rect">
            <a:avLst/>
          </a:prstGeom>
          <a:solidFill>
            <a:schemeClr val="bg1"/>
          </a:solidFill>
          <a:ln>
            <a:solidFill>
              <a:schemeClr val="accent1"/>
            </a:solidFill>
          </a:ln>
        </p:spPr>
      </p:pic>
      <p:sp>
        <p:nvSpPr>
          <p:cNvPr id="7" name="TextBox 6"/>
          <p:cNvSpPr txBox="1"/>
          <p:nvPr/>
        </p:nvSpPr>
        <p:spPr>
          <a:xfrm>
            <a:off x="7055708" y="2138390"/>
            <a:ext cx="2330318" cy="707886"/>
          </a:xfrm>
          <a:prstGeom prst="rect">
            <a:avLst/>
          </a:prstGeom>
          <a:noFill/>
        </p:spPr>
        <p:txBody>
          <a:bodyPr wrap="none" rtlCol="0">
            <a:spAutoFit/>
          </a:bodyPr>
          <a:lstStyle/>
          <a:p>
            <a:r>
              <a:rPr lang="en-US" sz="4000" dirty="0" smtClean="0"/>
              <a:t>Match List</a:t>
            </a:r>
            <a:endParaRPr lang="en-US" sz="4000" dirty="0"/>
          </a:p>
        </p:txBody>
      </p:sp>
      <p:cxnSp>
        <p:nvCxnSpPr>
          <p:cNvPr id="9" name="Straight Arrow Connector 8"/>
          <p:cNvCxnSpPr/>
          <p:nvPr/>
        </p:nvCxnSpPr>
        <p:spPr>
          <a:xfrm flipH="1">
            <a:off x="4395915" y="2710335"/>
            <a:ext cx="2644346" cy="1589114"/>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118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Student Lookup</a:t>
            </a:r>
            <a:endParaRPr lang="en-US" dirty="0"/>
          </a:p>
        </p:txBody>
      </p:sp>
      <p:pic>
        <p:nvPicPr>
          <p:cNvPr id="5" name="Content Placeholder 4"/>
          <p:cNvPicPr>
            <a:picLocks noGrp="1" noChangeAspect="1"/>
          </p:cNvPicPr>
          <p:nvPr>
            <p:ph idx="1"/>
          </p:nvPr>
        </p:nvPicPr>
        <p:blipFill>
          <a:blip r:embed="rId3"/>
          <a:stretch>
            <a:fillRect/>
          </a:stretch>
        </p:blipFill>
        <p:spPr>
          <a:xfrm>
            <a:off x="3258354" y="1690689"/>
            <a:ext cx="6150152" cy="4572000"/>
          </a:xfrm>
          <a:prstGeom prst="rect">
            <a:avLst/>
          </a:prstGeom>
          <a:solidFill>
            <a:schemeClr val="bg1"/>
          </a:solidFill>
          <a:ln>
            <a:solidFill>
              <a:schemeClr val="accent1"/>
            </a:solidFill>
          </a:ln>
        </p:spPr>
      </p:pic>
      <p:sp>
        <p:nvSpPr>
          <p:cNvPr id="4" name="Slide Number Placeholder 3"/>
          <p:cNvSpPr>
            <a:spLocks noGrp="1"/>
          </p:cNvSpPr>
          <p:nvPr>
            <p:ph type="sldNum" sz="quarter" idx="12"/>
          </p:nvPr>
        </p:nvSpPr>
        <p:spPr/>
        <p:txBody>
          <a:bodyPr/>
          <a:lstStyle/>
          <a:p>
            <a:fld id="{FE710BE0-312D-4CC6-B094-6AD5313ACFBE}" type="slidenum">
              <a:rPr lang="en-US" smtClean="0"/>
              <a:t>33</a:t>
            </a:fld>
            <a:endParaRPr lang="en-US"/>
          </a:p>
        </p:txBody>
      </p:sp>
    </p:spTree>
    <p:extLst>
      <p:ext uri="{BB962C8B-B14F-4D97-AF65-F5344CB8AC3E}">
        <p14:creationId xmlns:p14="http://schemas.microsoft.com/office/powerpoint/2010/main" val="36171312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Lookup –Confidentiality Agreement</a:t>
            </a:r>
            <a:endParaRPr lang="en-US" dirty="0"/>
          </a:p>
        </p:txBody>
      </p:sp>
      <p:pic>
        <p:nvPicPr>
          <p:cNvPr id="5" name="Content Placeholder 4"/>
          <p:cNvPicPr>
            <a:picLocks noGrp="1" noChangeAspect="1"/>
          </p:cNvPicPr>
          <p:nvPr>
            <p:ph idx="1"/>
          </p:nvPr>
        </p:nvPicPr>
        <p:blipFill>
          <a:blip r:embed="rId3"/>
          <a:stretch>
            <a:fillRect/>
          </a:stretch>
        </p:blipFill>
        <p:spPr>
          <a:xfrm>
            <a:off x="838200" y="2015136"/>
            <a:ext cx="10515600" cy="2924565"/>
          </a:xfrm>
          <a:prstGeom prst="rect">
            <a:avLst/>
          </a:prstGeom>
          <a:solidFill>
            <a:schemeClr val="bg1"/>
          </a:solidFill>
          <a:ln>
            <a:solidFill>
              <a:schemeClr val="accent1"/>
            </a:solidFill>
          </a:ln>
        </p:spPr>
      </p:pic>
      <p:sp>
        <p:nvSpPr>
          <p:cNvPr id="4" name="Slide Number Placeholder 3"/>
          <p:cNvSpPr>
            <a:spLocks noGrp="1"/>
          </p:cNvSpPr>
          <p:nvPr>
            <p:ph type="sldNum" sz="quarter" idx="12"/>
          </p:nvPr>
        </p:nvSpPr>
        <p:spPr/>
        <p:txBody>
          <a:bodyPr/>
          <a:lstStyle/>
          <a:p>
            <a:fld id="{FE710BE0-312D-4CC6-B094-6AD5313ACFBE}" type="slidenum">
              <a:rPr lang="en-US" smtClean="0"/>
              <a:t>34</a:t>
            </a:fld>
            <a:endParaRPr lang="en-US"/>
          </a:p>
        </p:txBody>
      </p:sp>
    </p:spTree>
    <p:extLst>
      <p:ext uri="{BB962C8B-B14F-4D97-AF65-F5344CB8AC3E}">
        <p14:creationId xmlns:p14="http://schemas.microsoft.com/office/powerpoint/2010/main" val="3304662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Student Lookup – NDE ID (Preferred)</a:t>
            </a:r>
            <a:endParaRPr lang="en-US" dirty="0"/>
          </a:p>
        </p:txBody>
      </p:sp>
      <p:pic>
        <p:nvPicPr>
          <p:cNvPr id="5" name="Content Placeholder 4"/>
          <p:cNvPicPr>
            <a:picLocks noGrp="1" noChangeAspect="1"/>
          </p:cNvPicPr>
          <p:nvPr>
            <p:ph idx="1"/>
          </p:nvPr>
        </p:nvPicPr>
        <p:blipFill>
          <a:blip r:embed="rId3"/>
          <a:stretch>
            <a:fillRect/>
          </a:stretch>
        </p:blipFill>
        <p:spPr>
          <a:xfrm>
            <a:off x="1015319" y="2127341"/>
            <a:ext cx="10338481" cy="2949985"/>
          </a:xfrm>
          <a:prstGeom prst="rect">
            <a:avLst/>
          </a:prstGeom>
          <a:solidFill>
            <a:schemeClr val="bg1"/>
          </a:solidFill>
          <a:ln>
            <a:solidFill>
              <a:schemeClr val="accent1"/>
            </a:solidFill>
          </a:ln>
        </p:spPr>
      </p:pic>
      <p:sp>
        <p:nvSpPr>
          <p:cNvPr id="4" name="Slide Number Placeholder 3"/>
          <p:cNvSpPr>
            <a:spLocks noGrp="1"/>
          </p:cNvSpPr>
          <p:nvPr>
            <p:ph type="sldNum" sz="quarter" idx="12"/>
          </p:nvPr>
        </p:nvSpPr>
        <p:spPr/>
        <p:txBody>
          <a:bodyPr/>
          <a:lstStyle/>
          <a:p>
            <a:fld id="{FE710BE0-312D-4CC6-B094-6AD5313ACFBE}" type="slidenum">
              <a:rPr lang="en-US" smtClean="0"/>
              <a:t>35</a:t>
            </a:fld>
            <a:endParaRPr lang="en-US"/>
          </a:p>
        </p:txBody>
      </p:sp>
    </p:spTree>
    <p:extLst>
      <p:ext uri="{BB962C8B-B14F-4D97-AF65-F5344CB8AC3E}">
        <p14:creationId xmlns:p14="http://schemas.microsoft.com/office/powerpoint/2010/main" val="1996762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Student Lookup – by Student Information</a:t>
            </a:r>
            <a:endParaRPr lang="en-US" dirty="0"/>
          </a:p>
        </p:txBody>
      </p:sp>
      <p:pic>
        <p:nvPicPr>
          <p:cNvPr id="5" name="Content Placeholder 4"/>
          <p:cNvPicPr>
            <a:picLocks noGrp="1" noChangeAspect="1"/>
          </p:cNvPicPr>
          <p:nvPr>
            <p:ph idx="1"/>
          </p:nvPr>
        </p:nvPicPr>
        <p:blipFill>
          <a:blip r:embed="rId3"/>
          <a:stretch>
            <a:fillRect/>
          </a:stretch>
        </p:blipFill>
        <p:spPr>
          <a:xfrm>
            <a:off x="1624008" y="1825625"/>
            <a:ext cx="8943984" cy="4351338"/>
          </a:xfrm>
          <a:prstGeom prst="rect">
            <a:avLst/>
          </a:prstGeom>
          <a:solidFill>
            <a:schemeClr val="bg1"/>
          </a:solidFill>
          <a:ln>
            <a:solidFill>
              <a:schemeClr val="accent1"/>
            </a:solidFill>
          </a:ln>
        </p:spPr>
      </p:pic>
      <p:sp>
        <p:nvSpPr>
          <p:cNvPr id="4" name="Slide Number Placeholder 3"/>
          <p:cNvSpPr>
            <a:spLocks noGrp="1"/>
          </p:cNvSpPr>
          <p:nvPr>
            <p:ph type="sldNum" sz="quarter" idx="12"/>
          </p:nvPr>
        </p:nvSpPr>
        <p:spPr/>
        <p:txBody>
          <a:bodyPr/>
          <a:lstStyle/>
          <a:p>
            <a:fld id="{FE710BE0-312D-4CC6-B094-6AD5313ACFBE}" type="slidenum">
              <a:rPr lang="en-US" smtClean="0"/>
              <a:t>36</a:t>
            </a:fld>
            <a:endParaRPr lang="en-US"/>
          </a:p>
        </p:txBody>
      </p:sp>
    </p:spTree>
    <p:extLst>
      <p:ext uri="{BB962C8B-B14F-4D97-AF65-F5344CB8AC3E}">
        <p14:creationId xmlns:p14="http://schemas.microsoft.com/office/powerpoint/2010/main" val="35866880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Look up Results</a:t>
            </a:r>
            <a:endParaRPr lang="en-US" dirty="0"/>
          </a:p>
        </p:txBody>
      </p:sp>
      <p:pic>
        <p:nvPicPr>
          <p:cNvPr id="5" name="Content Placeholder 4"/>
          <p:cNvPicPr>
            <a:picLocks noGrp="1" noChangeAspect="1"/>
          </p:cNvPicPr>
          <p:nvPr>
            <p:ph idx="1"/>
          </p:nvPr>
        </p:nvPicPr>
        <p:blipFill>
          <a:blip r:embed="rId3"/>
          <a:stretch>
            <a:fillRect/>
          </a:stretch>
        </p:blipFill>
        <p:spPr>
          <a:xfrm>
            <a:off x="838200" y="1991820"/>
            <a:ext cx="10515600" cy="2680801"/>
          </a:xfrm>
          <a:prstGeom prst="rect">
            <a:avLst/>
          </a:prstGeom>
          <a:solidFill>
            <a:schemeClr val="bg1"/>
          </a:solidFill>
          <a:ln>
            <a:solidFill>
              <a:schemeClr val="accent1"/>
            </a:solidFill>
          </a:ln>
        </p:spPr>
      </p:pic>
      <p:sp>
        <p:nvSpPr>
          <p:cNvPr id="4" name="Slide Number Placeholder 3"/>
          <p:cNvSpPr>
            <a:spLocks noGrp="1"/>
          </p:cNvSpPr>
          <p:nvPr>
            <p:ph type="sldNum" sz="quarter" idx="12"/>
          </p:nvPr>
        </p:nvSpPr>
        <p:spPr/>
        <p:txBody>
          <a:bodyPr/>
          <a:lstStyle/>
          <a:p>
            <a:fld id="{FE710BE0-312D-4CC6-B094-6AD5313ACFBE}" type="slidenum">
              <a:rPr lang="en-US" smtClean="0"/>
              <a:t>37</a:t>
            </a:fld>
            <a:endParaRPr lang="en-US"/>
          </a:p>
        </p:txBody>
      </p:sp>
    </p:spTree>
    <p:extLst>
      <p:ext uri="{BB962C8B-B14F-4D97-AF65-F5344CB8AC3E}">
        <p14:creationId xmlns:p14="http://schemas.microsoft.com/office/powerpoint/2010/main" val="25997372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Lookup Results</a:t>
            </a:r>
            <a:endParaRPr lang="en-US" dirty="0"/>
          </a:p>
        </p:txBody>
      </p:sp>
      <p:pic>
        <p:nvPicPr>
          <p:cNvPr id="5" name="Content Placeholder 4"/>
          <p:cNvPicPr>
            <a:picLocks noGrp="1" noChangeAspect="1"/>
          </p:cNvPicPr>
          <p:nvPr>
            <p:ph idx="1"/>
          </p:nvPr>
        </p:nvPicPr>
        <p:blipFill>
          <a:blip r:embed="rId3"/>
          <a:stretch>
            <a:fillRect/>
          </a:stretch>
        </p:blipFill>
        <p:spPr>
          <a:xfrm>
            <a:off x="3155011" y="1795242"/>
            <a:ext cx="6347298" cy="4572000"/>
          </a:xfrm>
          <a:prstGeom prst="rect">
            <a:avLst/>
          </a:prstGeom>
          <a:solidFill>
            <a:schemeClr val="bg1"/>
          </a:solidFill>
          <a:ln>
            <a:solidFill>
              <a:schemeClr val="accent1"/>
            </a:solidFill>
          </a:ln>
        </p:spPr>
      </p:pic>
      <p:sp>
        <p:nvSpPr>
          <p:cNvPr id="4" name="Slide Number Placeholder 3"/>
          <p:cNvSpPr>
            <a:spLocks noGrp="1"/>
          </p:cNvSpPr>
          <p:nvPr>
            <p:ph type="sldNum" sz="quarter" idx="12"/>
          </p:nvPr>
        </p:nvSpPr>
        <p:spPr/>
        <p:txBody>
          <a:bodyPr/>
          <a:lstStyle/>
          <a:p>
            <a:fld id="{FE710BE0-312D-4CC6-B094-6AD5313ACFBE}" type="slidenum">
              <a:rPr lang="en-US" smtClean="0"/>
              <a:t>38</a:t>
            </a:fld>
            <a:endParaRPr lang="en-US" dirty="0"/>
          </a:p>
        </p:txBody>
      </p:sp>
    </p:spTree>
    <p:extLst>
      <p:ext uri="{BB962C8B-B14F-4D97-AF65-F5344CB8AC3E}">
        <p14:creationId xmlns:p14="http://schemas.microsoft.com/office/powerpoint/2010/main" val="34474657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15616" y="2382252"/>
            <a:ext cx="10960768" cy="2598821"/>
          </a:xfrm>
          <a:prstGeom prst="rect">
            <a:avLst/>
          </a:prstGeom>
          <a:blipFill>
            <a:blip r:embed="rId3" cstate="print"/>
            <a:srcRect/>
            <a:stretch>
              <a:fillRect t="-124016"/>
            </a:stretch>
          </a:blipFill>
        </p:spPr>
        <p:txBody>
          <a:bodyPr wrap="square" lIns="0" tIns="0" rIns="0" bIns="0" rtlCol="0"/>
          <a:lstStyle/>
          <a:p>
            <a:endParaRPr sz="1588" dirty="0"/>
          </a:p>
        </p:txBody>
      </p:sp>
      <p:sp>
        <p:nvSpPr>
          <p:cNvPr id="11" name="Title 10"/>
          <p:cNvSpPr>
            <a:spLocks noGrp="1"/>
          </p:cNvSpPr>
          <p:nvPr>
            <p:ph type="title"/>
          </p:nvPr>
        </p:nvSpPr>
        <p:spPr/>
        <p:txBody>
          <a:bodyPr/>
          <a:lstStyle/>
          <a:p>
            <a:pPr algn="ctr"/>
            <a:r>
              <a:rPr lang="en-US" dirty="0" smtClean="0"/>
              <a:t>Lookup Results - Review</a:t>
            </a:r>
            <a:endParaRPr lang="en-US" dirty="0"/>
          </a:p>
        </p:txBody>
      </p:sp>
      <p:sp>
        <p:nvSpPr>
          <p:cNvPr id="12" name="TextBox 11"/>
          <p:cNvSpPr txBox="1"/>
          <p:nvPr/>
        </p:nvSpPr>
        <p:spPr>
          <a:xfrm>
            <a:off x="1925054" y="3561347"/>
            <a:ext cx="6497054" cy="430887"/>
          </a:xfrm>
          <a:prstGeom prst="rect">
            <a:avLst/>
          </a:prstGeom>
          <a:solidFill>
            <a:schemeClr val="bg1"/>
          </a:solidFill>
        </p:spPr>
        <p:txBody>
          <a:bodyPr wrap="square" rtlCol="0">
            <a:spAutoFit/>
          </a:bodyPr>
          <a:lstStyle/>
          <a:p>
            <a:r>
              <a:rPr lang="en-US" sz="1100" dirty="0" smtClean="0"/>
              <a:t> 100%        Doe                         Jane  Marie            10  09   2009              F                      1234567891</a:t>
            </a:r>
          </a:p>
          <a:p>
            <a:r>
              <a:rPr lang="en-US" sz="1100" dirty="0"/>
              <a:t> </a:t>
            </a:r>
            <a:r>
              <a:rPr lang="en-US" sz="1100" dirty="0" smtClean="0"/>
              <a:t>                  Doe                         Jane  Marie            10  08   2009              F</a:t>
            </a:r>
            <a:endParaRPr lang="en-US" sz="1100" dirty="0"/>
          </a:p>
        </p:txBody>
      </p:sp>
      <p:cxnSp>
        <p:nvCxnSpPr>
          <p:cNvPr id="14" name="Straight Connector 13"/>
          <p:cNvCxnSpPr/>
          <p:nvPr/>
        </p:nvCxnSpPr>
        <p:spPr>
          <a:xfrm>
            <a:off x="886326" y="3950823"/>
            <a:ext cx="10467474" cy="0"/>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3"/>
          <p:cNvSpPr>
            <a:spLocks noGrp="1"/>
          </p:cNvSpPr>
          <p:nvPr>
            <p:ph type="sldNum" sz="quarter" idx="12"/>
          </p:nvPr>
        </p:nvSpPr>
        <p:spPr>
          <a:xfrm>
            <a:off x="8610600" y="6356350"/>
            <a:ext cx="2743200" cy="365125"/>
          </a:xfrm>
        </p:spPr>
        <p:txBody>
          <a:bodyPr/>
          <a:lstStyle/>
          <a:p>
            <a:r>
              <a:rPr lang="en-US" dirty="0" smtClean="0"/>
              <a:t>39</a:t>
            </a:r>
            <a:endParaRPr lang="en-US" dirty="0"/>
          </a:p>
        </p:txBody>
      </p:sp>
    </p:spTree>
    <p:extLst>
      <p:ext uri="{BB962C8B-B14F-4D97-AF65-F5344CB8AC3E}">
        <p14:creationId xmlns:p14="http://schemas.microsoft.com/office/powerpoint/2010/main" val="42418151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Child Nutrition System (CNP) – User IDs</a:t>
            </a:r>
            <a:endParaRPr lang="en-US" dirty="0"/>
          </a:p>
        </p:txBody>
      </p:sp>
      <p:sp>
        <p:nvSpPr>
          <p:cNvPr id="4" name="Slide Number Placeholder 3"/>
          <p:cNvSpPr>
            <a:spLocks noGrp="1"/>
          </p:cNvSpPr>
          <p:nvPr>
            <p:ph type="sldNum" sz="quarter" idx="12"/>
          </p:nvPr>
        </p:nvSpPr>
        <p:spPr/>
        <p:txBody>
          <a:bodyPr/>
          <a:lstStyle/>
          <a:p>
            <a:fld id="{FE710BE0-312D-4CC6-B094-6AD5313ACFBE}" type="slidenum">
              <a:rPr lang="en-US" smtClean="0"/>
              <a:t>4</a:t>
            </a:fld>
            <a:endParaRPr lang="en-US"/>
          </a:p>
        </p:txBody>
      </p:sp>
      <p:pic>
        <p:nvPicPr>
          <p:cNvPr id="5" name="Content Placeholder 4" descr="Alabama School Connection » Superintendents’ Salaries for FY1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5200" y="1993900"/>
            <a:ext cx="3504406" cy="3504406"/>
          </a:xfrm>
          <a:prstGeom prst="rect">
            <a:avLst/>
          </a:prstGeom>
          <a:solidFill>
            <a:schemeClr val="bg1"/>
          </a:solidFill>
          <a:ln>
            <a:solidFill>
              <a:schemeClr val="accent1"/>
            </a:solidFill>
          </a:ln>
        </p:spPr>
      </p:pic>
      <p:sp>
        <p:nvSpPr>
          <p:cNvPr id="6" name="TextBox 5"/>
          <p:cNvSpPr txBox="1"/>
          <p:nvPr/>
        </p:nvSpPr>
        <p:spPr>
          <a:xfrm>
            <a:off x="5975350" y="2671515"/>
            <a:ext cx="5041900" cy="584775"/>
          </a:xfrm>
          <a:prstGeom prst="rect">
            <a:avLst/>
          </a:prstGeom>
          <a:noFill/>
        </p:spPr>
        <p:txBody>
          <a:bodyPr wrap="square" rtlCol="0">
            <a:spAutoFit/>
          </a:bodyPr>
          <a:lstStyle/>
          <a:p>
            <a:r>
              <a:rPr lang="en-US" sz="3200" dirty="0" smtClean="0"/>
              <a:t>School Food Authority (SFA)</a:t>
            </a:r>
            <a:endParaRPr lang="en-US" sz="3200" dirty="0"/>
          </a:p>
        </p:txBody>
      </p:sp>
      <p:pic>
        <p:nvPicPr>
          <p:cNvPr id="7" name="Picture 6" descr="London High School (Ohio) - Wikipe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3400" y="3337091"/>
            <a:ext cx="3784600" cy="2513605"/>
          </a:xfrm>
          <a:prstGeom prst="rect">
            <a:avLst/>
          </a:prstGeom>
          <a:solidFill>
            <a:schemeClr val="bg1"/>
          </a:solidFill>
          <a:ln>
            <a:solidFill>
              <a:schemeClr val="accent1"/>
            </a:solidFill>
          </a:ln>
        </p:spPr>
      </p:pic>
      <p:sp>
        <p:nvSpPr>
          <p:cNvPr id="8" name="TextBox 7"/>
          <p:cNvSpPr txBox="1"/>
          <p:nvPr/>
        </p:nvSpPr>
        <p:spPr>
          <a:xfrm>
            <a:off x="386953" y="5659908"/>
            <a:ext cx="5709047" cy="584775"/>
          </a:xfrm>
          <a:prstGeom prst="rect">
            <a:avLst/>
          </a:prstGeom>
          <a:noFill/>
        </p:spPr>
        <p:txBody>
          <a:bodyPr wrap="square" rtlCol="0">
            <a:spAutoFit/>
          </a:bodyPr>
          <a:lstStyle/>
          <a:p>
            <a:r>
              <a:rPr lang="en-US" sz="3200" dirty="0" smtClean="0"/>
              <a:t>Authorized Representative (AR)</a:t>
            </a:r>
            <a:endParaRPr lang="en-US" sz="3200" dirty="0"/>
          </a:p>
        </p:txBody>
      </p:sp>
    </p:spTree>
    <p:extLst>
      <p:ext uri="{BB962C8B-B14F-4D97-AF65-F5344CB8AC3E}">
        <p14:creationId xmlns:p14="http://schemas.microsoft.com/office/powerpoint/2010/main" val="13954972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Review Lookup Results</a:t>
            </a:r>
            <a:endParaRPr lang="en-US" dirty="0"/>
          </a:p>
        </p:txBody>
      </p:sp>
      <p:sp>
        <p:nvSpPr>
          <p:cNvPr id="4" name="Slide Number Placeholder 3"/>
          <p:cNvSpPr>
            <a:spLocks noGrp="1"/>
          </p:cNvSpPr>
          <p:nvPr>
            <p:ph type="sldNum" sz="quarter" idx="12"/>
          </p:nvPr>
        </p:nvSpPr>
        <p:spPr/>
        <p:txBody>
          <a:bodyPr/>
          <a:lstStyle/>
          <a:p>
            <a:fld id="{FE710BE0-312D-4CC6-B094-6AD5313ACFBE}" type="slidenum">
              <a:rPr lang="en-US" smtClean="0"/>
              <a:t>40</a:t>
            </a:fld>
            <a:endParaRPr lang="en-US"/>
          </a:p>
        </p:txBody>
      </p:sp>
      <p:pic>
        <p:nvPicPr>
          <p:cNvPr id="12" name="Content Placeholder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304" y="1442434"/>
            <a:ext cx="7919863" cy="4913916"/>
          </a:xfrm>
        </p:spPr>
      </p:pic>
    </p:spTree>
    <p:extLst>
      <p:ext uri="{BB962C8B-B14F-4D97-AF65-F5344CB8AC3E}">
        <p14:creationId xmlns:p14="http://schemas.microsoft.com/office/powerpoint/2010/main" val="25776746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Add Match Results to Match List</a:t>
            </a:r>
            <a:endParaRPr lang="en-US" dirty="0"/>
          </a:p>
        </p:txBody>
      </p:sp>
      <p:pic>
        <p:nvPicPr>
          <p:cNvPr id="5" name="Content Placeholder 4"/>
          <p:cNvPicPr>
            <a:picLocks noGrp="1" noChangeAspect="1"/>
          </p:cNvPicPr>
          <p:nvPr>
            <p:ph idx="1"/>
          </p:nvPr>
        </p:nvPicPr>
        <p:blipFill>
          <a:blip r:embed="rId3"/>
          <a:stretch>
            <a:fillRect/>
          </a:stretch>
        </p:blipFill>
        <p:spPr>
          <a:xfrm>
            <a:off x="735169" y="1690688"/>
            <a:ext cx="10515600" cy="1972251"/>
          </a:xfrm>
          <a:prstGeom prst="rect">
            <a:avLst/>
          </a:prstGeom>
          <a:solidFill>
            <a:schemeClr val="bg1"/>
          </a:solidFill>
          <a:ln>
            <a:solidFill>
              <a:schemeClr val="accent1"/>
            </a:solidFill>
          </a:ln>
        </p:spPr>
      </p:pic>
      <p:sp>
        <p:nvSpPr>
          <p:cNvPr id="4" name="Slide Number Placeholder 3"/>
          <p:cNvSpPr>
            <a:spLocks noGrp="1"/>
          </p:cNvSpPr>
          <p:nvPr>
            <p:ph type="sldNum" sz="quarter" idx="12"/>
          </p:nvPr>
        </p:nvSpPr>
        <p:spPr/>
        <p:txBody>
          <a:bodyPr/>
          <a:lstStyle/>
          <a:p>
            <a:fld id="{FE710BE0-312D-4CC6-B094-6AD5313ACFBE}" type="slidenum">
              <a:rPr lang="en-US" smtClean="0"/>
              <a:t>41</a:t>
            </a:fld>
            <a:endParaRPr lang="en-US"/>
          </a:p>
        </p:txBody>
      </p:sp>
      <p:sp>
        <p:nvSpPr>
          <p:cNvPr id="6" name="TextBox 5"/>
          <p:cNvSpPr txBox="1"/>
          <p:nvPr/>
        </p:nvSpPr>
        <p:spPr>
          <a:xfrm>
            <a:off x="1197734" y="3908002"/>
            <a:ext cx="10156066" cy="1569660"/>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t>Enter NDE Student ID </a:t>
            </a:r>
          </a:p>
          <a:p>
            <a:pPr marL="457200" indent="-457200">
              <a:buFont typeface="Arial" panose="020B0604020202020204" pitchFamily="34" charset="0"/>
              <a:buChar char="•"/>
            </a:pPr>
            <a:r>
              <a:rPr lang="en-US" sz="3200" dirty="0" smtClean="0"/>
              <a:t>Select a School</a:t>
            </a:r>
          </a:p>
          <a:p>
            <a:pPr marL="457200" indent="-457200">
              <a:buFont typeface="Arial" panose="020B0604020202020204" pitchFamily="34" charset="0"/>
              <a:buChar char="•"/>
            </a:pPr>
            <a:r>
              <a:rPr lang="en-US" sz="3200" dirty="0" smtClean="0"/>
              <a:t>Add to Match List</a:t>
            </a:r>
            <a:endParaRPr lang="en-US" sz="3200" dirty="0"/>
          </a:p>
        </p:txBody>
      </p:sp>
    </p:spTree>
    <p:extLst>
      <p:ext uri="{BB962C8B-B14F-4D97-AF65-F5344CB8AC3E}">
        <p14:creationId xmlns:p14="http://schemas.microsoft.com/office/powerpoint/2010/main" val="6422412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Lookup Results – Confirming Match</a:t>
            </a:r>
            <a:endParaRPr lang="en-US" dirty="0"/>
          </a:p>
        </p:txBody>
      </p:sp>
      <p:pic>
        <p:nvPicPr>
          <p:cNvPr id="5" name="Content Placeholder 4"/>
          <p:cNvPicPr>
            <a:picLocks noGrp="1" noChangeAspect="1"/>
          </p:cNvPicPr>
          <p:nvPr>
            <p:ph idx="1"/>
          </p:nvPr>
        </p:nvPicPr>
        <p:blipFill rotWithShape="1">
          <a:blip r:embed="rId3"/>
          <a:srcRect b="62920"/>
          <a:stretch/>
        </p:blipFill>
        <p:spPr>
          <a:xfrm>
            <a:off x="622674" y="2062705"/>
            <a:ext cx="11116136" cy="2316791"/>
          </a:xfrm>
          <a:prstGeom prst="rect">
            <a:avLst/>
          </a:prstGeom>
        </p:spPr>
      </p:pic>
      <p:sp>
        <p:nvSpPr>
          <p:cNvPr id="4" name="Slide Number Placeholder 3"/>
          <p:cNvSpPr>
            <a:spLocks noGrp="1"/>
          </p:cNvSpPr>
          <p:nvPr>
            <p:ph type="sldNum" sz="quarter" idx="12"/>
          </p:nvPr>
        </p:nvSpPr>
        <p:spPr/>
        <p:txBody>
          <a:bodyPr/>
          <a:lstStyle/>
          <a:p>
            <a:fld id="{FE710BE0-312D-4CC6-B094-6AD5313ACFBE}" type="slidenum">
              <a:rPr lang="en-US" smtClean="0"/>
              <a:t>42</a:t>
            </a:fld>
            <a:endParaRPr lang="en-US"/>
          </a:p>
        </p:txBody>
      </p:sp>
      <p:pic>
        <p:nvPicPr>
          <p:cNvPr id="6" name="Picture 5"/>
          <p:cNvPicPr>
            <a:picLocks noChangeAspect="1"/>
          </p:cNvPicPr>
          <p:nvPr/>
        </p:nvPicPr>
        <p:blipFill>
          <a:blip r:embed="rId4"/>
          <a:stretch>
            <a:fillRect/>
          </a:stretch>
        </p:blipFill>
        <p:spPr>
          <a:xfrm>
            <a:off x="666750" y="4388164"/>
            <a:ext cx="10858500" cy="1381125"/>
          </a:xfrm>
          <a:prstGeom prst="rect">
            <a:avLst/>
          </a:prstGeom>
        </p:spPr>
      </p:pic>
      <p:pic>
        <p:nvPicPr>
          <p:cNvPr id="7" name="Picture 6"/>
          <p:cNvPicPr>
            <a:picLocks noChangeAspect="1"/>
          </p:cNvPicPr>
          <p:nvPr/>
        </p:nvPicPr>
        <p:blipFill>
          <a:blip r:embed="rId5"/>
          <a:stretch>
            <a:fillRect/>
          </a:stretch>
        </p:blipFill>
        <p:spPr>
          <a:xfrm>
            <a:off x="6454440" y="6062662"/>
            <a:ext cx="4562475" cy="476250"/>
          </a:xfrm>
          <a:prstGeom prst="rect">
            <a:avLst/>
          </a:prstGeom>
        </p:spPr>
      </p:pic>
      <p:pic>
        <p:nvPicPr>
          <p:cNvPr id="8" name="Picture 7"/>
          <p:cNvPicPr>
            <a:picLocks noChangeAspect="1"/>
          </p:cNvPicPr>
          <p:nvPr/>
        </p:nvPicPr>
        <p:blipFill>
          <a:blip r:embed="rId6"/>
          <a:stretch>
            <a:fillRect/>
          </a:stretch>
        </p:blipFill>
        <p:spPr>
          <a:xfrm>
            <a:off x="2022057" y="5919944"/>
            <a:ext cx="3476701" cy="436406"/>
          </a:xfrm>
          <a:prstGeom prst="rect">
            <a:avLst/>
          </a:prstGeom>
        </p:spPr>
      </p:pic>
    </p:spTree>
    <p:extLst>
      <p:ext uri="{BB962C8B-B14F-4D97-AF65-F5344CB8AC3E}">
        <p14:creationId xmlns:p14="http://schemas.microsoft.com/office/powerpoint/2010/main" val="10767795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Direct Verification</a:t>
            </a:r>
            <a:endParaRPr lang="en-US" dirty="0"/>
          </a:p>
        </p:txBody>
      </p:sp>
      <p:pic>
        <p:nvPicPr>
          <p:cNvPr id="5" name="Content Placeholder 4"/>
          <p:cNvPicPr>
            <a:picLocks noGrp="1" noChangeAspect="1"/>
          </p:cNvPicPr>
          <p:nvPr>
            <p:ph idx="1"/>
          </p:nvPr>
        </p:nvPicPr>
        <p:blipFill>
          <a:blip r:embed="rId3"/>
          <a:stretch>
            <a:fillRect/>
          </a:stretch>
        </p:blipFill>
        <p:spPr>
          <a:xfrm>
            <a:off x="3017520" y="1554480"/>
            <a:ext cx="6298658" cy="4572000"/>
          </a:xfrm>
          <a:prstGeom prst="rect">
            <a:avLst/>
          </a:prstGeom>
          <a:solidFill>
            <a:schemeClr val="bg1"/>
          </a:solidFill>
          <a:ln>
            <a:solidFill>
              <a:schemeClr val="accent1"/>
            </a:solidFill>
          </a:ln>
        </p:spPr>
      </p:pic>
      <p:sp>
        <p:nvSpPr>
          <p:cNvPr id="4" name="Slide Number Placeholder 3"/>
          <p:cNvSpPr>
            <a:spLocks noGrp="1"/>
          </p:cNvSpPr>
          <p:nvPr>
            <p:ph type="sldNum" sz="quarter" idx="12"/>
          </p:nvPr>
        </p:nvSpPr>
        <p:spPr/>
        <p:txBody>
          <a:bodyPr/>
          <a:lstStyle/>
          <a:p>
            <a:fld id="{FE710BE0-312D-4CC6-B094-6AD5313ACFBE}" type="slidenum">
              <a:rPr lang="en-US" smtClean="0"/>
              <a:t>43</a:t>
            </a:fld>
            <a:endParaRPr lang="en-US"/>
          </a:p>
        </p:txBody>
      </p:sp>
    </p:spTree>
    <p:extLst>
      <p:ext uri="{BB962C8B-B14F-4D97-AF65-F5344CB8AC3E}">
        <p14:creationId xmlns:p14="http://schemas.microsoft.com/office/powerpoint/2010/main" val="11013697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9880"/>
            <a:ext cx="12192000" cy="616017"/>
          </a:xfrm>
        </p:spPr>
        <p:txBody>
          <a:bodyPr>
            <a:normAutofit fontScale="90000"/>
          </a:bodyPr>
          <a:lstStyle/>
          <a:p>
            <a:pPr algn="ctr"/>
            <a:r>
              <a:rPr lang="en-US" sz="4900" dirty="0" smtClean="0"/>
              <a:t>Direct</a:t>
            </a:r>
            <a:r>
              <a:rPr lang="en-US" dirty="0" smtClean="0"/>
              <a:t> Verification</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14533" r="1935"/>
          <a:stretch/>
        </p:blipFill>
        <p:spPr>
          <a:xfrm>
            <a:off x="743030" y="999022"/>
            <a:ext cx="9147420" cy="5425864"/>
          </a:xfrm>
          <a:solidFill>
            <a:schemeClr val="bg1"/>
          </a:solidFill>
          <a:ln>
            <a:solidFill>
              <a:schemeClr val="accent1"/>
            </a:solidFill>
          </a:ln>
        </p:spPr>
      </p:pic>
      <p:sp>
        <p:nvSpPr>
          <p:cNvPr id="8" name="TextBox 7"/>
          <p:cNvSpPr txBox="1"/>
          <p:nvPr/>
        </p:nvSpPr>
        <p:spPr>
          <a:xfrm>
            <a:off x="6910641" y="1527535"/>
            <a:ext cx="4779936" cy="461665"/>
          </a:xfrm>
          <a:prstGeom prst="rect">
            <a:avLst/>
          </a:prstGeom>
          <a:solidFill>
            <a:schemeClr val="bg1"/>
          </a:solidFill>
        </p:spPr>
        <p:txBody>
          <a:bodyPr wrap="square" rtlCol="0">
            <a:spAutoFit/>
          </a:bodyPr>
          <a:lstStyle/>
          <a:p>
            <a:r>
              <a:rPr lang="en-US" sz="2400" dirty="0" smtClean="0"/>
              <a:t>Upload .csv, .</a:t>
            </a:r>
            <a:r>
              <a:rPr lang="en-US" sz="2400" dirty="0" err="1" smtClean="0"/>
              <a:t>xls</a:t>
            </a:r>
            <a:r>
              <a:rPr lang="en-US" sz="2400" dirty="0" smtClean="0"/>
              <a:t>, .</a:t>
            </a:r>
            <a:r>
              <a:rPr lang="en-US" sz="2400" dirty="0" err="1" smtClean="0"/>
              <a:t>xlsx</a:t>
            </a:r>
            <a:r>
              <a:rPr lang="en-US" sz="2400" dirty="0" smtClean="0"/>
              <a:t>, or .txt files</a:t>
            </a:r>
          </a:p>
        </p:txBody>
      </p:sp>
      <p:sp>
        <p:nvSpPr>
          <p:cNvPr id="12" name="Slide Number Placeholder 11"/>
          <p:cNvSpPr>
            <a:spLocks noGrp="1"/>
          </p:cNvSpPr>
          <p:nvPr>
            <p:ph type="sldNum" sz="quarter" idx="12"/>
          </p:nvPr>
        </p:nvSpPr>
        <p:spPr/>
        <p:txBody>
          <a:bodyPr/>
          <a:lstStyle/>
          <a:p>
            <a:fld id="{FE710BE0-312D-4CC6-B094-6AD5313ACFBE}" type="slidenum">
              <a:rPr lang="en-US" smtClean="0"/>
              <a:t>44</a:t>
            </a:fld>
            <a:endParaRPr lang="en-US"/>
          </a:p>
        </p:txBody>
      </p:sp>
      <p:sp>
        <p:nvSpPr>
          <p:cNvPr id="16" name="TextBox 15"/>
          <p:cNvSpPr txBox="1"/>
          <p:nvPr/>
        </p:nvSpPr>
        <p:spPr>
          <a:xfrm>
            <a:off x="6910641" y="1876649"/>
            <a:ext cx="4889240" cy="830997"/>
          </a:xfrm>
          <a:prstGeom prst="rect">
            <a:avLst/>
          </a:prstGeom>
          <a:noFill/>
        </p:spPr>
        <p:txBody>
          <a:bodyPr wrap="square" rtlCol="0">
            <a:spAutoFit/>
          </a:bodyPr>
          <a:lstStyle/>
          <a:p>
            <a:r>
              <a:rPr lang="en-US" sz="2400" dirty="0" smtClean="0"/>
              <a:t>THEN </a:t>
            </a:r>
          </a:p>
          <a:p>
            <a:r>
              <a:rPr lang="en-US" sz="2400" dirty="0" smtClean="0"/>
              <a:t>Review the </a:t>
            </a:r>
            <a:r>
              <a:rPr lang="en-US" sz="2400" b="1" dirty="0" smtClean="0"/>
              <a:t>Verification Results</a:t>
            </a:r>
          </a:p>
        </p:txBody>
      </p:sp>
      <p:sp>
        <p:nvSpPr>
          <p:cNvPr id="18" name="TextBox 17"/>
          <p:cNvSpPr txBox="1"/>
          <p:nvPr/>
        </p:nvSpPr>
        <p:spPr>
          <a:xfrm>
            <a:off x="3201586" y="965974"/>
            <a:ext cx="5999583" cy="461665"/>
          </a:xfrm>
          <a:prstGeom prst="rect">
            <a:avLst/>
          </a:prstGeom>
          <a:noFill/>
        </p:spPr>
        <p:txBody>
          <a:bodyPr wrap="square" rtlCol="0">
            <a:spAutoFit/>
          </a:bodyPr>
          <a:lstStyle/>
          <a:p>
            <a:r>
              <a:rPr lang="en-US" sz="2400" b="1" dirty="0" smtClean="0">
                <a:solidFill>
                  <a:schemeClr val="bg1"/>
                </a:solidFill>
              </a:rPr>
              <a:t>Note:</a:t>
            </a:r>
            <a:r>
              <a:rPr lang="en-US" sz="2400" dirty="0" smtClean="0">
                <a:solidFill>
                  <a:schemeClr val="bg1"/>
                </a:solidFill>
              </a:rPr>
              <a:t> Enter Data from Oct 1 to Nov 15</a:t>
            </a:r>
          </a:p>
        </p:txBody>
      </p:sp>
      <p:sp>
        <p:nvSpPr>
          <p:cNvPr id="7" name="TextBox 6"/>
          <p:cNvSpPr txBox="1"/>
          <p:nvPr/>
        </p:nvSpPr>
        <p:spPr>
          <a:xfrm>
            <a:off x="9942830" y="3015815"/>
            <a:ext cx="2177336" cy="1569660"/>
          </a:xfrm>
          <a:prstGeom prst="rect">
            <a:avLst/>
          </a:prstGeom>
          <a:noFill/>
        </p:spPr>
        <p:txBody>
          <a:bodyPr wrap="square" rtlCol="0">
            <a:spAutoFit/>
          </a:bodyPr>
          <a:lstStyle/>
          <a:p>
            <a:r>
              <a:rPr lang="en-US" sz="2400" dirty="0" smtClean="0"/>
              <a:t>Enter multiple individuals by clicking ‘</a:t>
            </a:r>
            <a:r>
              <a:rPr lang="en-US" sz="2400" b="1" dirty="0" smtClean="0"/>
              <a:t>Add to Application</a:t>
            </a:r>
            <a:r>
              <a:rPr lang="en-US" sz="2400" dirty="0" smtClean="0"/>
              <a:t>’</a:t>
            </a:r>
          </a:p>
        </p:txBody>
      </p:sp>
      <p:sp>
        <p:nvSpPr>
          <p:cNvPr id="13" name="TextBox 12"/>
          <p:cNvSpPr txBox="1"/>
          <p:nvPr/>
        </p:nvSpPr>
        <p:spPr>
          <a:xfrm>
            <a:off x="4730621" y="3024025"/>
            <a:ext cx="4360040" cy="1200329"/>
          </a:xfrm>
          <a:prstGeom prst="rect">
            <a:avLst/>
          </a:prstGeom>
          <a:solidFill>
            <a:schemeClr val="bg1"/>
          </a:solidFill>
        </p:spPr>
        <p:txBody>
          <a:bodyPr wrap="square" rtlCol="0">
            <a:spAutoFit/>
          </a:bodyPr>
          <a:lstStyle/>
          <a:p>
            <a:r>
              <a:rPr lang="en-US" sz="2400" dirty="0" smtClean="0"/>
              <a:t>Enter an individual on an application THEN Review and Click ‘</a:t>
            </a:r>
            <a:r>
              <a:rPr lang="en-US" sz="2400" b="1" dirty="0" smtClean="0"/>
              <a:t>Submit Application</a:t>
            </a:r>
            <a:r>
              <a:rPr lang="en-US" sz="2400" dirty="0" smtClean="0"/>
              <a:t>’ </a:t>
            </a:r>
          </a:p>
        </p:txBody>
      </p:sp>
      <p:sp>
        <p:nvSpPr>
          <p:cNvPr id="14" name="TextBox 13"/>
          <p:cNvSpPr txBox="1"/>
          <p:nvPr/>
        </p:nvSpPr>
        <p:spPr>
          <a:xfrm>
            <a:off x="9143039" y="3441641"/>
            <a:ext cx="561762" cy="461665"/>
          </a:xfrm>
          <a:prstGeom prst="rect">
            <a:avLst/>
          </a:prstGeom>
          <a:solidFill>
            <a:schemeClr val="bg1"/>
          </a:solidFill>
        </p:spPr>
        <p:txBody>
          <a:bodyPr wrap="square" rtlCol="0">
            <a:spAutoFit/>
          </a:bodyPr>
          <a:lstStyle/>
          <a:p>
            <a:r>
              <a:rPr lang="en-US" sz="2400" dirty="0" smtClean="0"/>
              <a:t>OR</a:t>
            </a:r>
          </a:p>
        </p:txBody>
      </p:sp>
      <p:sp>
        <p:nvSpPr>
          <p:cNvPr id="15" name="TextBox 14"/>
          <p:cNvSpPr txBox="1"/>
          <p:nvPr/>
        </p:nvSpPr>
        <p:spPr>
          <a:xfrm>
            <a:off x="9982200" y="4630334"/>
            <a:ext cx="1813741" cy="461665"/>
          </a:xfrm>
          <a:prstGeom prst="rect">
            <a:avLst/>
          </a:prstGeom>
          <a:noFill/>
        </p:spPr>
        <p:txBody>
          <a:bodyPr wrap="square" rtlCol="0">
            <a:spAutoFit/>
          </a:bodyPr>
          <a:lstStyle/>
          <a:p>
            <a:r>
              <a:rPr lang="en-US" sz="2400" dirty="0" smtClean="0"/>
              <a:t>THEN </a:t>
            </a:r>
          </a:p>
        </p:txBody>
      </p:sp>
      <p:sp>
        <p:nvSpPr>
          <p:cNvPr id="10" name="TextBox 9"/>
          <p:cNvSpPr txBox="1"/>
          <p:nvPr/>
        </p:nvSpPr>
        <p:spPr>
          <a:xfrm>
            <a:off x="9942830" y="5224557"/>
            <a:ext cx="1905973" cy="1200329"/>
          </a:xfrm>
          <a:prstGeom prst="rect">
            <a:avLst/>
          </a:prstGeom>
          <a:solidFill>
            <a:schemeClr val="bg1"/>
          </a:solidFill>
        </p:spPr>
        <p:txBody>
          <a:bodyPr wrap="square" rtlCol="0">
            <a:spAutoFit/>
          </a:bodyPr>
          <a:lstStyle/>
          <a:p>
            <a:r>
              <a:rPr lang="en-US" sz="2400" dirty="0" smtClean="0"/>
              <a:t>Review and Click ‘</a:t>
            </a:r>
            <a:r>
              <a:rPr lang="en-US" sz="2400" b="1" dirty="0" smtClean="0"/>
              <a:t>Submit Application</a:t>
            </a:r>
            <a:r>
              <a:rPr lang="en-US" sz="2400" dirty="0" smtClean="0"/>
              <a:t>’</a:t>
            </a:r>
          </a:p>
        </p:txBody>
      </p:sp>
    </p:spTree>
    <p:extLst>
      <p:ext uri="{BB962C8B-B14F-4D97-AF65-F5344CB8AC3E}">
        <p14:creationId xmlns:p14="http://schemas.microsoft.com/office/powerpoint/2010/main" val="9757292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E710BE0-312D-4CC6-B094-6AD5313ACFBE}" type="slidenum">
              <a:rPr lang="en-US" smtClean="0"/>
              <a:t>45</a:t>
            </a:fld>
            <a:endParaRPr lang="en-US"/>
          </a:p>
        </p:txBody>
      </p:sp>
      <p:sp>
        <p:nvSpPr>
          <p:cNvPr id="5" name="Title 1"/>
          <p:cNvSpPr txBox="1">
            <a:spLocks/>
          </p:cNvSpPr>
          <p:nvPr/>
        </p:nvSpPr>
        <p:spPr>
          <a:xfrm>
            <a:off x="-25668" y="240448"/>
            <a:ext cx="12192000" cy="616017"/>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900" dirty="0" smtClean="0"/>
              <a:t>Direct</a:t>
            </a:r>
            <a:r>
              <a:rPr lang="en-US" dirty="0" smtClean="0"/>
              <a:t> Verification – Upload Template</a:t>
            </a:r>
            <a:endParaRPr lang="en-US" dirty="0"/>
          </a:p>
        </p:txBody>
      </p:sp>
      <p:pic>
        <p:nvPicPr>
          <p:cNvPr id="6" name="Content Placeholder 3"/>
          <p:cNvPicPr>
            <a:picLocks noChangeAspect="1"/>
          </p:cNvPicPr>
          <p:nvPr/>
        </p:nvPicPr>
        <p:blipFill rotWithShape="1">
          <a:blip r:embed="rId3">
            <a:extLst>
              <a:ext uri="{28A0092B-C50C-407E-A947-70E740481C1C}">
                <a14:useLocalDpi xmlns:a14="http://schemas.microsoft.com/office/drawing/2010/main" val="0"/>
              </a:ext>
            </a:extLst>
          </a:blip>
          <a:srcRect t="14533" r="1935" b="58859"/>
          <a:stretch/>
        </p:blipFill>
        <p:spPr>
          <a:xfrm>
            <a:off x="876300" y="991402"/>
            <a:ext cx="10477499" cy="1996705"/>
          </a:xfrm>
          <a:prstGeom prst="rect">
            <a:avLst/>
          </a:prstGeom>
          <a:solidFill>
            <a:schemeClr val="bg1"/>
          </a:solidFill>
          <a:ln>
            <a:solidFill>
              <a:schemeClr val="accent1"/>
            </a:solidFill>
          </a:ln>
        </p:spPr>
      </p:pic>
      <p:sp>
        <p:nvSpPr>
          <p:cNvPr id="9" name="TextBox 8"/>
          <p:cNvSpPr txBox="1"/>
          <p:nvPr/>
        </p:nvSpPr>
        <p:spPr>
          <a:xfrm>
            <a:off x="7543916" y="1638300"/>
            <a:ext cx="4292484" cy="1015663"/>
          </a:xfrm>
          <a:prstGeom prst="rect">
            <a:avLst/>
          </a:prstGeom>
          <a:noFill/>
        </p:spPr>
        <p:txBody>
          <a:bodyPr wrap="square" rtlCol="0">
            <a:spAutoFit/>
          </a:bodyPr>
          <a:lstStyle/>
          <a:p>
            <a:r>
              <a:rPr lang="en-US" sz="2000" dirty="0" smtClean="0"/>
              <a:t>Upload .csv, .</a:t>
            </a:r>
            <a:r>
              <a:rPr lang="en-US" sz="2000" dirty="0" err="1" smtClean="0"/>
              <a:t>xls</a:t>
            </a:r>
            <a:r>
              <a:rPr lang="en-US" sz="2000" dirty="0" smtClean="0"/>
              <a:t>, .</a:t>
            </a:r>
            <a:r>
              <a:rPr lang="en-US" sz="2000" dirty="0" err="1" smtClean="0"/>
              <a:t>xlsx</a:t>
            </a:r>
            <a:r>
              <a:rPr lang="en-US" sz="2000" dirty="0" smtClean="0"/>
              <a:t>, or .txt files</a:t>
            </a:r>
          </a:p>
          <a:p>
            <a:r>
              <a:rPr lang="en-US" sz="2000" dirty="0" smtClean="0"/>
              <a:t>THEN </a:t>
            </a:r>
          </a:p>
          <a:p>
            <a:r>
              <a:rPr lang="en-US" sz="2000" dirty="0" smtClean="0"/>
              <a:t>Review </a:t>
            </a:r>
            <a:r>
              <a:rPr lang="en-US" sz="2000" b="1" dirty="0" smtClean="0"/>
              <a:t>Verification Results</a:t>
            </a:r>
            <a:endParaRPr lang="en-US" sz="2000" dirty="0" smtClean="0"/>
          </a:p>
        </p:txBody>
      </p:sp>
      <p:graphicFrame>
        <p:nvGraphicFramePr>
          <p:cNvPr id="20" name="Table 19"/>
          <p:cNvGraphicFramePr>
            <a:graphicFrameLocks noGrp="1"/>
          </p:cNvGraphicFramePr>
          <p:nvPr>
            <p:extLst>
              <p:ext uri="{D42A27DB-BD31-4B8C-83A1-F6EECF244321}">
                <p14:modId xmlns:p14="http://schemas.microsoft.com/office/powerpoint/2010/main" val="3956025373"/>
              </p:ext>
            </p:extLst>
          </p:nvPr>
        </p:nvGraphicFramePr>
        <p:xfrm>
          <a:off x="3295260" y="3274331"/>
          <a:ext cx="8128000" cy="3108960"/>
        </p:xfrm>
        <a:graphic>
          <a:graphicData uri="http://schemas.openxmlformats.org/drawingml/2006/table">
            <a:tbl>
              <a:tblPr firstRow="1" bandRow="1">
                <a:tableStyleId>{2D5ABB26-0587-4C30-8999-92F81FD0307C}</a:tableStyleId>
              </a:tblPr>
              <a:tblGrid>
                <a:gridCol w="4064000">
                  <a:extLst>
                    <a:ext uri="{9D8B030D-6E8A-4147-A177-3AD203B41FA5}">
                      <a16:colId xmlns:a16="http://schemas.microsoft.com/office/drawing/2014/main" val="1619306901"/>
                    </a:ext>
                  </a:extLst>
                </a:gridCol>
                <a:gridCol w="4064000">
                  <a:extLst>
                    <a:ext uri="{9D8B030D-6E8A-4147-A177-3AD203B41FA5}">
                      <a16:colId xmlns:a16="http://schemas.microsoft.com/office/drawing/2014/main" val="3326922428"/>
                    </a:ext>
                  </a:extLst>
                </a:gridCol>
              </a:tblGrid>
              <a:tr h="30356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u="sng" dirty="0" smtClean="0"/>
                        <a:t>Direct Verification Data Layout</a:t>
                      </a:r>
                    </a:p>
                  </a:txBody>
                  <a:tcPr/>
                </a:tc>
                <a:tc hMerge="1">
                  <a:txBody>
                    <a:bodyPr/>
                    <a:lstStyle/>
                    <a:p>
                      <a:endParaRPr lang="en-US" dirty="0"/>
                    </a:p>
                  </a:txBody>
                  <a:tcPr/>
                </a:tc>
                <a:extLst>
                  <a:ext uri="{0D108BD9-81ED-4DB2-BD59-A6C34878D82A}">
                    <a16:rowId xmlns:a16="http://schemas.microsoft.com/office/drawing/2014/main" val="1504389604"/>
                  </a:ext>
                </a:extLst>
              </a:tr>
              <a:tr h="370840">
                <a:tc>
                  <a:txBody>
                    <a:bodyPr/>
                    <a:lstStyle/>
                    <a:p>
                      <a:pPr algn="r"/>
                      <a:r>
                        <a:rPr lang="en-US" sz="2400" b="1" dirty="0" smtClean="0"/>
                        <a:t>Application Number:</a:t>
                      </a:r>
                      <a:endParaRPr lang="en-US" sz="2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Numbers or characters created by public or nonpublic school</a:t>
                      </a:r>
                    </a:p>
                  </a:txBody>
                  <a:tcPr/>
                </a:tc>
                <a:extLst>
                  <a:ext uri="{0D108BD9-81ED-4DB2-BD59-A6C34878D82A}">
                    <a16:rowId xmlns:a16="http://schemas.microsoft.com/office/drawing/2014/main" val="3909914034"/>
                  </a:ext>
                </a:extLst>
              </a:tr>
              <a:tr h="370840">
                <a:tc>
                  <a:txBody>
                    <a:bodyPr/>
                    <a:lstStyle/>
                    <a:p>
                      <a:pPr algn="r"/>
                      <a:r>
                        <a:rPr lang="en-US" sz="2400" b="1" dirty="0" smtClean="0"/>
                        <a:t>Student First Name:</a:t>
                      </a:r>
                      <a:endParaRPr lang="en-US" sz="2400" b="1" dirty="0"/>
                    </a:p>
                  </a:txBody>
                  <a:tcPr/>
                </a:tc>
                <a:tc>
                  <a:txBody>
                    <a:bodyPr/>
                    <a:lstStyle/>
                    <a:p>
                      <a:r>
                        <a:rPr lang="en-US" sz="2400" dirty="0" smtClean="0"/>
                        <a:t>characters</a:t>
                      </a:r>
                      <a:endParaRPr lang="en-US" sz="2400" dirty="0"/>
                    </a:p>
                  </a:txBody>
                  <a:tcPr/>
                </a:tc>
                <a:extLst>
                  <a:ext uri="{0D108BD9-81ED-4DB2-BD59-A6C34878D82A}">
                    <a16:rowId xmlns:a16="http://schemas.microsoft.com/office/drawing/2014/main" val="628029319"/>
                  </a:ext>
                </a:extLst>
              </a:tr>
              <a:tr h="370840">
                <a:tc>
                  <a:txBody>
                    <a:bodyPr/>
                    <a:lstStyle/>
                    <a:p>
                      <a:pPr algn="r"/>
                      <a:r>
                        <a:rPr lang="en-US" sz="2400" b="1" dirty="0" smtClean="0"/>
                        <a:t>Student Last Name:</a:t>
                      </a:r>
                      <a:endParaRPr lang="en-US" sz="2400" b="1" dirty="0"/>
                    </a:p>
                  </a:txBody>
                  <a:tcPr/>
                </a:tc>
                <a:tc>
                  <a:txBody>
                    <a:bodyPr/>
                    <a:lstStyle/>
                    <a:p>
                      <a:r>
                        <a:rPr lang="en-US" sz="2400" dirty="0" smtClean="0"/>
                        <a:t>characters</a:t>
                      </a:r>
                      <a:endParaRPr lang="en-US" sz="2400" dirty="0"/>
                    </a:p>
                  </a:txBody>
                  <a:tcPr/>
                </a:tc>
                <a:extLst>
                  <a:ext uri="{0D108BD9-81ED-4DB2-BD59-A6C34878D82A}">
                    <a16:rowId xmlns:a16="http://schemas.microsoft.com/office/drawing/2014/main" val="153644316"/>
                  </a:ext>
                </a:extLst>
              </a:tr>
              <a:tr h="370840">
                <a:tc>
                  <a:txBody>
                    <a:bodyPr/>
                    <a:lstStyle/>
                    <a:p>
                      <a:pPr algn="r"/>
                      <a:r>
                        <a:rPr lang="en-US" sz="2400" b="1" dirty="0" smtClean="0"/>
                        <a:t>Student Gender</a:t>
                      </a:r>
                      <a:r>
                        <a:rPr lang="en-US" sz="2400" dirty="0" smtClean="0"/>
                        <a:t>:</a:t>
                      </a:r>
                      <a:endParaRPr lang="en-US" sz="2400" dirty="0"/>
                    </a:p>
                  </a:txBody>
                  <a:tcPr/>
                </a:tc>
                <a:tc>
                  <a:txBody>
                    <a:bodyPr/>
                    <a:lstStyle/>
                    <a:p>
                      <a:r>
                        <a:rPr lang="en-US" sz="2400" dirty="0" smtClean="0"/>
                        <a:t>character (1)</a:t>
                      </a:r>
                      <a:endParaRPr lang="en-US" sz="2400" dirty="0"/>
                    </a:p>
                  </a:txBody>
                  <a:tcPr/>
                </a:tc>
                <a:extLst>
                  <a:ext uri="{0D108BD9-81ED-4DB2-BD59-A6C34878D82A}">
                    <a16:rowId xmlns:a16="http://schemas.microsoft.com/office/drawing/2014/main" val="1388738784"/>
                  </a:ext>
                </a:extLst>
              </a:tr>
              <a:tr h="370840">
                <a:tc>
                  <a:txBody>
                    <a:bodyPr/>
                    <a:lstStyle/>
                    <a:p>
                      <a:pPr algn="r"/>
                      <a:r>
                        <a:rPr lang="en-US" sz="2400" b="1" dirty="0" smtClean="0"/>
                        <a:t>Student Birth Date: </a:t>
                      </a:r>
                      <a:endParaRPr lang="en-US" sz="2400" b="1" dirty="0"/>
                    </a:p>
                  </a:txBody>
                  <a:tcPr/>
                </a:tc>
                <a:tc>
                  <a:txBody>
                    <a:bodyPr/>
                    <a:lstStyle/>
                    <a:p>
                      <a:r>
                        <a:rPr lang="en-US" sz="2400" dirty="0" smtClean="0"/>
                        <a:t>(MM/DD/YYYY) OR (M/D/YY)</a:t>
                      </a:r>
                      <a:endParaRPr lang="en-US" sz="2400" dirty="0"/>
                    </a:p>
                  </a:txBody>
                  <a:tcPr/>
                </a:tc>
                <a:extLst>
                  <a:ext uri="{0D108BD9-81ED-4DB2-BD59-A6C34878D82A}">
                    <a16:rowId xmlns:a16="http://schemas.microsoft.com/office/drawing/2014/main" val="34398502"/>
                  </a:ext>
                </a:extLst>
              </a:tr>
            </a:tbl>
          </a:graphicData>
        </a:graphic>
      </p:graphicFrame>
      <p:sp>
        <p:nvSpPr>
          <p:cNvPr id="24" name="TextBox 23"/>
          <p:cNvSpPr txBox="1"/>
          <p:nvPr/>
        </p:nvSpPr>
        <p:spPr>
          <a:xfrm>
            <a:off x="755397" y="5428251"/>
            <a:ext cx="2370357" cy="1200329"/>
          </a:xfrm>
          <a:prstGeom prst="rect">
            <a:avLst/>
          </a:prstGeom>
          <a:solidFill>
            <a:schemeClr val="bg1"/>
          </a:solidFill>
        </p:spPr>
        <p:txBody>
          <a:bodyPr wrap="square" rtlCol="0">
            <a:spAutoFit/>
          </a:bodyPr>
          <a:lstStyle/>
          <a:p>
            <a:r>
              <a:rPr lang="en-US" sz="2400" b="1" dirty="0" smtClean="0"/>
              <a:t>Note: </a:t>
            </a:r>
            <a:r>
              <a:rPr lang="en-US" sz="2400" dirty="0" smtClean="0"/>
              <a:t>File can be uploaded from Oct 1 to Nov 15</a:t>
            </a:r>
          </a:p>
        </p:txBody>
      </p:sp>
      <p:sp>
        <p:nvSpPr>
          <p:cNvPr id="25" name="TextBox 24"/>
          <p:cNvSpPr txBox="1"/>
          <p:nvPr/>
        </p:nvSpPr>
        <p:spPr>
          <a:xfrm>
            <a:off x="767843" y="3732641"/>
            <a:ext cx="2370357" cy="1569660"/>
          </a:xfrm>
          <a:prstGeom prst="rect">
            <a:avLst/>
          </a:prstGeom>
          <a:solidFill>
            <a:schemeClr val="bg1"/>
          </a:solidFill>
        </p:spPr>
        <p:txBody>
          <a:bodyPr wrap="square" rtlCol="0">
            <a:spAutoFit/>
          </a:bodyPr>
          <a:lstStyle/>
          <a:p>
            <a:r>
              <a:rPr lang="en-US" sz="2400" b="1" dirty="0" smtClean="0"/>
              <a:t>Note: </a:t>
            </a:r>
            <a:r>
              <a:rPr lang="en-US" sz="2400" dirty="0" smtClean="0"/>
              <a:t>Download an Excel template to create an upload file</a:t>
            </a:r>
          </a:p>
        </p:txBody>
      </p:sp>
    </p:spTree>
    <p:extLst>
      <p:ext uri="{BB962C8B-B14F-4D97-AF65-F5344CB8AC3E}">
        <p14:creationId xmlns:p14="http://schemas.microsoft.com/office/powerpoint/2010/main" val="22450019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18808"/>
          </a:xfrm>
        </p:spPr>
        <p:txBody>
          <a:bodyPr/>
          <a:lstStyle/>
          <a:p>
            <a:pPr algn="ctr"/>
            <a:r>
              <a:rPr lang="en-US" dirty="0" smtClean="0"/>
              <a:t>Direct Verification Results</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3258" t="12265" r="16903"/>
          <a:stretch/>
        </p:blipFill>
        <p:spPr>
          <a:xfrm>
            <a:off x="122076" y="1283137"/>
            <a:ext cx="9377524" cy="5574863"/>
          </a:xfrm>
        </p:spPr>
      </p:pic>
      <p:sp>
        <p:nvSpPr>
          <p:cNvPr id="6" name="TextBox 5"/>
          <p:cNvSpPr txBox="1"/>
          <p:nvPr/>
        </p:nvSpPr>
        <p:spPr>
          <a:xfrm>
            <a:off x="6095999" y="1085294"/>
            <a:ext cx="4372947" cy="830997"/>
          </a:xfrm>
          <a:prstGeom prst="rect">
            <a:avLst/>
          </a:prstGeom>
          <a:solidFill>
            <a:schemeClr val="bg1"/>
          </a:solidFill>
        </p:spPr>
        <p:txBody>
          <a:bodyPr wrap="square" rtlCol="0">
            <a:spAutoFit/>
          </a:bodyPr>
          <a:lstStyle/>
          <a:p>
            <a:r>
              <a:rPr lang="en-US" sz="2400" dirty="0" smtClean="0"/>
              <a:t>Click ‘</a:t>
            </a:r>
            <a:r>
              <a:rPr lang="en-US" sz="2400" b="1" dirty="0" smtClean="0"/>
              <a:t>Print List</a:t>
            </a:r>
            <a:r>
              <a:rPr lang="en-US" sz="2400" dirty="0" smtClean="0"/>
              <a:t>’ to print results of application(s)</a:t>
            </a:r>
          </a:p>
        </p:txBody>
      </p:sp>
      <p:sp>
        <p:nvSpPr>
          <p:cNvPr id="10" name="Slide Number Placeholder 9"/>
          <p:cNvSpPr>
            <a:spLocks noGrp="1"/>
          </p:cNvSpPr>
          <p:nvPr>
            <p:ph type="sldNum" sz="quarter" idx="12"/>
          </p:nvPr>
        </p:nvSpPr>
        <p:spPr/>
        <p:txBody>
          <a:bodyPr/>
          <a:lstStyle/>
          <a:p>
            <a:fld id="{FE710BE0-312D-4CC6-B094-6AD5313ACFBE}" type="slidenum">
              <a:rPr lang="en-US" smtClean="0"/>
              <a:t>46</a:t>
            </a:fld>
            <a:endParaRPr lang="en-US"/>
          </a:p>
        </p:txBody>
      </p:sp>
      <p:sp>
        <p:nvSpPr>
          <p:cNvPr id="9" name="TextBox 8"/>
          <p:cNvSpPr txBox="1"/>
          <p:nvPr/>
        </p:nvSpPr>
        <p:spPr>
          <a:xfrm>
            <a:off x="9742715" y="2307891"/>
            <a:ext cx="2111829" cy="2677656"/>
          </a:xfrm>
          <a:prstGeom prst="rect">
            <a:avLst/>
          </a:prstGeom>
          <a:solidFill>
            <a:schemeClr val="bg1"/>
          </a:solidFill>
        </p:spPr>
        <p:txBody>
          <a:bodyPr wrap="square" rtlCol="0">
            <a:spAutoFit/>
          </a:bodyPr>
          <a:lstStyle/>
          <a:p>
            <a:r>
              <a:rPr lang="en-US" sz="2400" b="1" dirty="0" smtClean="0"/>
              <a:t>Note: </a:t>
            </a:r>
            <a:r>
              <a:rPr lang="en-US" sz="2400" dirty="0" smtClean="0"/>
              <a:t>Review the </a:t>
            </a:r>
          </a:p>
          <a:p>
            <a:r>
              <a:rPr lang="en-US" sz="2400" dirty="0" smtClean="0"/>
              <a:t>‘</a:t>
            </a:r>
            <a:r>
              <a:rPr lang="en-US" sz="2400" b="1" dirty="0" smtClean="0"/>
              <a:t>Program’</a:t>
            </a:r>
            <a:r>
              <a:rPr lang="en-US" sz="2400" dirty="0" smtClean="0"/>
              <a:t> column to verified individuals on applications</a:t>
            </a:r>
          </a:p>
        </p:txBody>
      </p:sp>
    </p:spTree>
    <p:extLst>
      <p:ext uri="{BB962C8B-B14F-4D97-AF65-F5344CB8AC3E}">
        <p14:creationId xmlns:p14="http://schemas.microsoft.com/office/powerpoint/2010/main" val="17772449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Reports</a:t>
            </a:r>
            <a:endParaRPr lang="en-US" dirty="0"/>
          </a:p>
        </p:txBody>
      </p:sp>
      <p:pic>
        <p:nvPicPr>
          <p:cNvPr id="5" name="Content Placeholder 4"/>
          <p:cNvPicPr>
            <a:picLocks noGrp="1" noChangeAspect="1"/>
          </p:cNvPicPr>
          <p:nvPr>
            <p:ph idx="1"/>
          </p:nvPr>
        </p:nvPicPr>
        <p:blipFill rotWithShape="1">
          <a:blip r:embed="rId3"/>
          <a:srcRect r="1320"/>
          <a:stretch/>
        </p:blipFill>
        <p:spPr>
          <a:xfrm>
            <a:off x="3087923" y="1772318"/>
            <a:ext cx="6007952" cy="4572000"/>
          </a:xfrm>
          <a:prstGeom prst="rect">
            <a:avLst/>
          </a:prstGeom>
          <a:solidFill>
            <a:schemeClr val="bg1"/>
          </a:solidFill>
          <a:ln>
            <a:solidFill>
              <a:schemeClr val="accent1"/>
            </a:solidFill>
          </a:ln>
        </p:spPr>
      </p:pic>
      <p:sp>
        <p:nvSpPr>
          <p:cNvPr id="4" name="Slide Number Placeholder 3"/>
          <p:cNvSpPr>
            <a:spLocks noGrp="1"/>
          </p:cNvSpPr>
          <p:nvPr>
            <p:ph type="sldNum" sz="quarter" idx="12"/>
          </p:nvPr>
        </p:nvSpPr>
        <p:spPr/>
        <p:txBody>
          <a:bodyPr/>
          <a:lstStyle/>
          <a:p>
            <a:fld id="{FE710BE0-312D-4CC6-B094-6AD5313ACFBE}" type="slidenum">
              <a:rPr lang="en-US" smtClean="0"/>
              <a:t>47</a:t>
            </a:fld>
            <a:endParaRPr lang="en-US"/>
          </a:p>
        </p:txBody>
      </p:sp>
    </p:spTree>
    <p:extLst>
      <p:ext uri="{BB962C8B-B14F-4D97-AF65-F5344CB8AC3E}">
        <p14:creationId xmlns:p14="http://schemas.microsoft.com/office/powerpoint/2010/main" val="41407496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903"/>
            <a:ext cx="12192000" cy="972152"/>
          </a:xfrm>
        </p:spPr>
        <p:txBody>
          <a:bodyPr/>
          <a:lstStyle/>
          <a:p>
            <a:pPr algn="ctr"/>
            <a:r>
              <a:rPr lang="en-US" dirty="0" smtClean="0"/>
              <a:t>Reports</a:t>
            </a:r>
            <a:endParaRPr lang="en-US" dirty="0"/>
          </a:p>
        </p:txBody>
      </p:sp>
      <p:sp>
        <p:nvSpPr>
          <p:cNvPr id="7" name="Slide Number Placeholder 6"/>
          <p:cNvSpPr>
            <a:spLocks noGrp="1"/>
          </p:cNvSpPr>
          <p:nvPr>
            <p:ph type="sldNum" sz="quarter" idx="12"/>
          </p:nvPr>
        </p:nvSpPr>
        <p:spPr/>
        <p:txBody>
          <a:bodyPr/>
          <a:lstStyle/>
          <a:p>
            <a:fld id="{FE710BE0-312D-4CC6-B094-6AD5313ACFBE}" type="slidenum">
              <a:rPr lang="en-US" smtClean="0"/>
              <a:t>48</a:t>
            </a:fld>
            <a:endParaRPr lang="en-US"/>
          </a:p>
        </p:txBody>
      </p:sp>
      <p:sp>
        <p:nvSpPr>
          <p:cNvPr id="15" name="Text Box 68"/>
          <p:cNvSpPr txBox="1"/>
          <p:nvPr/>
        </p:nvSpPr>
        <p:spPr>
          <a:xfrm>
            <a:off x="1427001" y="5489739"/>
            <a:ext cx="9926799" cy="74629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400" dirty="0" smtClean="0">
                <a:effectLst/>
                <a:ea typeface="Times New Roman" panose="02020603050405020304" pitchFamily="18" charset="0"/>
                <a:cs typeface="Times New Roman" panose="02020603050405020304" pitchFamily="18" charset="0"/>
              </a:rPr>
              <a:t>Click the link for the appropriate report and choose the school year, school building, and certain actions associated to the screen</a:t>
            </a:r>
            <a:endParaRPr lang="en-US" sz="2400" dirty="0">
              <a:effectLst/>
              <a:ea typeface="Times New Roman" panose="02020603050405020304" pitchFamily="18" charset="0"/>
              <a:cs typeface="Times New Roman" panose="02020603050405020304" pitchFamily="18" charset="0"/>
            </a:endParaRPr>
          </a:p>
        </p:txBody>
      </p:sp>
      <p:pic>
        <p:nvPicPr>
          <p:cNvPr id="9" name="Content Placeholder 4"/>
          <p:cNvPicPr>
            <a:picLocks noGrp="1" noChangeAspect="1"/>
          </p:cNvPicPr>
          <p:nvPr>
            <p:ph idx="1"/>
          </p:nvPr>
        </p:nvPicPr>
        <p:blipFill rotWithShape="1">
          <a:blip r:embed="rId3"/>
          <a:srcRect t="27278" r="83454"/>
          <a:stretch/>
        </p:blipFill>
        <p:spPr>
          <a:xfrm>
            <a:off x="3848099" y="1201055"/>
            <a:ext cx="3747641" cy="4168364"/>
          </a:xfrm>
          <a:prstGeom prst="rect">
            <a:avLst/>
          </a:prstGeom>
          <a:solidFill>
            <a:schemeClr val="bg1"/>
          </a:solidFill>
          <a:ln>
            <a:solidFill>
              <a:schemeClr val="accent1"/>
            </a:solidFill>
          </a:ln>
        </p:spPr>
      </p:pic>
    </p:spTree>
    <p:extLst>
      <p:ext uri="{BB962C8B-B14F-4D97-AF65-F5344CB8AC3E}">
        <p14:creationId xmlns:p14="http://schemas.microsoft.com/office/powerpoint/2010/main" val="34069678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3200"/>
            <a:ext cx="10515600" cy="835025"/>
          </a:xfrm>
        </p:spPr>
        <p:txBody>
          <a:bodyPr/>
          <a:lstStyle/>
          <a:p>
            <a:pPr algn="ctr"/>
            <a:r>
              <a:rPr lang="en-US" dirty="0" smtClean="0"/>
              <a:t>Need Help?</a:t>
            </a:r>
            <a:endParaRPr lang="en-US" dirty="0"/>
          </a:p>
        </p:txBody>
      </p:sp>
      <p:sp>
        <p:nvSpPr>
          <p:cNvPr id="3" name="Content Placeholder 2"/>
          <p:cNvSpPr>
            <a:spLocks noGrp="1"/>
          </p:cNvSpPr>
          <p:nvPr>
            <p:ph idx="1"/>
          </p:nvPr>
        </p:nvSpPr>
        <p:spPr>
          <a:xfrm>
            <a:off x="838200" y="1114426"/>
            <a:ext cx="10515600" cy="5343524"/>
          </a:xfrm>
        </p:spPr>
        <p:txBody>
          <a:bodyPr>
            <a:normAutofit fontScale="77500" lnSpcReduction="20000"/>
          </a:bodyPr>
          <a:lstStyle/>
          <a:p>
            <a:pPr marL="0" indent="0">
              <a:buNone/>
            </a:pPr>
            <a:r>
              <a:rPr lang="en-US" sz="3800" b="1" dirty="0" err="1" smtClean="0"/>
              <a:t>Uniq</a:t>
            </a:r>
            <a:r>
              <a:rPr lang="en-US" sz="3800" b="1" dirty="0" smtClean="0"/>
              <a:t>-ID or Adviser </a:t>
            </a:r>
            <a:r>
              <a:rPr lang="en-US" sz="3800" b="1" dirty="0"/>
              <a:t>- NDE Help Desk</a:t>
            </a:r>
          </a:p>
          <a:p>
            <a:pPr marL="0" indent="0">
              <a:buNone/>
            </a:pPr>
            <a:r>
              <a:rPr lang="en-US" sz="3800" dirty="0"/>
              <a:t>Call toll free at 888-285-0556 or email: ADVISERHelp@NebraskaCloud.org</a:t>
            </a:r>
          </a:p>
          <a:p>
            <a:pPr marL="0" indent="0">
              <a:buNone/>
            </a:pPr>
            <a:endParaRPr lang="en-US" sz="3800" dirty="0"/>
          </a:p>
          <a:p>
            <a:pPr marL="0" indent="0">
              <a:buNone/>
            </a:pPr>
            <a:r>
              <a:rPr lang="en-US" sz="3800" b="1" dirty="0" smtClean="0"/>
              <a:t>Nebraska Department of Education - Portal</a:t>
            </a:r>
            <a:endParaRPr lang="en-US" sz="3800" b="1" dirty="0"/>
          </a:p>
          <a:p>
            <a:pPr marL="0" indent="0">
              <a:buNone/>
            </a:pPr>
            <a:r>
              <a:rPr lang="en-US" sz="3800" dirty="0">
                <a:hlinkClick r:id="rId3"/>
              </a:rPr>
              <a:t>https://</a:t>
            </a:r>
            <a:r>
              <a:rPr lang="en-US" sz="3800" dirty="0" smtClean="0">
                <a:hlinkClick r:id="rId3"/>
              </a:rPr>
              <a:t>portal.education.ne.gov/site/DesktopDefault.aspx</a:t>
            </a:r>
            <a:endParaRPr lang="en-US" sz="3800" dirty="0" smtClean="0"/>
          </a:p>
          <a:p>
            <a:pPr marL="0" indent="0">
              <a:buNone/>
            </a:pPr>
            <a:endParaRPr lang="en-US" sz="3800" dirty="0"/>
          </a:p>
          <a:p>
            <a:pPr marL="0" indent="0">
              <a:buNone/>
            </a:pPr>
            <a:r>
              <a:rPr lang="en-US" sz="3800" b="1" dirty="0" smtClean="0"/>
              <a:t>Office of </a:t>
            </a:r>
            <a:r>
              <a:rPr lang="en-US" sz="3800" b="1" dirty="0"/>
              <a:t>Nutrition Services </a:t>
            </a:r>
            <a:endParaRPr lang="en-US" sz="3800" b="1" dirty="0" smtClean="0"/>
          </a:p>
          <a:p>
            <a:pPr marL="0" indent="0">
              <a:buNone/>
            </a:pPr>
            <a:r>
              <a:rPr lang="en-US" sz="3800" dirty="0" smtClean="0"/>
              <a:t>Call 800-731-2233 or Email: nde.nsweb@nebraska.gov</a:t>
            </a:r>
          </a:p>
          <a:p>
            <a:pPr marL="0" indent="0">
              <a:buNone/>
            </a:pPr>
            <a:endParaRPr lang="en-US" sz="3800" dirty="0"/>
          </a:p>
          <a:p>
            <a:pPr marL="0" indent="0">
              <a:buNone/>
            </a:pPr>
            <a:r>
              <a:rPr lang="en-US" sz="3800" b="1" dirty="0"/>
              <a:t>CNP System link</a:t>
            </a:r>
          </a:p>
          <a:p>
            <a:pPr marL="0" indent="0">
              <a:buNone/>
            </a:pPr>
            <a:r>
              <a:rPr lang="en-US" sz="3800" dirty="0"/>
              <a:t>https://nutrition.education.ne.gov/Splash.aspx</a:t>
            </a:r>
          </a:p>
          <a:p>
            <a:pPr marL="0" indent="0">
              <a:buNone/>
            </a:pPr>
            <a:endParaRPr lang="en-US" sz="3800" dirty="0"/>
          </a:p>
          <a:p>
            <a:pPr marL="0" indent="0">
              <a:buNone/>
            </a:pPr>
            <a:endParaRPr lang="en-US" dirty="0"/>
          </a:p>
        </p:txBody>
      </p:sp>
      <p:sp>
        <p:nvSpPr>
          <p:cNvPr id="4" name="Slide Number Placeholder 3"/>
          <p:cNvSpPr>
            <a:spLocks noGrp="1"/>
          </p:cNvSpPr>
          <p:nvPr>
            <p:ph type="sldNum" sz="quarter" idx="12"/>
          </p:nvPr>
        </p:nvSpPr>
        <p:spPr/>
        <p:txBody>
          <a:bodyPr/>
          <a:lstStyle/>
          <a:p>
            <a:fld id="{FE710BE0-312D-4CC6-B094-6AD5313ACFBE}" type="slidenum">
              <a:rPr lang="en-US" smtClean="0"/>
              <a:t>49</a:t>
            </a:fld>
            <a:endParaRPr lang="en-US"/>
          </a:p>
        </p:txBody>
      </p:sp>
    </p:spTree>
    <p:extLst>
      <p:ext uri="{BB962C8B-B14F-4D97-AF65-F5344CB8AC3E}">
        <p14:creationId xmlns:p14="http://schemas.microsoft.com/office/powerpoint/2010/main" val="26641962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Security Rights – Available Website</a:t>
            </a:r>
            <a:endParaRPr lang="en-US" dirty="0"/>
          </a:p>
        </p:txBody>
      </p:sp>
      <p:sp>
        <p:nvSpPr>
          <p:cNvPr id="4" name="Slide Number Placeholder 3"/>
          <p:cNvSpPr>
            <a:spLocks noGrp="1"/>
          </p:cNvSpPr>
          <p:nvPr>
            <p:ph type="sldNum" sz="quarter" idx="12"/>
          </p:nvPr>
        </p:nvSpPr>
        <p:spPr/>
        <p:txBody>
          <a:bodyPr/>
          <a:lstStyle/>
          <a:p>
            <a:fld id="{FE710BE0-312D-4CC6-B094-6AD5313ACFBE}" type="slidenum">
              <a:rPr lang="en-US" smtClean="0"/>
              <a:t>5</a:t>
            </a:fld>
            <a:endParaRPr lang="en-US"/>
          </a:p>
        </p:txBody>
      </p:sp>
      <p:pic>
        <p:nvPicPr>
          <p:cNvPr id="3" name="Picture 2"/>
          <p:cNvPicPr>
            <a:picLocks noChangeAspect="1"/>
          </p:cNvPicPr>
          <p:nvPr/>
        </p:nvPicPr>
        <p:blipFill rotWithShape="1">
          <a:blip r:embed="rId3"/>
          <a:srcRect l="-267" t="34601" r="267" b="7996"/>
          <a:stretch/>
        </p:blipFill>
        <p:spPr>
          <a:xfrm>
            <a:off x="3252385" y="1690688"/>
            <a:ext cx="4947236" cy="3890968"/>
          </a:xfrm>
          <a:prstGeom prst="rect">
            <a:avLst/>
          </a:prstGeom>
          <a:solidFill>
            <a:schemeClr val="bg1"/>
          </a:solidFill>
          <a:ln w="12700">
            <a:solidFill>
              <a:srgbClr val="253179"/>
            </a:solidFill>
          </a:ln>
        </p:spPr>
      </p:pic>
    </p:spTree>
    <p:extLst>
      <p:ext uri="{BB962C8B-B14F-4D97-AF65-F5344CB8AC3E}">
        <p14:creationId xmlns:p14="http://schemas.microsoft.com/office/powerpoint/2010/main" val="20355270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Download Forms</a:t>
            </a:r>
            <a:endParaRPr lang="en-US" dirty="0"/>
          </a:p>
        </p:txBody>
      </p:sp>
      <p:sp>
        <p:nvSpPr>
          <p:cNvPr id="4" name="Slide Number Placeholder 3"/>
          <p:cNvSpPr>
            <a:spLocks noGrp="1"/>
          </p:cNvSpPr>
          <p:nvPr>
            <p:ph type="sldNum" sz="quarter" idx="12"/>
          </p:nvPr>
        </p:nvSpPr>
        <p:spPr/>
        <p:txBody>
          <a:bodyPr/>
          <a:lstStyle/>
          <a:p>
            <a:fld id="{FE710BE0-312D-4CC6-B094-6AD5313ACFBE}" type="slidenum">
              <a:rPr lang="en-US" smtClean="0"/>
              <a:t>6</a:t>
            </a:fld>
            <a:endParaRPr lang="en-US"/>
          </a:p>
        </p:txBody>
      </p:sp>
      <p:pic>
        <p:nvPicPr>
          <p:cNvPr id="5" name="Content Placeholder 4"/>
          <p:cNvPicPr>
            <a:picLocks noGrp="1" noChangeAspect="1"/>
          </p:cNvPicPr>
          <p:nvPr>
            <p:ph idx="1"/>
          </p:nvPr>
        </p:nvPicPr>
        <p:blipFill rotWithShape="1">
          <a:blip r:embed="rId3"/>
          <a:srcRect l="1976" t="2591" r="1326" b="9768"/>
          <a:stretch/>
        </p:blipFill>
        <p:spPr>
          <a:xfrm>
            <a:off x="1089502" y="1573162"/>
            <a:ext cx="9571803" cy="4094750"/>
          </a:xfrm>
          <a:prstGeom prst="rect">
            <a:avLst/>
          </a:prstGeom>
          <a:solidFill>
            <a:schemeClr val="bg1"/>
          </a:solidFill>
          <a:ln>
            <a:solidFill>
              <a:schemeClr val="accent1"/>
            </a:solidFill>
          </a:ln>
        </p:spPr>
      </p:pic>
      <p:sp>
        <p:nvSpPr>
          <p:cNvPr id="6" name="Oval 5"/>
          <p:cNvSpPr/>
          <p:nvPr/>
        </p:nvSpPr>
        <p:spPr>
          <a:xfrm>
            <a:off x="540774" y="5273047"/>
            <a:ext cx="6715432" cy="60664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733814" y="5894685"/>
            <a:ext cx="4522392" cy="461665"/>
          </a:xfrm>
          <a:prstGeom prst="rect">
            <a:avLst/>
          </a:prstGeom>
          <a:noFill/>
        </p:spPr>
        <p:txBody>
          <a:bodyPr wrap="none" rtlCol="0">
            <a:spAutoFit/>
          </a:bodyPr>
          <a:lstStyle/>
          <a:p>
            <a:r>
              <a:rPr lang="en-US" sz="2400" dirty="0" smtClean="0"/>
              <a:t>CNP User Manual (Security Admin)</a:t>
            </a:r>
            <a:endParaRPr lang="en-US" sz="2400" dirty="0"/>
          </a:p>
        </p:txBody>
      </p:sp>
    </p:spTree>
    <p:extLst>
      <p:ext uri="{BB962C8B-B14F-4D97-AF65-F5344CB8AC3E}">
        <p14:creationId xmlns:p14="http://schemas.microsoft.com/office/powerpoint/2010/main" val="3545162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Assign User Access Rights </a:t>
            </a:r>
            <a:endParaRPr lang="en-US" dirty="0"/>
          </a:p>
        </p:txBody>
      </p:sp>
      <p:sp>
        <p:nvSpPr>
          <p:cNvPr id="4" name="Slide Number Placeholder 3"/>
          <p:cNvSpPr>
            <a:spLocks noGrp="1"/>
          </p:cNvSpPr>
          <p:nvPr>
            <p:ph type="sldNum" sz="quarter" idx="12"/>
          </p:nvPr>
        </p:nvSpPr>
        <p:spPr/>
        <p:txBody>
          <a:bodyPr/>
          <a:lstStyle/>
          <a:p>
            <a:fld id="{FE710BE0-312D-4CC6-B094-6AD5313ACFBE}" type="slidenum">
              <a:rPr lang="en-US" smtClean="0"/>
              <a:t>7</a:t>
            </a:fld>
            <a:endParaRPr lang="en-US"/>
          </a:p>
        </p:txBody>
      </p:sp>
      <p:grpSp>
        <p:nvGrpSpPr>
          <p:cNvPr id="17" name="Group 16"/>
          <p:cNvGrpSpPr/>
          <p:nvPr/>
        </p:nvGrpSpPr>
        <p:grpSpPr>
          <a:xfrm>
            <a:off x="2900978" y="4006308"/>
            <a:ext cx="7311878" cy="2435087"/>
            <a:chOff x="3264345" y="4202183"/>
            <a:chExt cx="6788426" cy="2107095"/>
          </a:xfrm>
        </p:grpSpPr>
        <p:pic>
          <p:nvPicPr>
            <p:cNvPr id="15" name="Picture 14"/>
            <p:cNvPicPr>
              <a:picLocks noChangeAspect="1"/>
            </p:cNvPicPr>
            <p:nvPr/>
          </p:nvPicPr>
          <p:blipFill rotWithShape="1">
            <a:blip r:embed="rId3"/>
            <a:srcRect l="428" t="15761" r="8435" b="6619"/>
            <a:stretch/>
          </p:blipFill>
          <p:spPr>
            <a:xfrm>
              <a:off x="3264345" y="4202183"/>
              <a:ext cx="6788426" cy="2107095"/>
            </a:xfrm>
            <a:prstGeom prst="rect">
              <a:avLst/>
            </a:prstGeom>
            <a:solidFill>
              <a:schemeClr val="bg1"/>
            </a:solidFill>
            <a:ln>
              <a:solidFill>
                <a:schemeClr val="accent1"/>
              </a:solidFill>
            </a:ln>
          </p:spPr>
        </p:pic>
        <p:sp>
          <p:nvSpPr>
            <p:cNvPr id="14" name="Oval 13"/>
            <p:cNvSpPr/>
            <p:nvPr/>
          </p:nvSpPr>
          <p:spPr>
            <a:xfrm>
              <a:off x="6230638" y="5929299"/>
              <a:ext cx="1552575" cy="322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88670" y="1633134"/>
            <a:ext cx="7713468" cy="1879589"/>
          </a:xfrm>
        </p:spPr>
      </p:pic>
      <p:cxnSp>
        <p:nvCxnSpPr>
          <p:cNvPr id="6" name="Straight Arrow Connector 5"/>
          <p:cNvCxnSpPr/>
          <p:nvPr/>
        </p:nvCxnSpPr>
        <p:spPr>
          <a:xfrm>
            <a:off x="1906858" y="3800376"/>
            <a:ext cx="4560849" cy="1955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2842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2750073" y="696912"/>
            <a:ext cx="6146436" cy="5777307"/>
          </a:xfrm>
          <a:prstGeom prst="rect">
            <a:avLst/>
          </a:prstGeom>
          <a:solidFill>
            <a:schemeClr val="bg1"/>
          </a:solidFill>
          <a:ln>
            <a:solidFill>
              <a:schemeClr val="accent1"/>
            </a:solidFill>
          </a:ln>
        </p:spPr>
      </p:pic>
      <p:sp>
        <p:nvSpPr>
          <p:cNvPr id="4" name="Slide Number Placeholder 3"/>
          <p:cNvSpPr>
            <a:spLocks noGrp="1"/>
          </p:cNvSpPr>
          <p:nvPr>
            <p:ph type="sldNum" sz="quarter" idx="12"/>
          </p:nvPr>
        </p:nvSpPr>
        <p:spPr/>
        <p:txBody>
          <a:bodyPr/>
          <a:lstStyle/>
          <a:p>
            <a:fld id="{FE710BE0-312D-4CC6-B094-6AD5313ACFBE}" type="slidenum">
              <a:rPr lang="en-US" smtClean="0"/>
              <a:t>8</a:t>
            </a:fld>
            <a:endParaRPr lang="en-US"/>
          </a:p>
        </p:txBody>
      </p:sp>
      <p:sp>
        <p:nvSpPr>
          <p:cNvPr id="8" name="Oval 7"/>
          <p:cNvSpPr/>
          <p:nvPr/>
        </p:nvSpPr>
        <p:spPr>
          <a:xfrm>
            <a:off x="2513146" y="3947531"/>
            <a:ext cx="4054922" cy="5096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311267" y="5820386"/>
            <a:ext cx="3024047" cy="3805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838200" y="365125"/>
            <a:ext cx="10515600" cy="663575"/>
          </a:xfrm>
          <a:solidFill>
            <a:schemeClr val="bg1"/>
          </a:solidFill>
        </p:spPr>
        <p:txBody>
          <a:bodyPr>
            <a:normAutofit fontScale="90000"/>
          </a:bodyPr>
          <a:lstStyle/>
          <a:p>
            <a:pPr algn="ctr"/>
            <a:r>
              <a:rPr lang="en-US" dirty="0" smtClean="0"/>
              <a:t>User Profile</a:t>
            </a:r>
            <a:endParaRPr lang="en-US" dirty="0"/>
          </a:p>
        </p:txBody>
      </p:sp>
    </p:spTree>
    <p:extLst>
      <p:ext uri="{BB962C8B-B14F-4D97-AF65-F5344CB8AC3E}">
        <p14:creationId xmlns:p14="http://schemas.microsoft.com/office/powerpoint/2010/main" val="1025447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User’s Assigned Groups</a:t>
            </a:r>
            <a:endParaRPr lang="en-US" dirty="0"/>
          </a:p>
        </p:txBody>
      </p:sp>
      <p:pic>
        <p:nvPicPr>
          <p:cNvPr id="5" name="Content Placeholder 4"/>
          <p:cNvPicPr>
            <a:picLocks noGrp="1" noChangeAspect="1"/>
          </p:cNvPicPr>
          <p:nvPr>
            <p:ph idx="1"/>
          </p:nvPr>
        </p:nvPicPr>
        <p:blipFill rotWithShape="1">
          <a:blip r:embed="rId3"/>
          <a:srcRect l="2220" t="336" r="37327" b="20657"/>
          <a:stretch/>
        </p:blipFill>
        <p:spPr>
          <a:xfrm>
            <a:off x="2250697" y="1481346"/>
            <a:ext cx="8014628" cy="4875004"/>
          </a:xfrm>
          <a:prstGeom prst="rect">
            <a:avLst/>
          </a:prstGeom>
          <a:solidFill>
            <a:schemeClr val="accent1"/>
          </a:solidFill>
          <a:ln>
            <a:solidFill>
              <a:schemeClr val="accent1"/>
            </a:solidFill>
          </a:ln>
        </p:spPr>
      </p:pic>
      <p:sp>
        <p:nvSpPr>
          <p:cNvPr id="4" name="Slide Number Placeholder 3"/>
          <p:cNvSpPr>
            <a:spLocks noGrp="1"/>
          </p:cNvSpPr>
          <p:nvPr>
            <p:ph type="sldNum" sz="quarter" idx="12"/>
          </p:nvPr>
        </p:nvSpPr>
        <p:spPr/>
        <p:txBody>
          <a:bodyPr/>
          <a:lstStyle/>
          <a:p>
            <a:fld id="{FE710BE0-312D-4CC6-B094-6AD5313ACFBE}" type="slidenum">
              <a:rPr lang="en-US" smtClean="0"/>
              <a:t>9</a:t>
            </a:fld>
            <a:endParaRPr lang="en-US"/>
          </a:p>
        </p:txBody>
      </p:sp>
      <p:sp>
        <p:nvSpPr>
          <p:cNvPr id="9" name="Oval 8"/>
          <p:cNvSpPr/>
          <p:nvPr/>
        </p:nvSpPr>
        <p:spPr>
          <a:xfrm>
            <a:off x="1543986" y="4826832"/>
            <a:ext cx="8124669" cy="53964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76630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 dockstate="right" visibility="0" width="350" row="4">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72A13F49-0E58-4D21-BEE6-5EDA8D60184C}">
  <we:reference id="wa104380225" version="1.0.0.0" store="en-US" storeType="OMEX"/>
  <we:alternateReferences>
    <we:reference id="WA104380225" version="1.0.0.0" store="WA104380225"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6DD6E098-49F9-42AC-9F6E-0994FC0CC96D}">
  <we:reference id="wa104178141" version="3.10.0.152" store="en-US" storeType="OMEX"/>
  <we:alternateReferences>
    <we:reference id="WA104178141" version="3.10.0.152" store="WA10417814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91572</TotalTime>
  <Words>4219</Words>
  <Application>Microsoft Office PowerPoint</Application>
  <PresentationFormat>Widescreen</PresentationFormat>
  <Paragraphs>452</Paragraphs>
  <Slides>49</Slides>
  <Notes>49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Calibri Light</vt:lpstr>
      <vt:lpstr>Times New Roman</vt:lpstr>
      <vt:lpstr>Office Theme</vt:lpstr>
      <vt:lpstr>Direct Certification Webinar </vt:lpstr>
      <vt:lpstr>Overview </vt:lpstr>
      <vt:lpstr>Log onto the CNP System</vt:lpstr>
      <vt:lpstr>Child Nutrition System (CNP) – User IDs</vt:lpstr>
      <vt:lpstr>Security Rights – Available Website</vt:lpstr>
      <vt:lpstr>Download Forms</vt:lpstr>
      <vt:lpstr>Assign User Access Rights </vt:lpstr>
      <vt:lpstr>User Profile</vt:lpstr>
      <vt:lpstr>User’s Assigned Groups</vt:lpstr>
      <vt:lpstr>User Assigned Group – Direct Cert</vt:lpstr>
      <vt:lpstr>Access Direct Certification System</vt:lpstr>
      <vt:lpstr>PowerPoint Presentation</vt:lpstr>
      <vt:lpstr>Direct Certification System</vt:lpstr>
      <vt:lpstr>Enrollment Data </vt:lpstr>
      <vt:lpstr>Enrollment</vt:lpstr>
      <vt:lpstr>Enrollment – Upload File</vt:lpstr>
      <vt:lpstr>Enrollment – Data Layout</vt:lpstr>
      <vt:lpstr>Enrollment – Enter by Student</vt:lpstr>
      <vt:lpstr>Enrollment - Help</vt:lpstr>
      <vt:lpstr>Match List Date</vt:lpstr>
      <vt:lpstr>Navigating the Match List</vt:lpstr>
      <vt:lpstr>Match List – Table Headers</vt:lpstr>
      <vt:lpstr>Maintenance – Qualifying Programs</vt:lpstr>
      <vt:lpstr>Action Column - Optional</vt:lpstr>
      <vt:lpstr>PowerPoint Presentation</vt:lpstr>
      <vt:lpstr>Email Notification</vt:lpstr>
      <vt:lpstr>E-Mail Notifications</vt:lpstr>
      <vt:lpstr>Maintenance – User Security</vt:lpstr>
      <vt:lpstr>Security Groups</vt:lpstr>
      <vt:lpstr>Possible Match List</vt:lpstr>
      <vt:lpstr>Possible Match List</vt:lpstr>
      <vt:lpstr>Possible Match - Undo</vt:lpstr>
      <vt:lpstr>Student Lookup</vt:lpstr>
      <vt:lpstr>Student Lookup –Confidentiality Agreement</vt:lpstr>
      <vt:lpstr>Student Lookup – NDE ID (Preferred)</vt:lpstr>
      <vt:lpstr>Student Lookup – by Student Information</vt:lpstr>
      <vt:lpstr>Look up Results</vt:lpstr>
      <vt:lpstr>Lookup Results</vt:lpstr>
      <vt:lpstr>Lookup Results - Review</vt:lpstr>
      <vt:lpstr>Review Lookup Results</vt:lpstr>
      <vt:lpstr>Add Match Results to Match List</vt:lpstr>
      <vt:lpstr>Lookup Results – Confirming Match</vt:lpstr>
      <vt:lpstr>Direct Verification</vt:lpstr>
      <vt:lpstr>Direct Verification</vt:lpstr>
      <vt:lpstr>PowerPoint Presentation</vt:lpstr>
      <vt:lpstr>Direct Verification Results</vt:lpstr>
      <vt:lpstr>Reports</vt:lpstr>
      <vt:lpstr>Reports</vt:lpstr>
      <vt:lpstr>Need Help?</vt:lpstr>
    </vt:vector>
  </TitlesOfParts>
  <Company>Nebraska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 Shepherd</dc:creator>
  <cp:lastModifiedBy>Michelle Stephens</cp:lastModifiedBy>
  <cp:revision>686</cp:revision>
  <cp:lastPrinted>2018-12-14T17:40:02Z</cp:lastPrinted>
  <dcterms:created xsi:type="dcterms:W3CDTF">2018-08-10T18:38:47Z</dcterms:created>
  <dcterms:modified xsi:type="dcterms:W3CDTF">2018-12-18T15:27:47Z</dcterms:modified>
</cp:coreProperties>
</file>