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0"/>
  </p:notesMasterIdLst>
  <p:sldIdLst>
    <p:sldId id="256" r:id="rId3"/>
    <p:sldId id="257" r:id="rId4"/>
    <p:sldId id="532" r:id="rId5"/>
    <p:sldId id="580" r:id="rId6"/>
    <p:sldId id="259" r:id="rId7"/>
    <p:sldId id="378" r:id="rId8"/>
    <p:sldId id="556" r:id="rId9"/>
    <p:sldId id="581" r:id="rId10"/>
    <p:sldId id="409" r:id="rId11"/>
    <p:sldId id="529" r:id="rId12"/>
    <p:sldId id="582" r:id="rId13"/>
    <p:sldId id="587" r:id="rId14"/>
    <p:sldId id="583" r:id="rId15"/>
    <p:sldId id="584" r:id="rId16"/>
    <p:sldId id="585" r:id="rId17"/>
    <p:sldId id="586" r:id="rId18"/>
    <p:sldId id="593" r:id="rId19"/>
    <p:sldId id="588" r:id="rId20"/>
    <p:sldId id="589" r:id="rId21"/>
    <p:sldId id="524" r:id="rId22"/>
    <p:sldId id="595" r:id="rId23"/>
    <p:sldId id="533" r:id="rId24"/>
    <p:sldId id="410" r:id="rId25"/>
    <p:sldId id="564" r:id="rId26"/>
    <p:sldId id="523" r:id="rId27"/>
    <p:sldId id="578" r:id="rId28"/>
    <p:sldId id="590" r:id="rId29"/>
    <p:sldId id="591" r:id="rId30"/>
    <p:sldId id="598" r:id="rId31"/>
    <p:sldId id="599" r:id="rId32"/>
    <p:sldId id="600" r:id="rId33"/>
    <p:sldId id="601" r:id="rId34"/>
    <p:sldId id="602" r:id="rId35"/>
    <p:sldId id="603" r:id="rId36"/>
    <p:sldId id="604" r:id="rId37"/>
    <p:sldId id="605" r:id="rId38"/>
    <p:sldId id="606" r:id="rId39"/>
    <p:sldId id="607" r:id="rId40"/>
    <p:sldId id="608" r:id="rId41"/>
    <p:sldId id="609" r:id="rId42"/>
    <p:sldId id="610" r:id="rId43"/>
    <p:sldId id="611" r:id="rId44"/>
    <p:sldId id="612" r:id="rId45"/>
    <p:sldId id="351" r:id="rId46"/>
    <p:sldId id="288" r:id="rId47"/>
    <p:sldId id="592" r:id="rId48"/>
    <p:sldId id="364" r:id="rId4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83" autoAdjust="0"/>
    <p:restoredTop sz="79121" autoAdjust="0"/>
  </p:normalViewPr>
  <p:slideViewPr>
    <p:cSldViewPr snapToGrid="0" snapToObjects="1">
      <p:cViewPr varScale="1">
        <p:scale>
          <a:sx n="83" d="100"/>
          <a:sy n="83" d="100"/>
        </p:scale>
        <p:origin x="1116" y="42"/>
      </p:cViewPr>
      <p:guideLst>
        <p:guide orient="horz" pos="2160"/>
        <p:guide pos="2880"/>
      </p:guideLst>
    </p:cSldViewPr>
  </p:slideViewPr>
  <p:notesTextViewPr>
    <p:cViewPr>
      <p:scale>
        <a:sx n="3" d="2"/>
        <a:sy n="3" d="2"/>
      </p:scale>
      <p:origin x="0" y="0"/>
    </p:cViewPr>
  </p:notesTextViewPr>
  <p:sorterViewPr>
    <p:cViewPr>
      <p:scale>
        <a:sx n="100" d="100"/>
        <a:sy n="100" d="100"/>
      </p:scale>
      <p:origin x="0" y="39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3820600000000001"/>
          <c:y val="0.22220300000000001"/>
          <c:w val="0.65679399999999999"/>
          <c:h val="0.67811399999999999"/>
        </c:manualLayout>
      </c:layout>
      <c:barChart>
        <c:barDir val="bar"/>
        <c:grouping val="percentStacked"/>
        <c:varyColors val="0"/>
        <c:ser>
          <c:idx val="0"/>
          <c:order val="0"/>
          <c:tx>
            <c:strRef>
              <c:f>Sheet1!$B$1</c:f>
              <c:strCache>
                <c:ptCount val="1"/>
                <c:pt idx="0">
                  <c:v>Graduated</c:v>
                </c:pt>
              </c:strCache>
            </c:strRef>
          </c:tx>
          <c:spPr>
            <a:solidFill>
              <a:srgbClr val="00558D"/>
            </a:solidFill>
            <a:ln w="12700" cap="flat">
              <a:noFill/>
              <a:miter lim="400000"/>
            </a:ln>
            <a:effectLst/>
          </c:spPr>
          <c:invertIfNegative val="0"/>
          <c:dLbls>
            <c:dLbl>
              <c:idx val="1"/>
              <c:layout/>
              <c:tx>
                <c:rich>
                  <a:bodyPr/>
                  <a:lstStyle/>
                  <a:p>
                    <a:r>
                      <a:rPr lang="en-US"/>
                      <a:t>81%</a:t>
                    </a:r>
                    <a:endParaRPr lang="en-US" dirty="0"/>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223-45CD-B460-132694472338}"/>
                </c:ext>
              </c:extLst>
            </c:dLbl>
            <c:numFmt formatCode="0%" sourceLinked="0"/>
            <c:spPr>
              <a:noFill/>
              <a:ln>
                <a:noFill/>
              </a:ln>
              <a:effectLst/>
            </c:spPr>
            <c:txPr>
              <a:bodyPr/>
              <a:lstStyle/>
              <a:p>
                <a:pPr>
                  <a:defRPr sz="1100" b="1" i="0" u="none" strike="noStrike">
                    <a:solidFill>
                      <a:srgbClr val="FFFFFF"/>
                    </a:solidFill>
                    <a:latin typeface="Futura Std Extra Bold"/>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SkillsUSA</c:v>
                </c:pt>
                <c:pt idx="1">
                  <c:v>National</c:v>
                </c:pt>
              </c:strCache>
            </c:strRef>
          </c:cat>
          <c:val>
            <c:numRef>
              <c:f>Sheet1!$B$2:$B$3</c:f>
              <c:numCache>
                <c:formatCode>General</c:formatCode>
                <c:ptCount val="2"/>
                <c:pt idx="0">
                  <c:v>0.98</c:v>
                </c:pt>
                <c:pt idx="1">
                  <c:v>0.78</c:v>
                </c:pt>
              </c:numCache>
            </c:numRef>
          </c:val>
          <c:extLst>
            <c:ext xmlns:c16="http://schemas.microsoft.com/office/drawing/2014/chart" uri="{C3380CC4-5D6E-409C-BE32-E72D297353CC}">
              <c16:uniqueId val="{00000000-C223-45CD-B460-132694472338}"/>
            </c:ext>
          </c:extLst>
        </c:ser>
        <c:ser>
          <c:idx val="1"/>
          <c:order val="1"/>
          <c:tx>
            <c:strRef>
              <c:f>Sheet1!$C$1</c:f>
              <c:strCache>
                <c:ptCount val="1"/>
                <c:pt idx="0">
                  <c:v>Did Not Graduate</c:v>
                </c:pt>
              </c:strCache>
            </c:strRef>
          </c:tx>
          <c:spPr>
            <a:solidFill>
              <a:srgbClr val="E72632"/>
            </a:solidFill>
            <a:ln w="12700" cap="flat">
              <a:noFill/>
              <a:miter lim="400000"/>
            </a:ln>
            <a:effectLst/>
          </c:spPr>
          <c:invertIfNegative val="0"/>
          <c:cat>
            <c:strRef>
              <c:f>Sheet1!$A$2:$A$3</c:f>
              <c:strCache>
                <c:ptCount val="2"/>
                <c:pt idx="0">
                  <c:v>SkillsUSA</c:v>
                </c:pt>
                <c:pt idx="1">
                  <c:v>National</c:v>
                </c:pt>
              </c:strCache>
            </c:strRef>
          </c:cat>
          <c:val>
            <c:numRef>
              <c:f>Sheet1!$C$2:$C$3</c:f>
              <c:numCache>
                <c:formatCode>General</c:formatCode>
                <c:ptCount val="2"/>
                <c:pt idx="0">
                  <c:v>0.02</c:v>
                </c:pt>
                <c:pt idx="1">
                  <c:v>0.22</c:v>
                </c:pt>
              </c:numCache>
            </c:numRef>
          </c:val>
          <c:extLst>
            <c:ext xmlns:c16="http://schemas.microsoft.com/office/drawing/2014/chart" uri="{C3380CC4-5D6E-409C-BE32-E72D297353CC}">
              <c16:uniqueId val="{00000001-C223-45CD-B460-132694472338}"/>
            </c:ext>
          </c:extLst>
        </c:ser>
        <c:dLbls>
          <c:showLegendKey val="0"/>
          <c:showVal val="0"/>
          <c:showCatName val="0"/>
          <c:showSerName val="0"/>
          <c:showPercent val="0"/>
          <c:showBubbleSize val="0"/>
        </c:dLbls>
        <c:gapWidth val="48"/>
        <c:overlap val="100"/>
        <c:axId val="437933928"/>
        <c:axId val="437933536"/>
      </c:barChart>
      <c:catAx>
        <c:axId val="437933928"/>
        <c:scaling>
          <c:orientation val="maxMin"/>
        </c:scaling>
        <c:delete val="0"/>
        <c:axPos val="l"/>
        <c:numFmt formatCode="General" sourceLinked="0"/>
        <c:majorTickMark val="out"/>
        <c:minorTickMark val="none"/>
        <c:tickLblPos val="nextTo"/>
        <c:spPr>
          <a:ln w="12700" cap="flat">
            <a:noFill/>
            <a:miter lim="400000"/>
          </a:ln>
        </c:spPr>
        <c:txPr>
          <a:bodyPr rot="0"/>
          <a:lstStyle/>
          <a:p>
            <a:pPr>
              <a:defRPr sz="1000" b="0" i="0" u="none" strike="noStrike">
                <a:solidFill>
                  <a:srgbClr val="CCA00A"/>
                </a:solidFill>
                <a:latin typeface="Futura"/>
              </a:defRPr>
            </a:pPr>
            <a:endParaRPr lang="en-US"/>
          </a:p>
        </c:txPr>
        <c:crossAx val="437933536"/>
        <c:crosses val="autoZero"/>
        <c:auto val="1"/>
        <c:lblAlgn val="ctr"/>
        <c:lblOffset val="100"/>
        <c:noMultiLvlLbl val="1"/>
      </c:catAx>
      <c:valAx>
        <c:axId val="437933536"/>
        <c:scaling>
          <c:orientation val="minMax"/>
        </c:scaling>
        <c:delete val="0"/>
        <c:axPos val="t"/>
        <c:numFmt formatCode="0%" sourceLinked="0"/>
        <c:majorTickMark val="none"/>
        <c:minorTickMark val="none"/>
        <c:tickLblPos val="none"/>
        <c:spPr>
          <a:ln w="12700" cap="flat">
            <a:noFill/>
            <a:miter lim="400000"/>
          </a:ln>
        </c:spPr>
        <c:txPr>
          <a:bodyPr rot="0"/>
          <a:lstStyle/>
          <a:p>
            <a:pPr>
              <a:defRPr sz="1800" b="1" i="0" u="none" strike="noStrike">
                <a:solidFill>
                  <a:srgbClr val="FFFFFF"/>
                </a:solidFill>
                <a:latin typeface="Futura-ExtraBold"/>
              </a:defRPr>
            </a:pPr>
            <a:endParaRPr lang="en-US"/>
          </a:p>
        </c:txPr>
        <c:crossAx val="437933928"/>
        <c:crosses val="autoZero"/>
        <c:crossBetween val="between"/>
        <c:majorUnit val="0.25"/>
        <c:minorUnit val="0.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3820600000000001"/>
          <c:y val="0.20843500000000001"/>
          <c:w val="0.65679399999999999"/>
          <c:h val="0.69728400000000001"/>
        </c:manualLayout>
      </c:layout>
      <c:barChart>
        <c:barDir val="bar"/>
        <c:grouping val="percentStacked"/>
        <c:varyColors val="0"/>
        <c:ser>
          <c:idx val="0"/>
          <c:order val="0"/>
          <c:tx>
            <c:strRef>
              <c:f>Sheet1!$B$1</c:f>
              <c:strCache>
                <c:ptCount val="1"/>
                <c:pt idx="0">
                  <c:v>Graduated</c:v>
                </c:pt>
              </c:strCache>
            </c:strRef>
          </c:tx>
          <c:spPr>
            <a:solidFill>
              <a:srgbClr val="00558D"/>
            </a:solidFill>
            <a:ln w="12700" cap="flat">
              <a:noFill/>
              <a:miter lim="400000"/>
            </a:ln>
            <a:effectLst/>
          </c:spPr>
          <c:invertIfNegative val="0"/>
          <c:dLbls>
            <c:dLbl>
              <c:idx val="0"/>
              <c:layout>
                <c:manualLayout>
                  <c:x val="-5.3522023048183601E-3"/>
                  <c:y val="8.8685660770252697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EB1-440D-B38C-7711299F5950}"/>
                </c:ext>
              </c:extLst>
            </c:dLbl>
            <c:numFmt formatCode="0%" sourceLinked="0"/>
            <c:spPr>
              <a:noFill/>
              <a:ln>
                <a:noFill/>
              </a:ln>
              <a:effectLst/>
            </c:spPr>
            <c:txPr>
              <a:bodyPr/>
              <a:lstStyle/>
              <a:p>
                <a:pPr>
                  <a:defRPr sz="1100" b="1" i="0" u="none" strike="noStrike">
                    <a:solidFill>
                      <a:srgbClr val="FFFFFF"/>
                    </a:solidFill>
                    <a:latin typeface="Futura Std Extra Bold"/>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SkillsUSA</c:v>
                </c:pt>
                <c:pt idx="1">
                  <c:v>National</c:v>
                </c:pt>
              </c:strCache>
            </c:strRef>
          </c:cat>
          <c:val>
            <c:numRef>
              <c:f>Sheet1!$B$2:$B$3</c:f>
              <c:numCache>
                <c:formatCode>General</c:formatCode>
                <c:ptCount val="2"/>
                <c:pt idx="0">
                  <c:v>0.87</c:v>
                </c:pt>
                <c:pt idx="1">
                  <c:v>0.54</c:v>
                </c:pt>
              </c:numCache>
            </c:numRef>
          </c:val>
          <c:extLst>
            <c:ext xmlns:c16="http://schemas.microsoft.com/office/drawing/2014/chart" uri="{C3380CC4-5D6E-409C-BE32-E72D297353CC}">
              <c16:uniqueId val="{00000002-8EB1-440D-B38C-7711299F5950}"/>
            </c:ext>
          </c:extLst>
        </c:ser>
        <c:ser>
          <c:idx val="1"/>
          <c:order val="1"/>
          <c:tx>
            <c:strRef>
              <c:f>Sheet1!$C$1</c:f>
              <c:strCache>
                <c:ptCount val="1"/>
                <c:pt idx="0">
                  <c:v>Did Not Graduate</c:v>
                </c:pt>
              </c:strCache>
            </c:strRef>
          </c:tx>
          <c:spPr>
            <a:solidFill>
              <a:srgbClr val="E72632"/>
            </a:solidFill>
            <a:ln w="12700" cap="flat">
              <a:noFill/>
              <a:miter lim="400000"/>
            </a:ln>
            <a:effectLst/>
          </c:spPr>
          <c:invertIfNegative val="0"/>
          <c:cat>
            <c:strRef>
              <c:f>Sheet1!$A$2:$A$3</c:f>
              <c:strCache>
                <c:ptCount val="2"/>
                <c:pt idx="0">
                  <c:v>SkillsUSA</c:v>
                </c:pt>
                <c:pt idx="1">
                  <c:v>National</c:v>
                </c:pt>
              </c:strCache>
            </c:strRef>
          </c:cat>
          <c:val>
            <c:numRef>
              <c:f>Sheet1!$C$2:$C$3</c:f>
              <c:numCache>
                <c:formatCode>General</c:formatCode>
                <c:ptCount val="2"/>
                <c:pt idx="0">
                  <c:v>0.13</c:v>
                </c:pt>
                <c:pt idx="1">
                  <c:v>0.46</c:v>
                </c:pt>
              </c:numCache>
            </c:numRef>
          </c:val>
          <c:extLst>
            <c:ext xmlns:c16="http://schemas.microsoft.com/office/drawing/2014/chart" uri="{C3380CC4-5D6E-409C-BE32-E72D297353CC}">
              <c16:uniqueId val="{00000003-8EB1-440D-B38C-7711299F5950}"/>
            </c:ext>
          </c:extLst>
        </c:ser>
        <c:dLbls>
          <c:showLegendKey val="0"/>
          <c:showVal val="0"/>
          <c:showCatName val="0"/>
          <c:showSerName val="0"/>
          <c:showPercent val="0"/>
          <c:showBubbleSize val="0"/>
        </c:dLbls>
        <c:gapWidth val="48"/>
        <c:overlap val="100"/>
        <c:axId val="437929616"/>
        <c:axId val="437930792"/>
      </c:barChart>
      <c:catAx>
        <c:axId val="437929616"/>
        <c:scaling>
          <c:orientation val="maxMin"/>
        </c:scaling>
        <c:delete val="0"/>
        <c:axPos val="l"/>
        <c:numFmt formatCode="General" sourceLinked="0"/>
        <c:majorTickMark val="out"/>
        <c:minorTickMark val="none"/>
        <c:tickLblPos val="nextTo"/>
        <c:spPr>
          <a:ln w="12700" cap="flat">
            <a:noFill/>
            <a:miter lim="400000"/>
          </a:ln>
        </c:spPr>
        <c:txPr>
          <a:bodyPr rot="0"/>
          <a:lstStyle/>
          <a:p>
            <a:pPr>
              <a:defRPr sz="1000" b="0" i="0" u="none" strike="noStrike">
                <a:solidFill>
                  <a:srgbClr val="CCA00A"/>
                </a:solidFill>
                <a:latin typeface="Futura"/>
              </a:defRPr>
            </a:pPr>
            <a:endParaRPr lang="en-US"/>
          </a:p>
        </c:txPr>
        <c:crossAx val="437930792"/>
        <c:crosses val="autoZero"/>
        <c:auto val="1"/>
        <c:lblAlgn val="ctr"/>
        <c:lblOffset val="100"/>
        <c:noMultiLvlLbl val="1"/>
      </c:catAx>
      <c:valAx>
        <c:axId val="437930792"/>
        <c:scaling>
          <c:orientation val="minMax"/>
        </c:scaling>
        <c:delete val="0"/>
        <c:axPos val="t"/>
        <c:numFmt formatCode="0%" sourceLinked="0"/>
        <c:majorTickMark val="none"/>
        <c:minorTickMark val="none"/>
        <c:tickLblPos val="none"/>
        <c:spPr>
          <a:ln w="12700" cap="flat">
            <a:noFill/>
            <a:miter lim="400000"/>
          </a:ln>
        </c:spPr>
        <c:txPr>
          <a:bodyPr rot="0"/>
          <a:lstStyle/>
          <a:p>
            <a:pPr>
              <a:defRPr sz="1800" b="1" i="0" u="none" strike="noStrike">
                <a:solidFill>
                  <a:srgbClr val="FFFFFF"/>
                </a:solidFill>
                <a:latin typeface="Futura-ExtraBold"/>
              </a:defRPr>
            </a:pPr>
            <a:endParaRPr lang="en-US"/>
          </a:p>
        </c:txPr>
        <c:crossAx val="437929616"/>
        <c:crosses val="autoZero"/>
        <c:crossBetween val="between"/>
        <c:majorUnit val="0.25"/>
        <c:minorUnit val="0.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22FCB4B-6941-4F21-9B58-AEE714FC1A3D}" type="datetimeFigureOut">
              <a:rPr lang="en-US" smtClean="0"/>
              <a:t>10/4/2018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10BD4DE-D47B-475B-B869-1630B3EC4C72}" type="slidenum">
              <a:rPr lang="en-US" smtClean="0"/>
              <a:t>‹#›</a:t>
            </a:fld>
            <a:endParaRPr lang="en-US" dirty="0"/>
          </a:p>
        </p:txBody>
      </p:sp>
    </p:spTree>
    <p:extLst>
      <p:ext uri="{BB962C8B-B14F-4D97-AF65-F5344CB8AC3E}">
        <p14:creationId xmlns:p14="http://schemas.microsoft.com/office/powerpoint/2010/main" val="187261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endParaRPr lang="en-US" baseline="0" dirty="0" smtClean="0"/>
          </a:p>
          <a:p>
            <a:pPr defTabSz="914349">
              <a:defRPr/>
            </a:pPr>
            <a:r>
              <a:rPr lang="en-US" baseline="0" dirty="0" smtClean="0"/>
              <a:t>Ask schools to sit together</a:t>
            </a:r>
          </a:p>
        </p:txBody>
      </p:sp>
      <p:sp>
        <p:nvSpPr>
          <p:cNvPr id="4" name="Slide Number Placeholder 3"/>
          <p:cNvSpPr>
            <a:spLocks noGrp="1"/>
          </p:cNvSpPr>
          <p:nvPr>
            <p:ph type="sldNum" sz="quarter" idx="10"/>
          </p:nvPr>
        </p:nvSpPr>
        <p:spPr/>
        <p:txBody>
          <a:bodyPr/>
          <a:lstStyle/>
          <a:p>
            <a:fld id="{E10BD4DE-D47B-475B-B869-1630B3EC4C72}" type="slidenum">
              <a:rPr lang="en-US" smtClean="0"/>
              <a:t>1</a:t>
            </a:fld>
            <a:endParaRPr lang="en-US" dirty="0"/>
          </a:p>
        </p:txBody>
      </p:sp>
    </p:spTree>
    <p:extLst>
      <p:ext uri="{BB962C8B-B14F-4D97-AF65-F5344CB8AC3E}">
        <p14:creationId xmlns:p14="http://schemas.microsoft.com/office/powerpoint/2010/main" val="287906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1181100" y="696913"/>
            <a:ext cx="4648200" cy="348615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defTabSz="940602"/>
            <a:r>
              <a:rPr dirty="0"/>
              <a:t>Let’s begin with why our mission matters today</a:t>
            </a:r>
          </a:p>
          <a:p>
            <a:pPr defTabSz="940602"/>
            <a:r>
              <a:rPr dirty="0"/>
              <a:t>The simples way to look at it is:</a:t>
            </a:r>
          </a:p>
          <a:p>
            <a:pPr defTabSz="940602"/>
            <a:r>
              <a:rPr dirty="0"/>
              <a:t>Businesses need skilled talent, while students need a better path to career success</a:t>
            </a:r>
          </a:p>
          <a:p>
            <a:pPr defTabSz="940602"/>
            <a:endParaRPr dirty="0"/>
          </a:p>
          <a:p>
            <a:pPr defTabSz="940602"/>
            <a:r>
              <a:rPr dirty="0"/>
              <a:t>[From the </a:t>
            </a:r>
            <a:r>
              <a:rPr i="1" dirty="0"/>
              <a:t>Talent Shortage Survey Results. 2011</a:t>
            </a:r>
            <a:r>
              <a:rPr dirty="0"/>
              <a:t>, by ManpowerGroup]</a:t>
            </a:r>
          </a:p>
          <a:p>
            <a:pPr defTabSz="940602"/>
            <a:r>
              <a:rPr dirty="0"/>
              <a:t>In the U.S., skilled trades workers are No. 1 among the Top Ten hardest jobs to fill. Technicians rank 4th, behind sales reps and nurses.</a:t>
            </a:r>
          </a:p>
          <a:p>
            <a:pPr defTabSz="940602"/>
            <a:endParaRPr dirty="0"/>
          </a:p>
          <a:p>
            <a:pPr defTabSz="940602"/>
            <a:r>
              <a:rPr dirty="0"/>
              <a:t>[From “The Boiling Point: The Skills Gap in U.S. Manufacturing,” 2011, by Deloitte Development LLC on behalf of The Manufacturing Institute. Based on surveys of a nationally representative sample of 1,123 U.S. manufacturing executives in July and August of 2011]</a:t>
            </a:r>
          </a:p>
          <a:p>
            <a:pPr defTabSz="940602"/>
            <a:r>
              <a:rPr dirty="0"/>
              <a:t>68% of the respondents identified a </a:t>
            </a:r>
            <a:r>
              <a:rPr b="1" dirty="0"/>
              <a:t>high skilled, flexible workforce</a:t>
            </a:r>
            <a:r>
              <a:rPr dirty="0"/>
              <a:t> as most important to meeting his or her company’s business success during the next 3-5 years.</a:t>
            </a:r>
          </a:p>
          <a:p>
            <a:pPr defTabSz="940602"/>
            <a:endParaRPr dirty="0"/>
          </a:p>
          <a:p>
            <a:pPr defTabSz="940602"/>
            <a:endParaRPr dirty="0"/>
          </a:p>
          <a:p>
            <a:pPr defTabSz="940602"/>
            <a:r>
              <a:rPr dirty="0"/>
              <a:t>Meanwhile, </a:t>
            </a:r>
            <a:r>
              <a:rPr lang="en-US" dirty="0"/>
              <a:t>17</a:t>
            </a:r>
            <a:r>
              <a:rPr dirty="0"/>
              <a:t> percent of U.S. students are failing to graduate high school and </a:t>
            </a:r>
          </a:p>
          <a:p>
            <a:pPr defTabSz="940602"/>
            <a:endParaRPr dirty="0"/>
          </a:p>
          <a:p>
            <a:pPr defTabSz="940602"/>
            <a:r>
              <a:rPr dirty="0"/>
              <a:t>Among HS dropouts, 81 percent say they wanted more “real-world” learning opportunities—</a:t>
            </a:r>
          </a:p>
          <a:p>
            <a:pPr defTabSz="940602"/>
            <a:r>
              <a:rPr dirty="0"/>
              <a:t>That’s from TIME Magazine survey for a cover story in 2006</a:t>
            </a:r>
          </a:p>
          <a:p>
            <a:pPr defTabSz="940602"/>
            <a:endParaRPr dirty="0"/>
          </a:p>
          <a:p>
            <a:pPr defTabSz="940602"/>
            <a:r>
              <a:rPr dirty="0"/>
              <a:t>That’s why we need to get to the next level.</a:t>
            </a:r>
          </a:p>
        </p:txBody>
      </p:sp>
    </p:spTree>
    <p:extLst>
      <p:ext uri="{BB962C8B-B14F-4D97-AF65-F5344CB8AC3E}">
        <p14:creationId xmlns:p14="http://schemas.microsoft.com/office/powerpoint/2010/main" val="860183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1181100" y="696913"/>
            <a:ext cx="4648200" cy="348615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rPr dirty="0"/>
              <a:t>The framework is the key</a:t>
            </a:r>
            <a:r>
              <a:rPr lang="en-US" dirty="0"/>
              <a:t> – quantifies and measures the SkillsUSA mission</a:t>
            </a:r>
            <a:endParaRPr dirty="0"/>
          </a:p>
          <a:p>
            <a:r>
              <a:rPr dirty="0"/>
              <a:t>Three </a:t>
            </a:r>
            <a:r>
              <a:rPr lang="en-US" dirty="0"/>
              <a:t>components:</a:t>
            </a:r>
            <a:endParaRPr dirty="0"/>
          </a:p>
          <a:p>
            <a:endParaRPr dirty="0"/>
          </a:p>
          <a:p>
            <a:r>
              <a:rPr dirty="0"/>
              <a:t>Technical skills grounded in academics—</a:t>
            </a:r>
            <a:endParaRPr lang="en-US" dirty="0"/>
          </a:p>
          <a:p>
            <a:r>
              <a:rPr dirty="0"/>
              <a:t>Defined in partnership with industry</a:t>
            </a:r>
          </a:p>
          <a:p>
            <a:r>
              <a:rPr dirty="0"/>
              <a:t>Every year, industry partners make sure it’s up to date and connected to needs</a:t>
            </a:r>
          </a:p>
          <a:p>
            <a:r>
              <a:rPr dirty="0"/>
              <a:t>When partners in building trades told us we needed to incorporate steel framing—</a:t>
            </a:r>
          </a:p>
          <a:p>
            <a:r>
              <a:rPr dirty="0"/>
              <a:t>The very next year, if you went to our national competition, you’d see students competing in a design that required both wood and steel framing</a:t>
            </a:r>
          </a:p>
          <a:p>
            <a:endParaRPr dirty="0"/>
          </a:p>
          <a:p>
            <a:r>
              <a:rPr dirty="0"/>
              <a:t>Workplace skills—Communication, Decision-making, Teamwork, Leadership--</a:t>
            </a:r>
          </a:p>
          <a:p>
            <a:r>
              <a:rPr dirty="0"/>
              <a:t>The skills you need in ANY career these days</a:t>
            </a:r>
          </a:p>
          <a:p>
            <a:endParaRPr dirty="0"/>
          </a:p>
          <a:p>
            <a:r>
              <a:rPr lang="en-US" dirty="0"/>
              <a:t>P</a:t>
            </a:r>
            <a:r>
              <a:rPr dirty="0"/>
              <a:t>ersonal skills—The hardest to define and the easiest to overlook, but the most important to long-term success</a:t>
            </a:r>
          </a:p>
          <a:p>
            <a:r>
              <a:rPr dirty="0"/>
              <a:t>Integrity, Work Ethic, Professionalism, Responsibility, Motivation</a:t>
            </a:r>
            <a:endParaRPr lang="en-US" dirty="0"/>
          </a:p>
          <a:p>
            <a:endParaRPr lang="en-US" dirty="0"/>
          </a:p>
          <a:p>
            <a:r>
              <a:rPr lang="en-US" dirty="0"/>
              <a:t>Employing the Framework creates a culture of work</a:t>
            </a:r>
            <a:endParaRPr dirty="0"/>
          </a:p>
        </p:txBody>
      </p:sp>
    </p:spTree>
    <p:extLst>
      <p:ext uri="{BB962C8B-B14F-4D97-AF65-F5344CB8AC3E}">
        <p14:creationId xmlns:p14="http://schemas.microsoft.com/office/powerpoint/2010/main" val="4161697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1181100" y="696913"/>
            <a:ext cx="4648200" cy="3486150"/>
          </a:xfrm>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r>
              <a:rPr dirty="0"/>
              <a:t>[best way to understand how it works in practice is to look at one student’s path]</a:t>
            </a:r>
          </a:p>
          <a:p>
            <a:r>
              <a:rPr dirty="0"/>
              <a:t>[could be customized]</a:t>
            </a:r>
          </a:p>
          <a:p>
            <a:endParaRPr dirty="0"/>
          </a:p>
          <a:p>
            <a:r>
              <a:rPr dirty="0"/>
              <a:t>Kyle finds out about SkillsUSA from a friend/event at their school</a:t>
            </a:r>
          </a:p>
          <a:p>
            <a:r>
              <a:rPr dirty="0"/>
              <a:t>Signs up in 10th grade</a:t>
            </a:r>
          </a:p>
          <a:p>
            <a:r>
              <a:rPr dirty="0"/>
              <a:t>Chooses a program--school offers 40--he chooses Automotive Service Technology</a:t>
            </a:r>
          </a:p>
          <a:p>
            <a:r>
              <a:rPr dirty="0"/>
              <a:t>Every day, he has his core academic classes--math, science, civics, etc</a:t>
            </a:r>
          </a:p>
          <a:p>
            <a:r>
              <a:rPr dirty="0"/>
              <a:t>But he also has his Automotive Services program, where he spends time in a fully-equipped, professional-caliber auto </a:t>
            </a:r>
            <a:r>
              <a:rPr lang="en-US" dirty="0"/>
              <a:t>service</a:t>
            </a:r>
            <a:r>
              <a:rPr lang="en-US" baseline="0" dirty="0"/>
              <a:t> lab</a:t>
            </a:r>
            <a:endParaRPr dirty="0"/>
          </a:p>
          <a:p>
            <a:r>
              <a:rPr dirty="0"/>
              <a:t>His teacher is an experienced, working technician-who interacts with Kyle as a supervisor would</a:t>
            </a:r>
          </a:p>
          <a:p>
            <a:r>
              <a:rPr dirty="0"/>
              <a:t>The curriculum he teaches—influenced by standards from SkillsUSA</a:t>
            </a:r>
          </a:p>
          <a:p>
            <a:r>
              <a:rPr dirty="0"/>
              <a:t>And they do real jobs for real clients</a:t>
            </a:r>
          </a:p>
          <a:p>
            <a:r>
              <a:rPr dirty="0"/>
              <a:t>He gains leadership opportunities that he otherwise wouldn’t have thought were for him—being treasurer of his SkillsUSA chapter, or even president</a:t>
            </a:r>
          </a:p>
          <a:p>
            <a:r>
              <a:rPr dirty="0"/>
              <a:t>And he gets the chance to compete at the local, state, maybe even national levels—in the skills that he’s built</a:t>
            </a:r>
          </a:p>
          <a:p>
            <a:r>
              <a:rPr dirty="0"/>
              <a:t>And when he gets to graduation, he has a wide range of options—career, college, apprenticeship, military—</a:t>
            </a:r>
          </a:p>
          <a:p>
            <a:r>
              <a:rPr dirty="0"/>
              <a:t>And all of that begins with his participation in SkillsUSA</a:t>
            </a:r>
          </a:p>
        </p:txBody>
      </p:sp>
    </p:spTree>
    <p:extLst>
      <p:ext uri="{BB962C8B-B14F-4D97-AF65-F5344CB8AC3E}">
        <p14:creationId xmlns:p14="http://schemas.microsoft.com/office/powerpoint/2010/main" val="1108378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1181100" y="696913"/>
            <a:ext cx="4648200" cy="348615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rPr dirty="0"/>
              <a:t>Advisors:</a:t>
            </a:r>
          </a:p>
          <a:p>
            <a:pPr marL="174708" indent="-174708">
              <a:buSzPct val="100000"/>
              <a:buFont typeface="Arial"/>
              <a:buChar char="•"/>
            </a:pPr>
            <a:r>
              <a:rPr dirty="0"/>
              <a:t>School employs</a:t>
            </a:r>
            <a:r>
              <a:rPr lang="en-US" dirty="0"/>
              <a:t> instructors that serve as advisors</a:t>
            </a:r>
            <a:endParaRPr dirty="0"/>
          </a:p>
          <a:p>
            <a:pPr marL="174708" indent="-174708">
              <a:buSzPct val="100000"/>
              <a:buFont typeface="Arial"/>
              <a:buChar char="•"/>
            </a:pPr>
            <a:r>
              <a:rPr dirty="0"/>
              <a:t>Seasoned professionals averaging 15-25 years experience in their field</a:t>
            </a:r>
          </a:p>
          <a:p>
            <a:pPr marL="174708" indent="-174708">
              <a:buSzPct val="100000"/>
              <a:buFont typeface="Arial"/>
              <a:buChar char="•"/>
            </a:pPr>
            <a:r>
              <a:rPr dirty="0"/>
              <a:t>Supported by the materials, content and standards that SkillsUSA provides, including training/development opportunities and events for the advisors themselves</a:t>
            </a:r>
          </a:p>
          <a:p>
            <a:pPr marL="174708" indent="-174708">
              <a:buSzPct val="100000"/>
              <a:buFont typeface="Arial"/>
              <a:buChar char="•"/>
            </a:pPr>
            <a:r>
              <a:rPr dirty="0"/>
              <a:t>Advisors are truly dedicated to students, serving as role models and demonstrating pride and dignity in their careers</a:t>
            </a:r>
          </a:p>
          <a:p>
            <a:pPr marL="174708" indent="-174708">
              <a:buSzPct val="100000"/>
              <a:buFont typeface="Arial"/>
              <a:buChar char="•"/>
            </a:pPr>
            <a:endParaRPr dirty="0"/>
          </a:p>
          <a:p>
            <a:r>
              <a:rPr dirty="0"/>
              <a:t>From the local level to the national level, students have the opportunity to:</a:t>
            </a:r>
          </a:p>
          <a:p>
            <a:pPr marL="174708" indent="-174708">
              <a:buSzPct val="100000"/>
              <a:buFont typeface="Arial"/>
              <a:buChar char="•"/>
            </a:pPr>
            <a:r>
              <a:rPr dirty="0"/>
              <a:t>Participate in competitions in their occupational skill area as well as in leadership</a:t>
            </a:r>
          </a:p>
          <a:p>
            <a:pPr marL="640594" lvl="1" indent="-174708">
              <a:buSzPct val="100000"/>
              <a:buFont typeface="Arial"/>
              <a:buChar char="•"/>
            </a:pPr>
            <a:r>
              <a:rPr dirty="0"/>
              <a:t>Local/state winners can advance to National Leadership and Skills Conference &amp; Competition</a:t>
            </a:r>
          </a:p>
          <a:p>
            <a:pPr marL="640594" lvl="1" indent="-174708">
              <a:buSzPct val="100000"/>
              <a:buFont typeface="Arial"/>
              <a:buChar char="•"/>
            </a:pPr>
            <a:r>
              <a:rPr dirty="0"/>
              <a:t>National champions may also take part in WorldSkills</a:t>
            </a:r>
          </a:p>
          <a:p>
            <a:pPr marL="174708" indent="-174708">
              <a:buSzPct val="100000"/>
              <a:buFont typeface="Arial"/>
              <a:buChar char="•"/>
            </a:pPr>
            <a:r>
              <a:rPr dirty="0"/>
              <a:t>Take on leadership roles in their local chapters, their state, or in the national organization</a:t>
            </a:r>
          </a:p>
          <a:p>
            <a:pPr marL="640594" lvl="1" indent="-174708">
              <a:buSzPct val="100000"/>
              <a:buFont typeface="Arial"/>
              <a:buChar char="•"/>
            </a:pPr>
            <a:r>
              <a:rPr dirty="0"/>
              <a:t>These roles include materials and rigorous leadership training to support students in their growth and development</a:t>
            </a:r>
          </a:p>
          <a:p>
            <a:pPr marL="174708" indent="-174708">
              <a:buSzPct val="100000"/>
              <a:buFont typeface="Arial"/>
              <a:buChar char="•"/>
            </a:pPr>
            <a:r>
              <a:rPr dirty="0"/>
              <a:t>Build their employability skills. SkillsUSA provides:</a:t>
            </a:r>
            <a:endParaRPr lang="en-US" dirty="0"/>
          </a:p>
          <a:p>
            <a:pPr marL="174708" lvl="8" indent="-174708">
              <a:buSzPct val="100000"/>
              <a:buFont typeface="Wingdings" panose="05000000000000000000" pitchFamily="2" charset="2"/>
              <a:buChar char="§"/>
            </a:pPr>
            <a:r>
              <a:rPr lang="en-US" dirty="0"/>
              <a:t>SkillsUSA</a:t>
            </a:r>
            <a:r>
              <a:rPr lang="en-US" baseline="0" dirty="0"/>
              <a:t> Framework</a:t>
            </a:r>
          </a:p>
          <a:p>
            <a:pPr marL="174708" lvl="8" indent="-174708">
              <a:buSzPct val="100000"/>
              <a:buFont typeface="Wingdings" panose="05000000000000000000" pitchFamily="2" charset="2"/>
              <a:buChar char="§"/>
            </a:pPr>
            <a:r>
              <a:rPr lang="en-US" baseline="0" dirty="0"/>
              <a:t>Career Essentials </a:t>
            </a:r>
            <a:endParaRPr dirty="0"/>
          </a:p>
        </p:txBody>
      </p:sp>
    </p:spTree>
    <p:extLst>
      <p:ext uri="{BB962C8B-B14F-4D97-AF65-F5344CB8AC3E}">
        <p14:creationId xmlns:p14="http://schemas.microsoft.com/office/powerpoint/2010/main" val="2476677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xfrm>
            <a:off x="1181100" y="696913"/>
            <a:ext cx="4648200" cy="3486150"/>
          </a:xfrm>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defTabSz="940602"/>
            <a:r>
              <a:rPr dirty="0"/>
              <a:t>That’s our model—and the model works.</a:t>
            </a:r>
          </a:p>
          <a:p>
            <a:pPr defTabSz="940602"/>
            <a:r>
              <a:rPr dirty="0"/>
              <a:t>We see the results in so many different ways:</a:t>
            </a:r>
          </a:p>
          <a:p>
            <a:pPr defTabSz="940602"/>
            <a:endParaRPr dirty="0"/>
          </a:p>
          <a:p>
            <a:pPr defTabSz="940602"/>
            <a:r>
              <a:rPr dirty="0"/>
              <a:t>Graduation rates</a:t>
            </a:r>
          </a:p>
          <a:p>
            <a:pPr defTabSz="940602"/>
            <a:r>
              <a:rPr dirty="0"/>
              <a:t>Based on 2013 survey of 1,200 SkillsUSA advisors regarding their students over the past 5 years</a:t>
            </a:r>
          </a:p>
          <a:p>
            <a:endParaRPr dirty="0"/>
          </a:p>
          <a:p>
            <a:pPr defTabSz="921616"/>
            <a:r>
              <a:rPr dirty="0"/>
              <a:t>From e-mail survey of SkillsUSA Alumni in September 2013:</a:t>
            </a:r>
          </a:p>
          <a:p>
            <a:r>
              <a:rPr dirty="0"/>
              <a:t>77% said they immediately pursued full-time employment or postsecondary education in the same field—or a directly related field—that they studied while a SkillsUSA student.</a:t>
            </a:r>
          </a:p>
          <a:p>
            <a:r>
              <a:rPr dirty="0"/>
              <a:t>74% said that SkillsUSA had a “very significant positive impact” on their professional successes.</a:t>
            </a:r>
          </a:p>
          <a:p>
            <a:r>
              <a:rPr dirty="0"/>
              <a:t>65% said that Leadership, Teamwork and other Employability skills learned while a SkillsUSA member had been their most important takeaway from their SkillsUSA experience.</a:t>
            </a:r>
          </a:p>
          <a:p>
            <a:r>
              <a:rPr dirty="0"/>
              <a:t>83% said that their SkillsUSA experience helped them achieve promotions and pay increases during their career. </a:t>
            </a:r>
          </a:p>
          <a:p>
            <a:endParaRPr dirty="0"/>
          </a:p>
          <a:p>
            <a:r>
              <a:rPr dirty="0"/>
              <a:t>From an e-mail survey of SkillsUSA instructors conducted in the fall of 2012:</a:t>
            </a:r>
          </a:p>
          <a:p>
            <a:r>
              <a:rPr dirty="0"/>
              <a:t>77% said that engagement with SkillsUSA made them [the instructor] a more effective teacher</a:t>
            </a:r>
          </a:p>
          <a:p>
            <a:r>
              <a:rPr dirty="0"/>
              <a:t>74% said that SkillsUSA involvement improved the academic performance of their students</a:t>
            </a:r>
          </a:p>
          <a:p>
            <a:r>
              <a:rPr dirty="0"/>
              <a:t>88% of SkillsUSA advisors say that their local advisory committee of business partners influences their curriculum</a:t>
            </a:r>
          </a:p>
          <a:p>
            <a:r>
              <a:rPr dirty="0"/>
              <a:t>76% of SkillsUSA instructors indicated that they prefer to buy from SkillsUSA partners when purchasing supplies and equipment for their programs.</a:t>
            </a:r>
          </a:p>
        </p:txBody>
      </p:sp>
    </p:spTree>
    <p:extLst>
      <p:ext uri="{BB962C8B-B14F-4D97-AF65-F5344CB8AC3E}">
        <p14:creationId xmlns:p14="http://schemas.microsoft.com/office/powerpoint/2010/main" val="2174479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xfrm>
            <a:off x="1181100" y="696913"/>
            <a:ext cx="4648200" cy="3486150"/>
          </a:xfrm>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defTabSz="940602"/>
            <a:r>
              <a:rPr dirty="0"/>
              <a:t>Let’s not forget the perspective of the employers</a:t>
            </a:r>
          </a:p>
          <a:p>
            <a:pPr defTabSz="940602"/>
            <a:r>
              <a:rPr dirty="0"/>
              <a:t>[We can show you quotes like this all day]</a:t>
            </a:r>
          </a:p>
          <a:p>
            <a:pPr defTabSz="940602"/>
            <a:endParaRPr dirty="0"/>
          </a:p>
          <a:p>
            <a:pPr defTabSz="940602"/>
            <a:r>
              <a:rPr dirty="0"/>
              <a:t>“For over a decade, Lowe’s has partnered with SkillsUSA to help students gain the valuable professional, workplace and technical skills needed to succeed. Our partnership is helping develop world-class leaders of tomorrow and ensuring our country has a talented, skilled workforce for years to come.”</a:t>
            </a:r>
          </a:p>
          <a:p>
            <a:pPr defTabSz="940602"/>
            <a:r>
              <a:rPr dirty="0"/>
              <a:t>Troy J. Dally, Senior Vice President, General Merchandising Manager, Seasonal and Services, Lowe’s Companies, Inc.</a:t>
            </a:r>
          </a:p>
          <a:p>
            <a:pPr defTabSz="940602"/>
            <a:endParaRPr dirty="0"/>
          </a:p>
          <a:p>
            <a:pPr defTabSz="940602"/>
            <a:r>
              <a:rPr dirty="0"/>
              <a:t>“SkillsUSA students are in demand and they are better equipped than anyone out there. This organization improves lives and is indeed creating a better world.”</a:t>
            </a:r>
            <a:br>
              <a:rPr dirty="0"/>
            </a:br>
            <a:r>
              <a:rPr dirty="0"/>
              <a:t>Jim Lentz, president, Toyota Motor Sales </a:t>
            </a:r>
          </a:p>
          <a:p>
            <a:pPr defTabSz="940602"/>
            <a:endParaRPr dirty="0"/>
          </a:p>
          <a:p>
            <a:pPr defTabSz="940602"/>
            <a:r>
              <a:rPr dirty="0"/>
              <a:t>“The thing about SkillsUSA that’s so cool and the reason that my foundation has supported it for years is that it is deliberately focused on celebrating a skill. Three million jobs right now exist in the trades and transportation and commerce. The skills gap is real. Training kids and getting them excited to do the jobs that exist ought to be job one. SkillsUSA does that in a big way. It’s about excellence and competition and being good at what you do, and eventually through all of that —learning who you are. SkillsUSA is working.”</a:t>
            </a:r>
          </a:p>
          <a:p>
            <a:pPr defTabSz="940602"/>
            <a:r>
              <a:rPr dirty="0"/>
              <a:t>Mike Rowe, mikeroweWORKS Foundation</a:t>
            </a:r>
          </a:p>
        </p:txBody>
      </p:sp>
    </p:spTree>
    <p:extLst>
      <p:ext uri="{BB962C8B-B14F-4D97-AF65-F5344CB8AC3E}">
        <p14:creationId xmlns:p14="http://schemas.microsoft.com/office/powerpoint/2010/main" val="181786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xfrm>
            <a:off x="1181100" y="696913"/>
            <a:ext cx="4648200" cy="3486150"/>
          </a:xfrm>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r>
              <a:rPr dirty="0"/>
              <a:t>We see this in three ways:</a:t>
            </a:r>
          </a:p>
          <a:p>
            <a:endParaRPr dirty="0"/>
          </a:p>
          <a:p>
            <a:pPr defTabSz="921616">
              <a:defRPr>
                <a:solidFill>
                  <a:srgbClr val="FFFFFF"/>
                </a:solidFill>
              </a:defRPr>
            </a:pPr>
            <a:r>
              <a:rPr dirty="0"/>
              <a:t>It’s not just more people to hire—it’s the people you’ll want to hire </a:t>
            </a:r>
            <a:r>
              <a:rPr u="sng" dirty="0"/>
              <a:t>first</a:t>
            </a:r>
            <a:r>
              <a:rPr dirty="0"/>
              <a:t>.</a:t>
            </a:r>
          </a:p>
          <a:p>
            <a:pPr lvl="1" indent="465887"/>
            <a:r>
              <a:rPr dirty="0"/>
              <a:t>We don’t just want to add to your stack of resumes—we want to add people who go to the top of that stack</a:t>
            </a:r>
          </a:p>
          <a:p>
            <a:pPr lvl="1" indent="465887"/>
            <a:r>
              <a:rPr dirty="0"/>
              <a:t>Quality &gt; Quantity</a:t>
            </a:r>
          </a:p>
          <a:p>
            <a:endParaRPr dirty="0"/>
          </a:p>
          <a:p>
            <a:pPr defTabSz="921616">
              <a:defRPr>
                <a:solidFill>
                  <a:srgbClr val="FFFFFF"/>
                </a:solidFill>
              </a:defRPr>
            </a:pPr>
            <a:r>
              <a:rPr dirty="0"/>
              <a:t>Even their first industry job is their second industry job</a:t>
            </a:r>
          </a:p>
          <a:p>
            <a:pPr lvl="1" indent="460809" defTabSz="921616"/>
            <a:r>
              <a:rPr dirty="0"/>
              <a:t>You won’t be their first job, first work site, first manager, first team</a:t>
            </a:r>
          </a:p>
          <a:p>
            <a:pPr lvl="1" indent="460809" defTabSz="921616"/>
            <a:r>
              <a:rPr dirty="0"/>
              <a:t>How great to hire someone who’s already had a great manager—someone who was a</a:t>
            </a:r>
            <a:r>
              <a:rPr lang="en-US" dirty="0"/>
              <a:t>n</a:t>
            </a:r>
            <a:r>
              <a:rPr lang="en-US" baseline="0" dirty="0"/>
              <a:t> instructor</a:t>
            </a:r>
            <a:r>
              <a:rPr dirty="0"/>
              <a:t> at heart</a:t>
            </a:r>
          </a:p>
          <a:p>
            <a:pPr lvl="1" indent="465887"/>
            <a:r>
              <a:rPr dirty="0"/>
              <a:t>Their first industry job was in high school</a:t>
            </a:r>
          </a:p>
          <a:p>
            <a:r>
              <a:rPr dirty="0"/>
              <a:t>	</a:t>
            </a:r>
          </a:p>
          <a:p>
            <a:pPr defTabSz="921616">
              <a:defRPr>
                <a:solidFill>
                  <a:srgbClr val="FFFFFF"/>
                </a:solidFill>
              </a:defRPr>
            </a:pPr>
            <a:r>
              <a:rPr dirty="0"/>
              <a:t>They’ve got the skills to be </a:t>
            </a:r>
            <a:r>
              <a:rPr u="sng" dirty="0"/>
              <a:t>leaders </a:t>
            </a:r>
            <a:r>
              <a:rPr dirty="0"/>
              <a:t>within your business</a:t>
            </a:r>
          </a:p>
          <a:p>
            <a:pPr lvl="1" indent="465887"/>
            <a:r>
              <a:rPr dirty="0"/>
              <a:t>Start day one as effective employees</a:t>
            </a:r>
          </a:p>
          <a:p>
            <a:pPr lvl="1" indent="465887"/>
            <a:r>
              <a:rPr dirty="0"/>
              <a:t>AND have the skills to grow a whole career of leadership within your business</a:t>
            </a:r>
          </a:p>
          <a:p>
            <a:pPr lvl="1" indent="465887"/>
            <a:endParaRPr dirty="0"/>
          </a:p>
          <a:p>
            <a:r>
              <a:rPr dirty="0"/>
              <a:t>And finally, they reflect the diversity of your community and our country.</a:t>
            </a:r>
          </a:p>
        </p:txBody>
      </p:sp>
    </p:spTree>
    <p:extLst>
      <p:ext uri="{BB962C8B-B14F-4D97-AF65-F5344CB8AC3E}">
        <p14:creationId xmlns:p14="http://schemas.microsoft.com/office/powerpoint/2010/main" val="829828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xfrm>
            <a:off x="1181100" y="696913"/>
            <a:ext cx="4648200" cy="3486150"/>
          </a:xfrm>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pPr defTabSz="940602"/>
            <a:r>
              <a:rPr dirty="0"/>
              <a:t>You’ve seen what we can do for you, and what we do for students,</a:t>
            </a:r>
          </a:p>
          <a:p>
            <a:r>
              <a:rPr dirty="0"/>
              <a:t>We’re here to talk to you because we’re not done</a:t>
            </a:r>
          </a:p>
        </p:txBody>
      </p:sp>
    </p:spTree>
    <p:extLst>
      <p:ext uri="{BB962C8B-B14F-4D97-AF65-F5344CB8AC3E}">
        <p14:creationId xmlns:p14="http://schemas.microsoft.com/office/powerpoint/2010/main" val="393574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None/>
            </a:pPr>
            <a:endParaRPr lang="en-US" dirty="0" smtClean="0"/>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9B9D71-8B7C-4EA1-B182-E6950ACD9F53}" type="slidenum">
              <a:rPr lang="en-US" smtClean="0"/>
              <a:pPr fontAlgn="base">
                <a:spcBef>
                  <a:spcPct val="0"/>
                </a:spcBef>
                <a:spcAft>
                  <a:spcPct val="0"/>
                </a:spcAft>
                <a:defRPr/>
              </a:pPr>
              <a:t>44</a:t>
            </a:fld>
            <a:endParaRPr lang="en-US" dirty="0" smtClean="0"/>
          </a:p>
        </p:txBody>
      </p:sp>
      <p:sp>
        <p:nvSpPr>
          <p:cNvPr id="5" name="Header Placeholder 4"/>
          <p:cNvSpPr>
            <a:spLocks noGrp="1"/>
          </p:cNvSpPr>
          <p:nvPr>
            <p:ph type="hdr" sz="quarter"/>
          </p:nvPr>
        </p:nvSpPr>
        <p:spPr/>
        <p:txBody>
          <a:bodyPr/>
          <a:lstStyle/>
          <a:p>
            <a:pPr>
              <a:defRPr/>
            </a:pPr>
            <a:r>
              <a:rPr lang="en-US" dirty="0"/>
              <a:t>2011 BMIT Standards Workshops</a:t>
            </a:r>
          </a:p>
        </p:txBody>
      </p:sp>
      <p:sp>
        <p:nvSpPr>
          <p:cNvPr id="2" name="Footer Placeholder 1"/>
          <p:cNvSpPr>
            <a:spLocks noGrp="1"/>
          </p:cNvSpPr>
          <p:nvPr>
            <p:ph type="ftr" sz="quarter" idx="10"/>
          </p:nvPr>
        </p:nvSpPr>
        <p:spPr/>
        <p:txBody>
          <a:bodyPr/>
          <a:lstStyle/>
          <a:p>
            <a:pPr>
              <a:defRPr/>
            </a:pPr>
            <a:r>
              <a:rPr lang="en-US" dirty="0" smtClean="0"/>
              <a:t>2014 BMIT Standards Workshop</a:t>
            </a:r>
            <a:endParaRPr lang="en-US" dirty="0"/>
          </a:p>
        </p:txBody>
      </p:sp>
      <p:sp>
        <p:nvSpPr>
          <p:cNvPr id="3" name="Date Placeholder 2"/>
          <p:cNvSpPr>
            <a:spLocks noGrp="1"/>
          </p:cNvSpPr>
          <p:nvPr>
            <p:ph type="dt" idx="11"/>
          </p:nvPr>
        </p:nvSpPr>
        <p:spPr/>
        <p:txBody>
          <a:bodyPr/>
          <a:lstStyle/>
          <a:p>
            <a:pPr>
              <a:defRPr/>
            </a:pPr>
            <a:fld id="{2CD0A1DB-5E7A-4314-9F94-5141098FC14B}" type="datetime1">
              <a:rPr lang="en-US" smtClean="0"/>
              <a:t>10/4/2018</a:t>
            </a:fld>
            <a:endParaRPr lang="en-US" dirty="0"/>
          </a:p>
        </p:txBody>
      </p:sp>
    </p:spTree>
    <p:extLst>
      <p:ext uri="{BB962C8B-B14F-4D97-AF65-F5344CB8AC3E}">
        <p14:creationId xmlns:p14="http://schemas.microsoft.com/office/powerpoint/2010/main" val="2435397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accent3"/>
              </a:solidFill>
            </a:endParaRPr>
          </a:p>
        </p:txBody>
      </p:sp>
      <p:sp>
        <p:nvSpPr>
          <p:cNvPr id="4" name="Slide Number Placeholder 3"/>
          <p:cNvSpPr>
            <a:spLocks noGrp="1"/>
          </p:cNvSpPr>
          <p:nvPr>
            <p:ph type="sldNum" sz="quarter" idx="10"/>
          </p:nvPr>
        </p:nvSpPr>
        <p:spPr/>
        <p:txBody>
          <a:bodyPr/>
          <a:lstStyle/>
          <a:p>
            <a:fld id="{E10BD4DE-D47B-475B-B869-1630B3EC4C72}" type="slidenum">
              <a:rPr lang="en-US" smtClean="0"/>
              <a:t>45</a:t>
            </a:fld>
            <a:endParaRPr lang="en-US" dirty="0"/>
          </a:p>
        </p:txBody>
      </p:sp>
    </p:spTree>
    <p:extLst>
      <p:ext uri="{BB962C8B-B14F-4D97-AF65-F5344CB8AC3E}">
        <p14:creationId xmlns:p14="http://schemas.microsoft.com/office/powerpoint/2010/main" val="220985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dirty="0" smtClean="0"/>
              <a:t>Tony</a:t>
            </a:r>
          </a:p>
          <a:p>
            <a:pPr eaLnBrk="1" hangingPunct="1">
              <a:spcBef>
                <a:spcPct val="0"/>
              </a:spcBef>
              <a:buFontTx/>
              <a:buChar char="•"/>
            </a:pPr>
            <a:r>
              <a:rPr lang="en-US" dirty="0" smtClean="0"/>
              <a:t>Provide instructions for lunch from 11:30</a:t>
            </a:r>
          </a:p>
          <a:p>
            <a:endParaRPr lang="en-US" dirty="0"/>
          </a:p>
        </p:txBody>
      </p:sp>
      <p:sp>
        <p:nvSpPr>
          <p:cNvPr id="4" name="Slide Number Placeholder 3"/>
          <p:cNvSpPr>
            <a:spLocks noGrp="1"/>
          </p:cNvSpPr>
          <p:nvPr>
            <p:ph type="sldNum" sz="quarter" idx="10"/>
          </p:nvPr>
        </p:nvSpPr>
        <p:spPr/>
        <p:txBody>
          <a:bodyPr/>
          <a:lstStyle/>
          <a:p>
            <a:fld id="{E10BD4DE-D47B-475B-B869-1630B3EC4C72}" type="slidenum">
              <a:rPr lang="en-US" smtClean="0"/>
              <a:t>2</a:t>
            </a:fld>
            <a:endParaRPr lang="en-US" dirty="0"/>
          </a:p>
        </p:txBody>
      </p:sp>
    </p:spTree>
    <p:extLst>
      <p:ext uri="{BB962C8B-B14F-4D97-AF65-F5344CB8AC3E}">
        <p14:creationId xmlns:p14="http://schemas.microsoft.com/office/powerpoint/2010/main" val="2722722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None/>
            </a:pPr>
            <a:r>
              <a:rPr lang="en-US" dirty="0" smtClean="0"/>
              <a:t>End no later than 2 p.m.</a:t>
            </a:r>
          </a:p>
          <a:p>
            <a:pPr>
              <a:buFont typeface="Arial" pitchFamily="34" charset="0"/>
              <a:buNone/>
            </a:pPr>
            <a:endParaRPr lang="en-US" dirty="0" smtClean="0"/>
          </a:p>
        </p:txBody>
      </p:sp>
      <p:sp>
        <p:nvSpPr>
          <p:cNvPr id="4" name="Slide Number Placeholder 3"/>
          <p:cNvSpPr>
            <a:spLocks noGrp="1"/>
          </p:cNvSpPr>
          <p:nvPr>
            <p:ph type="sldNum" sz="quarter" idx="5"/>
          </p:nvPr>
        </p:nvSpPr>
        <p:spPr/>
        <p:txBody>
          <a:bodyPr/>
          <a:lstStyle/>
          <a:p>
            <a:pPr>
              <a:defRPr/>
            </a:pPr>
            <a:fld id="{ADFD80F7-59D1-4934-B59E-D9CB0754955D}" type="slidenum">
              <a:rPr lang="en-US" smtClean="0"/>
              <a:pPr>
                <a:defRPr/>
              </a:pPr>
              <a:t>47</a:t>
            </a:fld>
            <a:endParaRPr lang="en-US" dirty="0"/>
          </a:p>
        </p:txBody>
      </p:sp>
      <p:sp>
        <p:nvSpPr>
          <p:cNvPr id="5" name="Header Placeholder 4"/>
          <p:cNvSpPr>
            <a:spLocks noGrp="1"/>
          </p:cNvSpPr>
          <p:nvPr>
            <p:ph type="hdr" sz="quarter"/>
          </p:nvPr>
        </p:nvSpPr>
        <p:spPr/>
        <p:txBody>
          <a:bodyPr/>
          <a:lstStyle/>
          <a:p>
            <a:pPr>
              <a:defRPr/>
            </a:pPr>
            <a:r>
              <a:rPr lang="en-US" dirty="0"/>
              <a:t>2011 BMIT Standards Workshops</a:t>
            </a:r>
          </a:p>
        </p:txBody>
      </p:sp>
      <p:sp>
        <p:nvSpPr>
          <p:cNvPr id="2" name="Footer Placeholder 1"/>
          <p:cNvSpPr>
            <a:spLocks noGrp="1"/>
          </p:cNvSpPr>
          <p:nvPr>
            <p:ph type="ftr" sz="quarter" idx="10"/>
          </p:nvPr>
        </p:nvSpPr>
        <p:spPr/>
        <p:txBody>
          <a:bodyPr/>
          <a:lstStyle/>
          <a:p>
            <a:pPr>
              <a:defRPr/>
            </a:pPr>
            <a:r>
              <a:rPr lang="en-US" dirty="0" smtClean="0"/>
              <a:t>2014 BMIT Standards Workshop</a:t>
            </a:r>
            <a:endParaRPr lang="en-US" dirty="0"/>
          </a:p>
        </p:txBody>
      </p:sp>
      <p:sp>
        <p:nvSpPr>
          <p:cNvPr id="3" name="Date Placeholder 2"/>
          <p:cNvSpPr>
            <a:spLocks noGrp="1"/>
          </p:cNvSpPr>
          <p:nvPr>
            <p:ph type="dt" idx="11"/>
          </p:nvPr>
        </p:nvSpPr>
        <p:spPr/>
        <p:txBody>
          <a:bodyPr/>
          <a:lstStyle/>
          <a:p>
            <a:pPr>
              <a:defRPr/>
            </a:pPr>
            <a:fld id="{AA93F24B-3C50-49F2-B39F-B92688A316DE}" type="datetime1">
              <a:rPr lang="en-US" smtClean="0"/>
              <a:t>10/4/2018</a:t>
            </a:fld>
            <a:endParaRPr lang="en-US" dirty="0"/>
          </a:p>
        </p:txBody>
      </p:sp>
    </p:spTree>
    <p:extLst>
      <p:ext uri="{BB962C8B-B14F-4D97-AF65-F5344CB8AC3E}">
        <p14:creationId xmlns:p14="http://schemas.microsoft.com/office/powerpoint/2010/main" val="278324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D4DE-D47B-475B-B869-1630B3EC4C72}" type="slidenum">
              <a:rPr lang="en-US" smtClean="0"/>
              <a:t>20</a:t>
            </a:fld>
            <a:endParaRPr lang="en-US" dirty="0"/>
          </a:p>
        </p:txBody>
      </p:sp>
    </p:spTree>
    <p:extLst>
      <p:ext uri="{BB962C8B-B14F-4D97-AF65-F5344CB8AC3E}">
        <p14:creationId xmlns:p14="http://schemas.microsoft.com/office/powerpoint/2010/main" val="267057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54150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5890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xfrm>
            <a:off x="1181100" y="696913"/>
            <a:ext cx="4648200" cy="3486150"/>
          </a:xfrm>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pPr defTabSz="940602"/>
            <a:r>
              <a:rPr dirty="0"/>
              <a:t>[SkillsUSA reaches ALL the talent—not just the little subset—broadening the pool—the blue AND the red]</a:t>
            </a:r>
          </a:p>
          <a:p>
            <a:pPr defTabSz="940602"/>
            <a:endParaRPr dirty="0"/>
          </a:p>
          <a:p>
            <a:pPr defTabSz="940602"/>
            <a:r>
              <a:rPr dirty="0"/>
              <a:t>You’ve seen what we can do for you, and what we do for students,</a:t>
            </a:r>
          </a:p>
          <a:p>
            <a:pPr defTabSz="940602"/>
            <a:r>
              <a:rPr dirty="0"/>
              <a:t>But our mission is national—and there’s so much more for us to do.</a:t>
            </a:r>
          </a:p>
          <a:p>
            <a:pPr defTabSz="940602"/>
            <a:r>
              <a:rPr dirty="0"/>
              <a:t>Let’s take a look at how our “pipeline” of talent is working for an average class of freshmen entering high school in a given year.</a:t>
            </a:r>
          </a:p>
          <a:p>
            <a:pPr defTabSz="940602"/>
            <a:endParaRPr dirty="0"/>
          </a:p>
          <a:p>
            <a:pPr defTabSz="940602"/>
            <a:r>
              <a:rPr dirty="0"/>
              <a:t>3.2M will graduate from public schools</a:t>
            </a:r>
          </a:p>
          <a:p>
            <a:pPr defTabSz="940602"/>
            <a:r>
              <a:rPr dirty="0"/>
              <a:t>(National Center for Education Statistics</a:t>
            </a:r>
          </a:p>
          <a:p>
            <a:pPr defTabSz="940602"/>
            <a:r>
              <a:rPr dirty="0"/>
              <a:t>http://nces.ed.gov/programs/digest/d15/tables/dt15_219.10.asp)</a:t>
            </a:r>
          </a:p>
          <a:p>
            <a:pPr defTabSz="940602"/>
            <a:endParaRPr dirty="0"/>
          </a:p>
          <a:p>
            <a:pPr defTabSz="940602"/>
            <a:r>
              <a:rPr dirty="0"/>
              <a:t>800,000 missing because they dropped out</a:t>
            </a:r>
          </a:p>
          <a:p>
            <a:pPr defTabSz="940602"/>
            <a:r>
              <a:rPr dirty="0"/>
              <a:t>(National Center for Education Statistics, http://nces.ed.gov/programs/digest/d15/tables/dt15_203.10.asp)</a:t>
            </a:r>
          </a:p>
          <a:p>
            <a:pPr defTabSz="940602"/>
            <a:endParaRPr dirty="0"/>
          </a:p>
          <a:p>
            <a:pPr defTabSz="940602"/>
            <a:r>
              <a:rPr dirty="0"/>
              <a:t>2.2M/68.4% will go to college at either 2- or 4-year institutions</a:t>
            </a:r>
          </a:p>
          <a:p>
            <a:pPr defTabSz="940602"/>
            <a:r>
              <a:rPr dirty="0"/>
              <a:t>(National Center for Education Statistics, http://nces.ed.gov/programs/digest/d15/tables/dt15_302.30.asp?current=yes)</a:t>
            </a:r>
          </a:p>
          <a:p>
            <a:pPr defTabSz="940602"/>
            <a:endParaRPr dirty="0"/>
          </a:p>
          <a:p>
            <a:pPr defTabSz="940602"/>
            <a:r>
              <a:rPr dirty="0"/>
              <a:t>How many will graduate with a 4-year degree or a credential?</a:t>
            </a:r>
          </a:p>
          <a:p>
            <a:pPr defTabSz="940602"/>
            <a:r>
              <a:rPr dirty="0"/>
              <a:t>We don’t have complete numbers, but it’s likely about half.</a:t>
            </a:r>
          </a:p>
          <a:p>
            <a:pPr defTabSz="940602"/>
            <a:r>
              <a:rPr dirty="0"/>
              <a:t>60% of the 4-year students will graduate, and 38% of the 2-year students will receive a credential</a:t>
            </a:r>
          </a:p>
          <a:p>
            <a:pPr defTabSz="940602"/>
            <a:r>
              <a:rPr dirty="0"/>
              <a:t>(National Center for Education Statistics, https://nces.ed.gov/fastfacts/display.asp?id=40)</a:t>
            </a:r>
          </a:p>
          <a:p>
            <a:pPr defTabSz="940602"/>
            <a:r>
              <a:rPr dirty="0"/>
              <a:t>(Community College Research Center at Columbia University, http://ccrc.tc.columbia.edu/Community-College-FAQs.html)</a:t>
            </a:r>
          </a:p>
          <a:p>
            <a:pPr defTabSz="940602"/>
            <a:endParaRPr dirty="0"/>
          </a:p>
          <a:p>
            <a:pPr defTabSz="940602"/>
            <a:endParaRPr dirty="0"/>
          </a:p>
          <a:p>
            <a:pPr defTabSz="940602"/>
            <a:endParaRPr dirty="0"/>
          </a:p>
          <a:p>
            <a:pPr defTabSz="940602"/>
            <a:r>
              <a:rPr dirty="0"/>
              <a:t>836,000-1.3M</a:t>
            </a:r>
          </a:p>
          <a:p>
            <a:pPr defTabSz="940602"/>
            <a:endParaRPr dirty="0"/>
          </a:p>
          <a:p>
            <a:pPr defTabSz="940602"/>
            <a:endParaRPr dirty="0"/>
          </a:p>
          <a:p>
            <a:pPr defTabSz="940602"/>
            <a:r>
              <a:rPr dirty="0"/>
              <a:t>That’s why we need to get to the next level.</a:t>
            </a:r>
          </a:p>
        </p:txBody>
      </p:sp>
    </p:spTree>
    <p:extLst>
      <p:ext uri="{BB962C8B-B14F-4D97-AF65-F5344CB8AC3E}">
        <p14:creationId xmlns:p14="http://schemas.microsoft.com/office/powerpoint/2010/main" val="70254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1181100" y="696913"/>
            <a:ext cx="4648200" cy="348615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rPr dirty="0"/>
              <a:t>SkillsUSA is a </a:t>
            </a:r>
            <a:r>
              <a:rPr lang="en-US" dirty="0"/>
              <a:t>professional</a:t>
            </a:r>
            <a:r>
              <a:rPr dirty="0"/>
              <a:t> leadership organization that prepares </a:t>
            </a:r>
            <a:r>
              <a:rPr lang="en-US" dirty="0"/>
              <a:t>students</a:t>
            </a:r>
            <a:r>
              <a:rPr dirty="0"/>
              <a:t> to thrive in skilled careers.</a:t>
            </a:r>
          </a:p>
          <a:p>
            <a:endParaRPr dirty="0"/>
          </a:p>
          <a:p>
            <a:r>
              <a:rPr dirty="0"/>
              <a:t>When we say </a:t>
            </a:r>
            <a:r>
              <a:rPr lang="en-US" dirty="0"/>
              <a:t>P</a:t>
            </a:r>
            <a:r>
              <a:rPr dirty="0"/>
              <a:t>LO, we mean that it is built for students and led by students</a:t>
            </a:r>
          </a:p>
          <a:p>
            <a:r>
              <a:rPr dirty="0"/>
              <a:t>Every chapter elects its own students to serve as president, treasurer, </a:t>
            </a:r>
            <a:r>
              <a:rPr lang="en-US" dirty="0"/>
              <a:t>and</a:t>
            </a:r>
            <a:r>
              <a:rPr lang="en-US" baseline="0" dirty="0"/>
              <a:t> work on committees and serve through community service</a:t>
            </a:r>
            <a:endParaRPr dirty="0"/>
          </a:p>
          <a:p>
            <a:endParaRPr dirty="0"/>
          </a:p>
          <a:p>
            <a:r>
              <a:rPr dirty="0"/>
              <a:t>Focused on skilled careers—everything from healthcare to HVAC, construction to cosmetology</a:t>
            </a:r>
          </a:p>
          <a:p>
            <a:r>
              <a:rPr dirty="0"/>
              <a:t>A chance to connect students with the careers of greatest opportunity</a:t>
            </a:r>
          </a:p>
          <a:p>
            <a:r>
              <a:rPr dirty="0"/>
              <a:t>And give them everything they need to succeed</a:t>
            </a:r>
          </a:p>
        </p:txBody>
      </p:sp>
    </p:spTree>
    <p:extLst>
      <p:ext uri="{BB962C8B-B14F-4D97-AF65-F5344CB8AC3E}">
        <p14:creationId xmlns:p14="http://schemas.microsoft.com/office/powerpoint/2010/main" val="422305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1181100" y="696913"/>
            <a:ext cx="4648200" cy="348615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rPr dirty="0"/>
              <a:t>Now let’s get into how SkillsUSA works—beginning with some basic facts</a:t>
            </a:r>
          </a:p>
          <a:p>
            <a:r>
              <a:rPr dirty="0"/>
              <a:t>Organization with 3</a:t>
            </a:r>
            <a:r>
              <a:rPr lang="en-US" dirty="0"/>
              <a:t>95,000</a:t>
            </a:r>
            <a:r>
              <a:rPr dirty="0"/>
              <a:t> members including students</a:t>
            </a:r>
            <a:r>
              <a:rPr lang="en-US" dirty="0"/>
              <a:t>,</a:t>
            </a:r>
            <a:r>
              <a:rPr dirty="0"/>
              <a:t> educators</a:t>
            </a:r>
            <a:r>
              <a:rPr lang="en-US" dirty="0"/>
              <a:t> and alumni</a:t>
            </a:r>
            <a:r>
              <a:rPr dirty="0"/>
              <a:t>--One of the nation’s largest individual membership associations</a:t>
            </a:r>
          </a:p>
          <a:p>
            <a:endParaRPr dirty="0"/>
          </a:p>
          <a:p>
            <a:r>
              <a:rPr dirty="0"/>
              <a:t>We have chapters in 4,000 schools and colleges, mostly at the high school level but also MS and college—in all 50 states</a:t>
            </a:r>
            <a:r>
              <a:rPr lang="en-US" dirty="0"/>
              <a:t> plus 1 territory </a:t>
            </a:r>
            <a:endParaRPr dirty="0"/>
          </a:p>
          <a:p>
            <a:endParaRPr dirty="0"/>
          </a:p>
          <a:p>
            <a:pPr defTabSz="921616"/>
            <a:r>
              <a:rPr dirty="0"/>
              <a:t>80% CTE schools have SkillsUSA chapters—that means that the places where communities have made significant investments in CTE—they’re relying on SkillsUSA</a:t>
            </a:r>
          </a:p>
          <a:p>
            <a:pPr defTabSz="921616"/>
            <a:endParaRPr dirty="0"/>
          </a:p>
          <a:p>
            <a:pPr defTabSz="921616"/>
            <a:r>
              <a:rPr dirty="0"/>
              <a:t>We offer 130 different occupational programs</a:t>
            </a:r>
            <a:r>
              <a:rPr lang="en-US" dirty="0"/>
              <a:t> and 70 plus career</a:t>
            </a:r>
            <a:r>
              <a:rPr lang="en-US" baseline="0" dirty="0"/>
              <a:t> pathways</a:t>
            </a:r>
            <a:endParaRPr dirty="0"/>
          </a:p>
          <a:p>
            <a:pPr defTabSz="921616"/>
            <a:endParaRPr dirty="0"/>
          </a:p>
          <a:p>
            <a:r>
              <a:rPr dirty="0"/>
              <a:t>600 businesses, trade associations and labor unions—at the NATIONAL level; thousands more at the state level</a:t>
            </a:r>
          </a:p>
        </p:txBody>
      </p:sp>
    </p:spTree>
    <p:extLst>
      <p:ext uri="{BB962C8B-B14F-4D97-AF65-F5344CB8AC3E}">
        <p14:creationId xmlns:p14="http://schemas.microsoft.com/office/powerpoint/2010/main" val="1062190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81100" y="696913"/>
            <a:ext cx="4648200" cy="348615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rPr dirty="0"/>
              <a:t>Start with our core proposition—if you only remember one thing:</a:t>
            </a:r>
          </a:p>
          <a:p>
            <a:r>
              <a:rPr dirty="0"/>
              <a:t>SkillsUSA is a unique opportunity to both strengthen the future of your</a:t>
            </a:r>
            <a:r>
              <a:rPr lang="en-US" dirty="0"/>
              <a:t> program</a:t>
            </a:r>
            <a:r>
              <a:rPr dirty="0"/>
              <a:t> and open up great futures for America’s  </a:t>
            </a:r>
            <a:r>
              <a:rPr lang="en-US" dirty="0"/>
              <a:t>CTE</a:t>
            </a:r>
            <a:r>
              <a:rPr lang="en-US" baseline="0" dirty="0"/>
              <a:t> students</a:t>
            </a:r>
            <a:endParaRPr dirty="0"/>
          </a:p>
          <a:p>
            <a:endParaRPr dirty="0"/>
          </a:p>
          <a:p>
            <a:r>
              <a:rPr dirty="0"/>
              <a:t>A unique solution to two problems</a:t>
            </a:r>
          </a:p>
          <a:p>
            <a:r>
              <a:rPr dirty="0"/>
              <a:t>Going to try to prove this to you over the course of the presentation</a:t>
            </a:r>
          </a:p>
        </p:txBody>
      </p:sp>
    </p:spTree>
    <p:extLst>
      <p:ext uri="{BB962C8B-B14F-4D97-AF65-F5344CB8AC3E}">
        <p14:creationId xmlns:p14="http://schemas.microsoft.com/office/powerpoint/2010/main" val="1558648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B9CA0D-A277-1247-9656-FCE9F75C6E5E}" type="datetimeFigureOut">
              <a:rPr lang="en-US" smtClean="0"/>
              <a:t>10/4/2018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1145886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9CA0D-A277-1247-9656-FCE9F75C6E5E}" type="datetimeFigureOut">
              <a:rPr lang="en-US" smtClean="0"/>
              <a:t>10/4/2018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189518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9CA0D-A277-1247-9656-FCE9F75C6E5E}" type="datetimeFigureOut">
              <a:rPr lang="en-US" smtClean="0"/>
              <a:t>10/4/2018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1175339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Section Header">
    <p:spTree>
      <p:nvGrpSpPr>
        <p:cNvPr id="1" name=""/>
        <p:cNvGrpSpPr/>
        <p:nvPr/>
      </p:nvGrpSpPr>
      <p:grpSpPr>
        <a:xfrm>
          <a:off x="0" y="0"/>
          <a:ext cx="0" cy="0"/>
          <a:chOff x="0" y="0"/>
          <a:chExt cx="0" cy="0"/>
        </a:xfrm>
      </p:grpSpPr>
      <p:sp>
        <p:nvSpPr>
          <p:cNvPr id="11" name="Shape 11"/>
          <p:cNvSpPr>
            <a:spLocks noGrp="1"/>
          </p:cNvSpPr>
          <p:nvPr>
            <p:ph type="title"/>
          </p:nvPr>
        </p:nvSpPr>
        <p:spPr>
          <a:xfrm>
            <a:off x="722313" y="4406902"/>
            <a:ext cx="7772401" cy="1362076"/>
          </a:xfrm>
          <a:prstGeom prst="rect">
            <a:avLst/>
          </a:prstGeom>
        </p:spPr>
        <p:txBody>
          <a:bodyPr anchor="t"/>
          <a:lstStyle>
            <a:lvl1pPr algn="l"/>
          </a:lstStyle>
          <a:p>
            <a:r>
              <a:t>Title Text</a:t>
            </a:r>
          </a:p>
        </p:txBody>
      </p:sp>
      <p:sp>
        <p:nvSpPr>
          <p:cNvPr id="12" name="Shape 12"/>
          <p:cNvSpPr>
            <a:spLocks noGrp="1"/>
          </p:cNvSpPr>
          <p:nvPr>
            <p:ph type="body" sz="quarter" idx="1"/>
          </p:nvPr>
        </p:nvSpPr>
        <p:spPr>
          <a:xfrm>
            <a:off x="722313" y="2906713"/>
            <a:ext cx="7772401" cy="1500188"/>
          </a:xfrm>
          <a:prstGeom prst="rect">
            <a:avLst/>
          </a:prstGeom>
        </p:spPr>
        <p:txBody>
          <a:bodyPr anchor="b">
            <a:normAutofit/>
          </a:bodyPr>
          <a:lstStyle>
            <a:lvl1pPr marL="0" indent="0">
              <a:spcBef>
                <a:spcPts val="0"/>
              </a:spcBef>
              <a:buClrTx/>
              <a:buSzTx/>
              <a:buFontTx/>
              <a:buNone/>
            </a:lvl1pPr>
            <a:lvl2pPr marL="0" indent="457200">
              <a:spcBef>
                <a:spcPts val="0"/>
              </a:spcBef>
              <a:buClrTx/>
              <a:buSzTx/>
              <a:buFontTx/>
              <a:buNone/>
            </a:lvl2pPr>
            <a:lvl3pPr marL="0" indent="914400">
              <a:spcBef>
                <a:spcPts val="0"/>
              </a:spcBef>
              <a:buClrTx/>
              <a:buSzTx/>
              <a:buFontTx/>
              <a:buNone/>
            </a:lvl3pPr>
            <a:lvl4pPr marL="0" indent="1371600">
              <a:spcBef>
                <a:spcPts val="0"/>
              </a:spcBef>
              <a:buClrTx/>
              <a:buSzTx/>
              <a:buFontTx/>
              <a:buNone/>
            </a:lvl4pPr>
            <a:lvl5pPr marL="0" indent="1828800">
              <a:spcBef>
                <a:spcPts val="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6553200" y="6356350"/>
            <a:ext cx="358374" cy="494401"/>
          </a:xfrm>
          <a:prstGeom prst="rect">
            <a:avLst/>
          </a:prstGeom>
        </p:spPr>
        <p:txBody>
          <a:bodyPr/>
          <a:lstStyle/>
          <a:p>
            <a:pPr defTabSz="914400" hangingPunct="0"/>
            <a:fld id="{86CB4B4D-7CA3-9044-876B-883B54F8677D}" type="slidenum">
              <a:rPr lang="en-US" sz="1400" kern="0" smtClean="0">
                <a:solidFill>
                  <a:srgbClr val="000000"/>
                </a:solidFill>
                <a:latin typeface="Century Gothic"/>
                <a:sym typeface="Century Gothic"/>
              </a:rPr>
              <a:pPr defTabSz="914400" hangingPunct="0"/>
              <a:t>‹#›</a:t>
            </a:fld>
            <a:endParaRPr lang="en-US" sz="1400" kern="0">
              <a:solidFill>
                <a:srgbClr val="000000"/>
              </a:solidFill>
              <a:latin typeface="Century Gothic"/>
              <a:sym typeface="Century Gothic"/>
            </a:endParaRPr>
          </a:p>
        </p:txBody>
      </p:sp>
    </p:spTree>
    <p:extLst>
      <p:ext uri="{BB962C8B-B14F-4D97-AF65-F5344CB8AC3E}">
        <p14:creationId xmlns:p14="http://schemas.microsoft.com/office/powerpoint/2010/main" val="389077344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0" name="Shape 20"/>
          <p:cNvSpPr>
            <a:spLocks noGrp="1"/>
          </p:cNvSpPr>
          <p:nvPr>
            <p:ph type="title"/>
          </p:nvPr>
        </p:nvSpPr>
        <p:spPr>
          <a:xfrm>
            <a:off x="457200" y="274638"/>
            <a:ext cx="8229600" cy="1143001"/>
          </a:xfrm>
          <a:prstGeom prst="rect">
            <a:avLst/>
          </a:prstGeom>
        </p:spPr>
        <p:txBody>
          <a:bodyPr/>
          <a:lstStyle/>
          <a:p>
            <a:r>
              <a:t>Title Text</a:t>
            </a:r>
          </a:p>
        </p:txBody>
      </p:sp>
      <p:sp>
        <p:nvSpPr>
          <p:cNvPr id="21" name="Shape 21"/>
          <p:cNvSpPr>
            <a:spLocks noGrp="1"/>
          </p:cNvSpPr>
          <p:nvPr>
            <p:ph type="body" sz="half" idx="1"/>
          </p:nvPr>
        </p:nvSpPr>
        <p:spPr>
          <a:xfrm>
            <a:off x="457201" y="1600201"/>
            <a:ext cx="4038599" cy="4525964"/>
          </a:xfrm>
          <a:prstGeom prst="rect">
            <a:avLst/>
          </a:prstGeom>
        </p:spPr>
        <p:txBody>
          <a:bodyPr>
            <a:normAutofit/>
          </a:bodyPr>
          <a:lstStyle>
            <a:lvl1pPr>
              <a:spcBef>
                <a:spcPts val="0"/>
              </a:spcBef>
            </a:lvl1pPr>
            <a:lvl2pPr>
              <a:spcBef>
                <a:spcPts val="0"/>
              </a:spcBef>
            </a:lvl2pPr>
            <a:lvl3pPr>
              <a:spcBef>
                <a:spcPts val="0"/>
              </a:spcBef>
            </a:lvl3pPr>
            <a:lvl4pPr>
              <a:spcBef>
                <a:spcPts val="0"/>
              </a:spcBef>
            </a:lvl4pPr>
            <a:lvl5pPr>
              <a:spcBef>
                <a:spcPts val="0"/>
              </a:spcBef>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body" sz="half" idx="13"/>
          </p:nvPr>
        </p:nvSpPr>
        <p:spPr>
          <a:xfrm>
            <a:off x="4648202" y="1600201"/>
            <a:ext cx="4038599" cy="4525963"/>
          </a:xfrm>
          <a:prstGeom prst="rect">
            <a:avLst/>
          </a:prstGeom>
        </p:spPr>
        <p:txBody>
          <a:bodyPr>
            <a:normAutofit/>
          </a:bodyPr>
          <a:lstStyle>
            <a:lvl1pPr>
              <a:spcBef>
                <a:spcPts val="0"/>
              </a:spcBef>
              <a:defRPr/>
            </a:lvl1pPr>
          </a:lstStyle>
          <a:p>
            <a:pPr>
              <a:spcBef>
                <a:spcPts val="0"/>
              </a:spcBef>
            </a:pPr>
            <a:endParaRPr/>
          </a:p>
        </p:txBody>
      </p:sp>
      <p:sp>
        <p:nvSpPr>
          <p:cNvPr id="23" name="Shape 23"/>
          <p:cNvSpPr>
            <a:spLocks noGrp="1"/>
          </p:cNvSpPr>
          <p:nvPr>
            <p:ph type="sldNum" sz="quarter" idx="2"/>
          </p:nvPr>
        </p:nvSpPr>
        <p:spPr>
          <a:xfrm>
            <a:off x="6553200" y="6356350"/>
            <a:ext cx="358374" cy="494401"/>
          </a:xfrm>
          <a:prstGeom prst="rect">
            <a:avLst/>
          </a:prstGeom>
        </p:spPr>
        <p:txBody>
          <a:bodyPr/>
          <a:lstStyle/>
          <a:p>
            <a:pPr defTabSz="914400" hangingPunct="0"/>
            <a:fld id="{86CB4B4D-7CA3-9044-876B-883B54F8677D}" type="slidenum">
              <a:rPr lang="en-US" sz="1400" kern="0" smtClean="0">
                <a:solidFill>
                  <a:srgbClr val="000000"/>
                </a:solidFill>
                <a:latin typeface="Century Gothic"/>
                <a:sym typeface="Century Gothic"/>
              </a:rPr>
              <a:pPr defTabSz="914400" hangingPunct="0"/>
              <a:t>‹#›</a:t>
            </a:fld>
            <a:endParaRPr lang="en-US" sz="1400" kern="0">
              <a:solidFill>
                <a:srgbClr val="000000"/>
              </a:solidFill>
              <a:latin typeface="Century Gothic"/>
              <a:sym typeface="Century Gothic"/>
            </a:endParaRPr>
          </a:p>
        </p:txBody>
      </p:sp>
    </p:spTree>
    <p:extLst>
      <p:ext uri="{BB962C8B-B14F-4D97-AF65-F5344CB8AC3E}">
        <p14:creationId xmlns:p14="http://schemas.microsoft.com/office/powerpoint/2010/main" val="415332125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0" name="Shape 30"/>
          <p:cNvSpPr>
            <a:spLocks noGrp="1"/>
          </p:cNvSpPr>
          <p:nvPr>
            <p:ph type="title"/>
          </p:nvPr>
        </p:nvSpPr>
        <p:spPr>
          <a:xfrm>
            <a:off x="457200" y="274638"/>
            <a:ext cx="8229600" cy="1143001"/>
          </a:xfrm>
          <a:prstGeom prst="rect">
            <a:avLst/>
          </a:prstGeom>
        </p:spPr>
        <p:txBody>
          <a:bodyPr/>
          <a:lstStyle/>
          <a:p>
            <a:r>
              <a:t>Title Text</a:t>
            </a:r>
          </a:p>
        </p:txBody>
      </p:sp>
      <p:sp>
        <p:nvSpPr>
          <p:cNvPr id="31" name="Shape 31"/>
          <p:cNvSpPr>
            <a:spLocks noGrp="1"/>
          </p:cNvSpPr>
          <p:nvPr>
            <p:ph type="body" sz="quarter" idx="1"/>
          </p:nvPr>
        </p:nvSpPr>
        <p:spPr>
          <a:xfrm>
            <a:off x="457201" y="1535111"/>
            <a:ext cx="4040188" cy="639765"/>
          </a:xfrm>
          <a:prstGeom prst="rect">
            <a:avLst/>
          </a:prstGeom>
        </p:spPr>
        <p:txBody>
          <a:bodyPr anchor="b">
            <a:normAutofit/>
          </a:bodyPr>
          <a:lstStyle>
            <a:lvl1pPr marL="0" indent="0">
              <a:spcBef>
                <a:spcPts val="0"/>
              </a:spcBef>
              <a:buClrTx/>
              <a:buSzTx/>
              <a:buFontTx/>
              <a:buNone/>
            </a:lvl1pPr>
            <a:lvl2pPr marL="0" indent="457200">
              <a:spcBef>
                <a:spcPts val="0"/>
              </a:spcBef>
              <a:buClrTx/>
              <a:buSzTx/>
              <a:buFontTx/>
              <a:buNone/>
            </a:lvl2pPr>
            <a:lvl3pPr marL="0" indent="914400">
              <a:spcBef>
                <a:spcPts val="0"/>
              </a:spcBef>
              <a:buClrTx/>
              <a:buSzTx/>
              <a:buFontTx/>
              <a:buNone/>
            </a:lvl3pPr>
            <a:lvl4pPr marL="0" indent="1371600">
              <a:spcBef>
                <a:spcPts val="0"/>
              </a:spcBef>
              <a:buClrTx/>
              <a:buSzTx/>
              <a:buFontTx/>
              <a:buNone/>
            </a:lvl4pPr>
            <a:lvl5pPr marL="0" indent="1828800">
              <a:spcBef>
                <a:spcPts val="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body" sz="half" idx="13"/>
          </p:nvPr>
        </p:nvSpPr>
        <p:spPr>
          <a:xfrm>
            <a:off x="457201" y="2174876"/>
            <a:ext cx="4040189" cy="3951288"/>
          </a:xfrm>
          <a:prstGeom prst="rect">
            <a:avLst/>
          </a:prstGeom>
        </p:spPr>
        <p:txBody>
          <a:bodyPr>
            <a:normAutofit/>
          </a:bodyPr>
          <a:lstStyle>
            <a:lvl1pPr>
              <a:spcBef>
                <a:spcPts val="0"/>
              </a:spcBef>
              <a:defRPr/>
            </a:lvl1pPr>
          </a:lstStyle>
          <a:p>
            <a:pPr>
              <a:spcBef>
                <a:spcPts val="0"/>
              </a:spcBef>
            </a:pPr>
            <a:endParaRPr/>
          </a:p>
        </p:txBody>
      </p:sp>
      <p:sp>
        <p:nvSpPr>
          <p:cNvPr id="33" name="Shape 33"/>
          <p:cNvSpPr>
            <a:spLocks noGrp="1"/>
          </p:cNvSpPr>
          <p:nvPr>
            <p:ph type="body" sz="quarter" idx="14"/>
          </p:nvPr>
        </p:nvSpPr>
        <p:spPr>
          <a:xfrm>
            <a:off x="4645025" y="1535111"/>
            <a:ext cx="4041774" cy="639765"/>
          </a:xfrm>
          <a:prstGeom prst="rect">
            <a:avLst/>
          </a:prstGeom>
        </p:spPr>
        <p:txBody>
          <a:bodyPr anchor="b">
            <a:normAutofit/>
          </a:bodyPr>
          <a:lstStyle>
            <a:lvl1pPr marL="0" indent="0">
              <a:spcBef>
                <a:spcPts val="0"/>
              </a:spcBef>
              <a:buClrTx/>
              <a:buSzTx/>
              <a:buFontTx/>
              <a:buNone/>
              <a:defRPr/>
            </a:lvl1pPr>
          </a:lstStyle>
          <a:p>
            <a:pPr marL="0" indent="0">
              <a:spcBef>
                <a:spcPts val="0"/>
              </a:spcBef>
              <a:buClrTx/>
              <a:buSzTx/>
              <a:buFontTx/>
              <a:buNone/>
            </a:pPr>
            <a:endParaRPr/>
          </a:p>
        </p:txBody>
      </p:sp>
      <p:sp>
        <p:nvSpPr>
          <p:cNvPr id="34" name="Shape 34"/>
          <p:cNvSpPr>
            <a:spLocks noGrp="1"/>
          </p:cNvSpPr>
          <p:nvPr>
            <p:ph type="body" sz="half" idx="15"/>
          </p:nvPr>
        </p:nvSpPr>
        <p:spPr>
          <a:xfrm>
            <a:off x="4645025" y="2174876"/>
            <a:ext cx="4041774" cy="3951288"/>
          </a:xfrm>
          <a:prstGeom prst="rect">
            <a:avLst/>
          </a:prstGeom>
        </p:spPr>
        <p:txBody>
          <a:bodyPr>
            <a:normAutofit/>
          </a:bodyPr>
          <a:lstStyle>
            <a:lvl1pPr>
              <a:spcBef>
                <a:spcPts val="0"/>
              </a:spcBef>
              <a:defRPr/>
            </a:lvl1pPr>
          </a:lstStyle>
          <a:p>
            <a:pPr>
              <a:spcBef>
                <a:spcPts val="0"/>
              </a:spcBef>
            </a:pPr>
            <a:endParaRPr/>
          </a:p>
        </p:txBody>
      </p:sp>
      <p:sp>
        <p:nvSpPr>
          <p:cNvPr id="35" name="Shape 35"/>
          <p:cNvSpPr>
            <a:spLocks noGrp="1"/>
          </p:cNvSpPr>
          <p:nvPr>
            <p:ph type="sldNum" sz="quarter" idx="2"/>
          </p:nvPr>
        </p:nvSpPr>
        <p:spPr>
          <a:xfrm>
            <a:off x="6553200" y="6356350"/>
            <a:ext cx="358374" cy="494401"/>
          </a:xfrm>
          <a:prstGeom prst="rect">
            <a:avLst/>
          </a:prstGeom>
        </p:spPr>
        <p:txBody>
          <a:bodyPr/>
          <a:lstStyle/>
          <a:p>
            <a:pPr defTabSz="914400" hangingPunct="0"/>
            <a:fld id="{86CB4B4D-7CA3-9044-876B-883B54F8677D}" type="slidenum">
              <a:rPr lang="en-US" sz="1400" kern="0" smtClean="0">
                <a:solidFill>
                  <a:srgbClr val="000000"/>
                </a:solidFill>
                <a:latin typeface="Century Gothic"/>
                <a:sym typeface="Century Gothic"/>
              </a:rPr>
              <a:pPr defTabSz="914400" hangingPunct="0"/>
              <a:t>‹#›</a:t>
            </a:fld>
            <a:endParaRPr lang="en-US" sz="1400" kern="0">
              <a:solidFill>
                <a:srgbClr val="000000"/>
              </a:solidFill>
              <a:latin typeface="Century Gothic"/>
              <a:sym typeface="Century Gothic"/>
            </a:endParaRPr>
          </a:p>
        </p:txBody>
      </p:sp>
    </p:spTree>
    <p:extLst>
      <p:ext uri="{BB962C8B-B14F-4D97-AF65-F5344CB8AC3E}">
        <p14:creationId xmlns:p14="http://schemas.microsoft.com/office/powerpoint/2010/main" val="209077504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2" name="Shape 42"/>
          <p:cNvSpPr>
            <a:spLocks noGrp="1"/>
          </p:cNvSpPr>
          <p:nvPr>
            <p:ph type="title"/>
          </p:nvPr>
        </p:nvSpPr>
        <p:spPr>
          <a:xfrm>
            <a:off x="457200" y="274638"/>
            <a:ext cx="8229600" cy="1143001"/>
          </a:xfrm>
          <a:prstGeom prst="rect">
            <a:avLst/>
          </a:prstGeom>
        </p:spPr>
        <p:txBody>
          <a:bodyPr/>
          <a:lstStyle/>
          <a:p>
            <a:r>
              <a:t>Title Text</a:t>
            </a:r>
          </a:p>
        </p:txBody>
      </p:sp>
      <p:sp>
        <p:nvSpPr>
          <p:cNvPr id="43" name="Shape 43"/>
          <p:cNvSpPr>
            <a:spLocks noGrp="1"/>
          </p:cNvSpPr>
          <p:nvPr>
            <p:ph type="sldNum" sz="quarter" idx="2"/>
          </p:nvPr>
        </p:nvSpPr>
        <p:spPr>
          <a:xfrm>
            <a:off x="6553200" y="6356350"/>
            <a:ext cx="358374" cy="494401"/>
          </a:xfrm>
          <a:prstGeom prst="rect">
            <a:avLst/>
          </a:prstGeom>
        </p:spPr>
        <p:txBody>
          <a:bodyPr/>
          <a:lstStyle/>
          <a:p>
            <a:pPr defTabSz="914400" hangingPunct="0"/>
            <a:fld id="{86CB4B4D-7CA3-9044-876B-883B54F8677D}" type="slidenum">
              <a:rPr lang="en-US" sz="1400" kern="0" smtClean="0">
                <a:solidFill>
                  <a:srgbClr val="000000"/>
                </a:solidFill>
                <a:latin typeface="Century Gothic"/>
                <a:sym typeface="Century Gothic"/>
              </a:rPr>
              <a:pPr defTabSz="914400" hangingPunct="0"/>
              <a:t>‹#›</a:t>
            </a:fld>
            <a:endParaRPr lang="en-US" sz="1400" kern="0">
              <a:solidFill>
                <a:srgbClr val="000000"/>
              </a:solidFill>
              <a:latin typeface="Century Gothic"/>
              <a:sym typeface="Century Gothic"/>
            </a:endParaRPr>
          </a:p>
        </p:txBody>
      </p:sp>
    </p:spTree>
    <p:extLst>
      <p:ext uri="{BB962C8B-B14F-4D97-AF65-F5344CB8AC3E}">
        <p14:creationId xmlns:p14="http://schemas.microsoft.com/office/powerpoint/2010/main" val="405829915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0" name="Shape 50"/>
          <p:cNvSpPr>
            <a:spLocks noGrp="1"/>
          </p:cNvSpPr>
          <p:nvPr>
            <p:ph type="sldNum" sz="quarter" idx="2"/>
          </p:nvPr>
        </p:nvSpPr>
        <p:spPr>
          <a:xfrm>
            <a:off x="6553200" y="6356350"/>
            <a:ext cx="358374" cy="494401"/>
          </a:xfrm>
          <a:prstGeom prst="rect">
            <a:avLst/>
          </a:prstGeom>
        </p:spPr>
        <p:txBody>
          <a:bodyPr/>
          <a:lstStyle/>
          <a:p>
            <a:pPr defTabSz="914400" hangingPunct="0"/>
            <a:fld id="{86CB4B4D-7CA3-9044-876B-883B54F8677D}" type="slidenum">
              <a:rPr lang="en-US" sz="1400" kern="0" smtClean="0">
                <a:solidFill>
                  <a:srgbClr val="000000"/>
                </a:solidFill>
                <a:latin typeface="Century Gothic"/>
                <a:sym typeface="Century Gothic"/>
              </a:rPr>
              <a:pPr defTabSz="914400" hangingPunct="0"/>
              <a:t>‹#›</a:t>
            </a:fld>
            <a:endParaRPr lang="en-US" sz="1400" kern="0">
              <a:solidFill>
                <a:srgbClr val="000000"/>
              </a:solidFill>
              <a:latin typeface="Century Gothic"/>
              <a:sym typeface="Century Gothic"/>
            </a:endParaRPr>
          </a:p>
        </p:txBody>
      </p:sp>
    </p:spTree>
    <p:extLst>
      <p:ext uri="{BB962C8B-B14F-4D97-AF65-F5344CB8AC3E}">
        <p14:creationId xmlns:p14="http://schemas.microsoft.com/office/powerpoint/2010/main" val="342254132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7" name="Shape 57"/>
          <p:cNvSpPr>
            <a:spLocks noGrp="1"/>
          </p:cNvSpPr>
          <p:nvPr>
            <p:ph type="title"/>
          </p:nvPr>
        </p:nvSpPr>
        <p:spPr>
          <a:xfrm>
            <a:off x="457201" y="273051"/>
            <a:ext cx="3008314" cy="1162051"/>
          </a:xfrm>
          <a:prstGeom prst="rect">
            <a:avLst/>
          </a:prstGeom>
        </p:spPr>
        <p:txBody>
          <a:bodyPr anchor="b"/>
          <a:lstStyle>
            <a:lvl1pPr algn="l"/>
          </a:lstStyle>
          <a:p>
            <a:r>
              <a:t>Title Text</a:t>
            </a:r>
          </a:p>
        </p:txBody>
      </p:sp>
      <p:sp>
        <p:nvSpPr>
          <p:cNvPr id="58" name="Shape 58"/>
          <p:cNvSpPr>
            <a:spLocks noGrp="1"/>
          </p:cNvSpPr>
          <p:nvPr>
            <p:ph type="body" idx="1"/>
          </p:nvPr>
        </p:nvSpPr>
        <p:spPr>
          <a:xfrm>
            <a:off x="3575050" y="273051"/>
            <a:ext cx="5111750" cy="5853112"/>
          </a:xfrm>
          <a:prstGeom prst="rect">
            <a:avLst/>
          </a:prstGeom>
        </p:spPr>
        <p:txBody>
          <a:bodyPr>
            <a:normAutofit/>
          </a:bodyPr>
          <a:lstStyle>
            <a:lvl1pPr>
              <a:spcBef>
                <a:spcPts val="0"/>
              </a:spcBef>
            </a:lvl1pPr>
            <a:lvl2pPr>
              <a:spcBef>
                <a:spcPts val="0"/>
              </a:spcBef>
            </a:lvl2pPr>
            <a:lvl3pPr>
              <a:spcBef>
                <a:spcPts val="0"/>
              </a:spcBef>
            </a:lvl3pPr>
            <a:lvl4pPr>
              <a:spcBef>
                <a:spcPts val="0"/>
              </a:spcBef>
            </a:lvl4pPr>
            <a:lvl5pPr>
              <a:spcBef>
                <a:spcPts val="0"/>
              </a:spcBef>
            </a:lvl5p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body" sz="half" idx="13"/>
          </p:nvPr>
        </p:nvSpPr>
        <p:spPr>
          <a:xfrm>
            <a:off x="457201" y="1435102"/>
            <a:ext cx="3008315" cy="4691063"/>
          </a:xfrm>
          <a:prstGeom prst="rect">
            <a:avLst/>
          </a:prstGeom>
        </p:spPr>
        <p:txBody>
          <a:bodyPr>
            <a:normAutofit/>
          </a:bodyPr>
          <a:lstStyle>
            <a:lvl1pPr marL="0" indent="0">
              <a:spcBef>
                <a:spcPts val="0"/>
              </a:spcBef>
              <a:buClrTx/>
              <a:buSzTx/>
              <a:buFontTx/>
              <a:buNone/>
              <a:defRPr/>
            </a:lvl1pPr>
          </a:lstStyle>
          <a:p>
            <a:pPr marL="0" indent="0">
              <a:spcBef>
                <a:spcPts val="0"/>
              </a:spcBef>
              <a:buClrTx/>
              <a:buSzTx/>
              <a:buFontTx/>
              <a:buNone/>
            </a:pPr>
            <a:endParaRPr/>
          </a:p>
        </p:txBody>
      </p:sp>
      <p:sp>
        <p:nvSpPr>
          <p:cNvPr id="60" name="Shape 60"/>
          <p:cNvSpPr>
            <a:spLocks noGrp="1"/>
          </p:cNvSpPr>
          <p:nvPr>
            <p:ph type="sldNum" sz="quarter" idx="2"/>
          </p:nvPr>
        </p:nvSpPr>
        <p:spPr>
          <a:xfrm>
            <a:off x="6553200" y="6356350"/>
            <a:ext cx="358374" cy="494401"/>
          </a:xfrm>
          <a:prstGeom prst="rect">
            <a:avLst/>
          </a:prstGeom>
        </p:spPr>
        <p:txBody>
          <a:bodyPr/>
          <a:lstStyle/>
          <a:p>
            <a:pPr defTabSz="914400" hangingPunct="0"/>
            <a:fld id="{86CB4B4D-7CA3-9044-876B-883B54F8677D}" type="slidenum">
              <a:rPr lang="en-US" sz="1400" kern="0" smtClean="0">
                <a:solidFill>
                  <a:srgbClr val="000000"/>
                </a:solidFill>
                <a:latin typeface="Century Gothic"/>
                <a:sym typeface="Century Gothic"/>
              </a:rPr>
              <a:pPr defTabSz="914400" hangingPunct="0"/>
              <a:t>‹#›</a:t>
            </a:fld>
            <a:endParaRPr lang="en-US" sz="1400" kern="0">
              <a:solidFill>
                <a:srgbClr val="000000"/>
              </a:solidFill>
              <a:latin typeface="Century Gothic"/>
              <a:sym typeface="Century Gothic"/>
            </a:endParaRPr>
          </a:p>
        </p:txBody>
      </p:sp>
    </p:spTree>
    <p:extLst>
      <p:ext uri="{BB962C8B-B14F-4D97-AF65-F5344CB8AC3E}">
        <p14:creationId xmlns:p14="http://schemas.microsoft.com/office/powerpoint/2010/main" val="164970396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7" name="Shape 67"/>
          <p:cNvSpPr>
            <a:spLocks noGrp="1"/>
          </p:cNvSpPr>
          <p:nvPr>
            <p:ph type="title"/>
          </p:nvPr>
        </p:nvSpPr>
        <p:spPr>
          <a:xfrm>
            <a:off x="1792290" y="4800601"/>
            <a:ext cx="5486399" cy="566737"/>
          </a:xfrm>
          <a:prstGeom prst="rect">
            <a:avLst/>
          </a:prstGeom>
        </p:spPr>
        <p:txBody>
          <a:bodyPr anchor="b"/>
          <a:lstStyle>
            <a:lvl1pPr algn="l"/>
          </a:lstStyle>
          <a:p>
            <a:r>
              <a:t>Title Text</a:t>
            </a:r>
          </a:p>
        </p:txBody>
      </p:sp>
      <p:sp>
        <p:nvSpPr>
          <p:cNvPr id="68" name="Shape 68"/>
          <p:cNvSpPr>
            <a:spLocks noGrp="1"/>
          </p:cNvSpPr>
          <p:nvPr>
            <p:ph type="pic" sz="half" idx="13"/>
          </p:nvPr>
        </p:nvSpPr>
        <p:spPr>
          <a:xfrm>
            <a:off x="1792290" y="612776"/>
            <a:ext cx="5486399" cy="4114801"/>
          </a:xfrm>
          <a:prstGeom prst="rect">
            <a:avLst/>
          </a:prstGeom>
        </p:spPr>
        <p:txBody>
          <a:bodyPr lIns="91439" tIns="45719" rIns="91439" bIns="45719"/>
          <a:lstStyle/>
          <a:p>
            <a:endParaRPr/>
          </a:p>
        </p:txBody>
      </p:sp>
      <p:sp>
        <p:nvSpPr>
          <p:cNvPr id="69" name="Shape 69"/>
          <p:cNvSpPr>
            <a:spLocks noGrp="1"/>
          </p:cNvSpPr>
          <p:nvPr>
            <p:ph type="body" sz="quarter" idx="1"/>
          </p:nvPr>
        </p:nvSpPr>
        <p:spPr>
          <a:xfrm>
            <a:off x="1792290" y="5367338"/>
            <a:ext cx="5486399" cy="804863"/>
          </a:xfrm>
          <a:prstGeom prst="rect">
            <a:avLst/>
          </a:prstGeom>
        </p:spPr>
        <p:txBody>
          <a:bodyPr>
            <a:normAutofit/>
          </a:bodyPr>
          <a:lstStyle>
            <a:lvl1pPr marL="0" indent="0">
              <a:spcBef>
                <a:spcPts val="0"/>
              </a:spcBef>
              <a:buClrTx/>
              <a:buSzTx/>
              <a:buFontTx/>
              <a:buNone/>
            </a:lvl1pPr>
            <a:lvl2pPr marL="0" indent="457200">
              <a:spcBef>
                <a:spcPts val="0"/>
              </a:spcBef>
              <a:buClrTx/>
              <a:buSzTx/>
              <a:buFontTx/>
              <a:buNone/>
            </a:lvl2pPr>
            <a:lvl3pPr marL="0" indent="914400">
              <a:spcBef>
                <a:spcPts val="0"/>
              </a:spcBef>
              <a:buClrTx/>
              <a:buSzTx/>
              <a:buFontTx/>
              <a:buNone/>
            </a:lvl3pPr>
            <a:lvl4pPr marL="0" indent="1371600">
              <a:spcBef>
                <a:spcPts val="0"/>
              </a:spcBef>
              <a:buClrTx/>
              <a:buSzTx/>
              <a:buFontTx/>
              <a:buNone/>
            </a:lvl4pPr>
            <a:lvl5pPr marL="0" indent="1828800">
              <a:spcBef>
                <a:spcPts val="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70" name="Shape 70"/>
          <p:cNvSpPr>
            <a:spLocks noGrp="1"/>
          </p:cNvSpPr>
          <p:nvPr>
            <p:ph type="sldNum" sz="quarter" idx="2"/>
          </p:nvPr>
        </p:nvSpPr>
        <p:spPr>
          <a:xfrm>
            <a:off x="6553200" y="6356350"/>
            <a:ext cx="358374" cy="494401"/>
          </a:xfrm>
          <a:prstGeom prst="rect">
            <a:avLst/>
          </a:prstGeom>
        </p:spPr>
        <p:txBody>
          <a:bodyPr/>
          <a:lstStyle/>
          <a:p>
            <a:pPr defTabSz="914400" hangingPunct="0"/>
            <a:fld id="{86CB4B4D-7CA3-9044-876B-883B54F8677D}" type="slidenum">
              <a:rPr lang="en-US" sz="1400" kern="0" smtClean="0">
                <a:solidFill>
                  <a:srgbClr val="000000"/>
                </a:solidFill>
                <a:latin typeface="Century Gothic"/>
                <a:sym typeface="Century Gothic"/>
              </a:rPr>
              <a:pPr defTabSz="914400" hangingPunct="0"/>
              <a:t>‹#›</a:t>
            </a:fld>
            <a:endParaRPr lang="en-US" sz="1400" kern="0">
              <a:solidFill>
                <a:srgbClr val="000000"/>
              </a:solidFill>
              <a:latin typeface="Century Gothic"/>
              <a:sym typeface="Century Gothic"/>
            </a:endParaRPr>
          </a:p>
        </p:txBody>
      </p:sp>
    </p:spTree>
    <p:extLst>
      <p:ext uri="{BB962C8B-B14F-4D97-AF65-F5344CB8AC3E}">
        <p14:creationId xmlns:p14="http://schemas.microsoft.com/office/powerpoint/2010/main" val="243313417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77" name="Shape 77"/>
          <p:cNvSpPr>
            <a:spLocks noGrp="1"/>
          </p:cNvSpPr>
          <p:nvPr>
            <p:ph type="title"/>
          </p:nvPr>
        </p:nvSpPr>
        <p:spPr>
          <a:xfrm>
            <a:off x="457200" y="274638"/>
            <a:ext cx="8229600" cy="1143001"/>
          </a:xfrm>
          <a:prstGeom prst="rect">
            <a:avLst/>
          </a:prstGeom>
        </p:spPr>
        <p:txBody>
          <a:bodyPr/>
          <a:lstStyle/>
          <a:p>
            <a:r>
              <a:t>Title Text</a:t>
            </a:r>
          </a:p>
        </p:txBody>
      </p:sp>
      <p:sp>
        <p:nvSpPr>
          <p:cNvPr id="78" name="Shape 78"/>
          <p:cNvSpPr>
            <a:spLocks noGrp="1"/>
          </p:cNvSpPr>
          <p:nvPr>
            <p:ph type="body" idx="1"/>
          </p:nvPr>
        </p:nvSpPr>
        <p:spPr>
          <a:xfrm rot="5400000">
            <a:off x="2309019" y="-251618"/>
            <a:ext cx="4525963" cy="82296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sldNum" sz="quarter" idx="2"/>
          </p:nvPr>
        </p:nvSpPr>
        <p:spPr>
          <a:xfrm>
            <a:off x="6553200" y="6356350"/>
            <a:ext cx="358374" cy="494401"/>
          </a:xfrm>
          <a:prstGeom prst="rect">
            <a:avLst/>
          </a:prstGeom>
        </p:spPr>
        <p:txBody>
          <a:bodyPr/>
          <a:lstStyle/>
          <a:p>
            <a:pPr defTabSz="914400" hangingPunct="0"/>
            <a:fld id="{86CB4B4D-7CA3-9044-876B-883B54F8677D}" type="slidenum">
              <a:rPr lang="en-US" sz="1400" kern="0" smtClean="0">
                <a:solidFill>
                  <a:srgbClr val="000000"/>
                </a:solidFill>
                <a:latin typeface="Century Gothic"/>
                <a:sym typeface="Century Gothic"/>
              </a:rPr>
              <a:pPr defTabSz="914400" hangingPunct="0"/>
              <a:t>‹#›</a:t>
            </a:fld>
            <a:endParaRPr lang="en-US" sz="1400" kern="0">
              <a:solidFill>
                <a:srgbClr val="000000"/>
              </a:solidFill>
              <a:latin typeface="Century Gothic"/>
              <a:sym typeface="Century Gothic"/>
            </a:endParaRPr>
          </a:p>
        </p:txBody>
      </p:sp>
    </p:spTree>
    <p:extLst>
      <p:ext uri="{BB962C8B-B14F-4D97-AF65-F5344CB8AC3E}">
        <p14:creationId xmlns:p14="http://schemas.microsoft.com/office/powerpoint/2010/main" val="417806918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9CA0D-A277-1247-9656-FCE9F75C6E5E}" type="datetimeFigureOut">
              <a:rPr lang="en-US" smtClean="0"/>
              <a:t>10/4/2018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4111198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86" name="Shape 86"/>
          <p:cNvSpPr>
            <a:spLocks noGrp="1"/>
          </p:cNvSpPr>
          <p:nvPr>
            <p:ph type="title"/>
          </p:nvPr>
        </p:nvSpPr>
        <p:spPr>
          <a:xfrm rot="5400000">
            <a:off x="4732338" y="2171700"/>
            <a:ext cx="5851527" cy="2057400"/>
          </a:xfrm>
          <a:prstGeom prst="rect">
            <a:avLst/>
          </a:prstGeom>
        </p:spPr>
        <p:txBody>
          <a:bodyPr/>
          <a:lstStyle/>
          <a:p>
            <a:r>
              <a:t>Title Text</a:t>
            </a:r>
          </a:p>
        </p:txBody>
      </p:sp>
      <p:sp>
        <p:nvSpPr>
          <p:cNvPr id="87" name="Shape 87"/>
          <p:cNvSpPr>
            <a:spLocks noGrp="1"/>
          </p:cNvSpPr>
          <p:nvPr>
            <p:ph type="body" idx="1"/>
          </p:nvPr>
        </p:nvSpPr>
        <p:spPr>
          <a:xfrm rot="5400000">
            <a:off x="541338" y="190501"/>
            <a:ext cx="5851527" cy="6019799"/>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8" name="Shape 88"/>
          <p:cNvSpPr>
            <a:spLocks noGrp="1"/>
          </p:cNvSpPr>
          <p:nvPr>
            <p:ph type="sldNum" sz="quarter" idx="2"/>
          </p:nvPr>
        </p:nvSpPr>
        <p:spPr>
          <a:xfrm>
            <a:off x="6553200" y="6356350"/>
            <a:ext cx="358374" cy="494401"/>
          </a:xfrm>
          <a:prstGeom prst="rect">
            <a:avLst/>
          </a:prstGeom>
        </p:spPr>
        <p:txBody>
          <a:bodyPr/>
          <a:lstStyle/>
          <a:p>
            <a:pPr defTabSz="914400" hangingPunct="0"/>
            <a:fld id="{86CB4B4D-7CA3-9044-876B-883B54F8677D}" type="slidenum">
              <a:rPr lang="en-US" sz="1400" kern="0" smtClean="0">
                <a:solidFill>
                  <a:srgbClr val="000000"/>
                </a:solidFill>
                <a:latin typeface="Century Gothic"/>
                <a:sym typeface="Century Gothic"/>
              </a:rPr>
              <a:pPr defTabSz="914400" hangingPunct="0"/>
              <a:t>‹#›</a:t>
            </a:fld>
            <a:endParaRPr lang="en-US" sz="1400" kern="0">
              <a:solidFill>
                <a:srgbClr val="000000"/>
              </a:solidFill>
              <a:latin typeface="Century Gothic"/>
              <a:sym typeface="Century Gothic"/>
            </a:endParaRPr>
          </a:p>
        </p:txBody>
      </p:sp>
    </p:spTree>
    <p:extLst>
      <p:ext uri="{BB962C8B-B14F-4D97-AF65-F5344CB8AC3E}">
        <p14:creationId xmlns:p14="http://schemas.microsoft.com/office/powerpoint/2010/main" val="278009018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p:bg>
      <p:bgPr>
        <a:solidFill>
          <a:srgbClr val="F6F8E9">
            <a:alpha val="50000"/>
          </a:srgbClr>
        </a:solidFill>
        <a:effectLst/>
      </p:bgPr>
    </p:bg>
    <p:spTree>
      <p:nvGrpSpPr>
        <p:cNvPr id="1" name=""/>
        <p:cNvGrpSpPr/>
        <p:nvPr/>
      </p:nvGrpSpPr>
      <p:grpSpPr>
        <a:xfrm>
          <a:off x="0" y="0"/>
          <a:ext cx="0" cy="0"/>
          <a:chOff x="0" y="0"/>
          <a:chExt cx="0" cy="0"/>
        </a:xfrm>
      </p:grpSpPr>
      <p:pic>
        <p:nvPicPr>
          <p:cNvPr id="95" name="image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33804" y="5359401"/>
            <a:ext cx="5105399" cy="1336524"/>
          </a:xfrm>
          <a:prstGeom prst="rect">
            <a:avLst/>
          </a:prstGeom>
          <a:ln w="12700">
            <a:miter lim="400000"/>
          </a:ln>
        </p:spPr>
      </p:pic>
      <p:sp>
        <p:nvSpPr>
          <p:cNvPr id="96" name="Shape 96"/>
          <p:cNvSpPr>
            <a:spLocks noGrp="1"/>
          </p:cNvSpPr>
          <p:nvPr>
            <p:ph type="sldNum" sz="quarter" idx="2"/>
          </p:nvPr>
        </p:nvSpPr>
        <p:spPr>
          <a:xfrm>
            <a:off x="4419600" y="6170083"/>
            <a:ext cx="2133600" cy="372535"/>
          </a:xfrm>
          <a:prstGeom prst="rect">
            <a:avLst/>
          </a:prstGeom>
        </p:spPr>
        <p:txBody>
          <a:bodyPr lIns="45719" tIns="45719" rIns="45719" bIns="45719" anchor="ctr"/>
          <a:lstStyle>
            <a:lvl1pPr algn="r">
              <a:defRPr sz="1200">
                <a:solidFill>
                  <a:srgbClr val="000000"/>
                </a:solidFill>
                <a:latin typeface="+mj-lt"/>
                <a:ea typeface="+mj-ea"/>
                <a:cs typeface="+mj-cs"/>
                <a:sym typeface="Arial"/>
              </a:defRPr>
            </a:lvl1pPr>
          </a:lstStyle>
          <a:p>
            <a:pPr defTabSz="914400" hangingPunct="0"/>
            <a:fld id="{86CB4B4D-7CA3-9044-876B-883B54F8677D}" type="slidenum">
              <a:rPr lang="en-US" kern="0" smtClean="0"/>
              <a:pPr defTabSz="914400" hangingPunct="0"/>
              <a:t>‹#›</a:t>
            </a:fld>
            <a:endParaRPr lang="en-US" kern="0"/>
          </a:p>
        </p:txBody>
      </p:sp>
    </p:spTree>
    <p:extLst>
      <p:ext uri="{BB962C8B-B14F-4D97-AF65-F5344CB8AC3E}">
        <p14:creationId xmlns:p14="http://schemas.microsoft.com/office/powerpoint/2010/main" val="246015127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6F8E9">
            <a:alpha val="50000"/>
          </a:srgbClr>
        </a:solidFill>
        <a:effectLst/>
      </p:bgPr>
    </p:bg>
    <p:spTree>
      <p:nvGrpSpPr>
        <p:cNvPr id="1" name=""/>
        <p:cNvGrpSpPr/>
        <p:nvPr/>
      </p:nvGrpSpPr>
      <p:grpSpPr>
        <a:xfrm>
          <a:off x="0" y="0"/>
          <a:ext cx="0" cy="0"/>
          <a:chOff x="0" y="0"/>
          <a:chExt cx="0" cy="0"/>
        </a:xfrm>
      </p:grpSpPr>
      <p:sp>
        <p:nvSpPr>
          <p:cNvPr id="103" name="Shape 103"/>
          <p:cNvSpPr>
            <a:spLocks noGrp="1"/>
          </p:cNvSpPr>
          <p:nvPr>
            <p:ph type="body" idx="1"/>
          </p:nvPr>
        </p:nvSpPr>
        <p:spPr>
          <a:xfrm>
            <a:off x="491068" y="1676401"/>
            <a:ext cx="7772401" cy="4330404"/>
          </a:xfrm>
          <a:prstGeom prst="rect">
            <a:avLst/>
          </a:prstGeom>
        </p:spPr>
        <p:txBody>
          <a:bodyPr lIns="45718" tIns="45718" rIns="45718" bIns="45718">
            <a:normAutofit/>
          </a:bodyPr>
          <a:lstStyle>
            <a:lvl1pPr indent="-342900">
              <a:spcBef>
                <a:spcPts val="500"/>
              </a:spcBef>
              <a:buClrTx/>
              <a:defRPr sz="2400"/>
            </a:lvl1pPr>
            <a:lvl2pPr marL="832801" indent="-491489">
              <a:spcBef>
                <a:spcPts val="500"/>
              </a:spcBef>
              <a:buClrTx/>
              <a:buChar char="▪"/>
              <a:defRPr sz="2400"/>
            </a:lvl2pPr>
            <a:lvl3pPr marL="1300691" indent="-618066">
              <a:spcBef>
                <a:spcPts val="500"/>
              </a:spcBef>
              <a:buClrTx/>
              <a:defRPr sz="2400"/>
            </a:lvl3pPr>
            <a:lvl4pPr marL="1754154" indent="-839754">
              <a:spcBef>
                <a:spcPts val="500"/>
              </a:spcBef>
              <a:buClrTx/>
              <a:buChar char="▪"/>
              <a:defRPr sz="2400"/>
            </a:lvl4pPr>
            <a:lvl5pPr marL="1967364" indent="-587826">
              <a:spcBef>
                <a:spcPts val="500"/>
              </a:spcBef>
              <a:buClrTx/>
              <a:buChar char="•"/>
              <a:defRPr sz="2400"/>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title"/>
          </p:nvPr>
        </p:nvSpPr>
        <p:spPr>
          <a:xfrm>
            <a:off x="483809" y="-3"/>
            <a:ext cx="7779661" cy="1219203"/>
          </a:xfrm>
          <a:prstGeom prst="rect">
            <a:avLst/>
          </a:prstGeom>
        </p:spPr>
        <p:txBody>
          <a:bodyPr lIns="45718" tIns="45718" rIns="45718" bIns="45718" anchor="b"/>
          <a:lstStyle>
            <a:lvl1pPr algn="l">
              <a:defRPr sz="3600">
                <a:solidFill>
                  <a:srgbClr val="C10B0B"/>
                </a:solidFill>
                <a:latin typeface="Times"/>
                <a:ea typeface="Times"/>
                <a:cs typeface="Times"/>
                <a:sym typeface="Times"/>
              </a:defRPr>
            </a:lvl1pPr>
          </a:lstStyle>
          <a:p>
            <a:r>
              <a:t>Title Text</a:t>
            </a:r>
          </a:p>
        </p:txBody>
      </p:sp>
      <p:sp>
        <p:nvSpPr>
          <p:cNvPr id="105" name="Shape 105"/>
          <p:cNvSpPr>
            <a:spLocks noGrp="1"/>
          </p:cNvSpPr>
          <p:nvPr>
            <p:ph type="sldNum" sz="quarter" idx="2"/>
          </p:nvPr>
        </p:nvSpPr>
        <p:spPr>
          <a:xfrm>
            <a:off x="4419600" y="6170083"/>
            <a:ext cx="2133600" cy="372535"/>
          </a:xfrm>
          <a:prstGeom prst="rect">
            <a:avLst/>
          </a:prstGeom>
        </p:spPr>
        <p:txBody>
          <a:bodyPr lIns="45719" tIns="45719" rIns="45719" bIns="45719" anchor="ctr"/>
          <a:lstStyle>
            <a:lvl1pPr algn="r">
              <a:defRPr sz="1200">
                <a:solidFill>
                  <a:srgbClr val="000000"/>
                </a:solidFill>
                <a:latin typeface="+mj-lt"/>
                <a:ea typeface="+mj-ea"/>
                <a:cs typeface="+mj-cs"/>
                <a:sym typeface="Arial"/>
              </a:defRPr>
            </a:lvl1pPr>
          </a:lstStyle>
          <a:p>
            <a:pPr defTabSz="914400" hangingPunct="0"/>
            <a:fld id="{86CB4B4D-7CA3-9044-876B-883B54F8677D}" type="slidenum">
              <a:rPr lang="en-US" kern="0" smtClean="0"/>
              <a:pPr defTabSz="914400" hangingPunct="0"/>
              <a:t>‹#›</a:t>
            </a:fld>
            <a:endParaRPr lang="en-US" kern="0"/>
          </a:p>
        </p:txBody>
      </p:sp>
    </p:spTree>
    <p:extLst>
      <p:ext uri="{BB962C8B-B14F-4D97-AF65-F5344CB8AC3E}">
        <p14:creationId xmlns:p14="http://schemas.microsoft.com/office/powerpoint/2010/main" val="277601265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B9CA0D-A277-1247-9656-FCE9F75C6E5E}" type="datetimeFigureOut">
              <a:rPr lang="en-US" smtClean="0"/>
              <a:t>10/4/2018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310270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B9CA0D-A277-1247-9656-FCE9F75C6E5E}" type="datetimeFigureOut">
              <a:rPr lang="en-US" smtClean="0"/>
              <a:t>10/4/2018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3984513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B9CA0D-A277-1247-9656-FCE9F75C6E5E}" type="datetimeFigureOut">
              <a:rPr lang="en-US" smtClean="0"/>
              <a:t>10/4/2018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263790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B9CA0D-A277-1247-9656-FCE9F75C6E5E}" type="datetimeFigureOut">
              <a:rPr lang="en-US" smtClean="0"/>
              <a:t>10/4/2018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382968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9CA0D-A277-1247-9656-FCE9F75C6E5E}" type="datetimeFigureOut">
              <a:rPr lang="en-US" smtClean="0"/>
              <a:t>10/4/2018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1628912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9CA0D-A277-1247-9656-FCE9F75C6E5E}" type="datetimeFigureOut">
              <a:rPr lang="en-US" smtClean="0"/>
              <a:t>10/4/2018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206000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9CA0D-A277-1247-9656-FCE9F75C6E5E}" type="datetimeFigureOut">
              <a:rPr lang="en-US" smtClean="0"/>
              <a:t>10/4/2018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417422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9CA0D-A277-1247-9656-FCE9F75C6E5E}" type="datetimeFigureOut">
              <a:rPr lang="en-US" smtClean="0"/>
              <a:t>10/4/2018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2753D-3D14-0F42-9A2B-FFC74BC2A5AF}" type="slidenum">
              <a:rPr lang="en-US" smtClean="0"/>
              <a:t>‹#›</a:t>
            </a:fld>
            <a:endParaRPr lang="en-US" dirty="0"/>
          </a:p>
        </p:txBody>
      </p:sp>
    </p:spTree>
    <p:extLst>
      <p:ext uri="{BB962C8B-B14F-4D97-AF65-F5344CB8AC3E}">
        <p14:creationId xmlns:p14="http://schemas.microsoft.com/office/powerpoint/2010/main" val="93110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hape 115"/>
          <p:cNvSpPr/>
          <p:nvPr userDrawn="1"/>
        </p:nvSpPr>
        <p:spPr>
          <a:xfrm>
            <a:off x="76071" y="6519333"/>
            <a:ext cx="9017002" cy="0"/>
          </a:xfrm>
          <a:prstGeom prst="line">
            <a:avLst/>
          </a:prstGeom>
          <a:ln w="50800" cap="rnd">
            <a:solidFill>
              <a:srgbClr val="CCA00A"/>
            </a:solidFill>
            <a:custDash>
              <a:ds d="100000" sp="200000"/>
            </a:custDash>
          </a:ln>
        </p:spPr>
        <p:txBody>
          <a:bodyPr lIns="45719" rIns="45719"/>
          <a:lstStyle/>
          <a:p>
            <a:pPr defTabSz="914400" hangingPunct="0"/>
            <a:endParaRPr sz="1400" kern="0">
              <a:solidFill>
                <a:srgbClr val="000000"/>
              </a:solidFill>
              <a:latin typeface="Century Gothic"/>
              <a:sym typeface="Century Gothic"/>
            </a:endParaRPr>
          </a:p>
        </p:txBody>
      </p:sp>
      <p:sp>
        <p:nvSpPr>
          <p:cNvPr id="6" name="Shape 116"/>
          <p:cNvSpPr/>
          <p:nvPr userDrawn="1"/>
        </p:nvSpPr>
        <p:spPr>
          <a:xfrm>
            <a:off x="76071" y="339369"/>
            <a:ext cx="9017002" cy="1"/>
          </a:xfrm>
          <a:prstGeom prst="line">
            <a:avLst/>
          </a:prstGeom>
          <a:ln w="50800" cap="rnd">
            <a:solidFill>
              <a:srgbClr val="CCA00A"/>
            </a:solidFill>
            <a:custDash>
              <a:ds d="100000" sp="200000"/>
            </a:custDash>
          </a:ln>
        </p:spPr>
        <p:txBody>
          <a:bodyPr lIns="45719" rIns="45719"/>
          <a:lstStyle/>
          <a:p>
            <a:pPr defTabSz="914400" hangingPunct="0"/>
            <a:endParaRPr sz="1400" kern="0">
              <a:solidFill>
                <a:srgbClr val="000000"/>
              </a:solidFill>
              <a:latin typeface="Century Gothic"/>
              <a:sym typeface="Century Gothic"/>
            </a:endParaRPr>
          </a:p>
        </p:txBody>
      </p:sp>
    </p:spTree>
    <p:extLst>
      <p:ext uri="{BB962C8B-B14F-4D97-AF65-F5344CB8AC3E}">
        <p14:creationId xmlns:p14="http://schemas.microsoft.com/office/powerpoint/2010/main" val="3113814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marL="0" marR="0" indent="0" algn="ctr"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ctr"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ctr"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ctr"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ctr"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titleStyle>
    <p:bodyStyle>
      <a:lvl1pPr marL="342900" marR="0" indent="-139700" algn="l" defTabSz="914400" rtl="0" latinLnBrk="0">
        <a:lnSpc>
          <a:spcPct val="100000"/>
        </a:lnSpc>
        <a:spcBef>
          <a:spcPts val="600"/>
        </a:spcBef>
        <a:spcAft>
          <a:spcPts val="0"/>
        </a:spcAft>
        <a:buClr>
          <a:srgbClr val="FFFFFF"/>
        </a:buClr>
        <a:buSzPct val="100000"/>
        <a:buFont typeface="Arial"/>
        <a:buChar char="•"/>
        <a:tabLst/>
        <a:defRPr sz="1400" b="0" i="0" u="none" strike="noStrike" cap="none" spc="0" baseline="0">
          <a:ln>
            <a:noFill/>
          </a:ln>
          <a:solidFill>
            <a:srgbClr val="000000"/>
          </a:solidFill>
          <a:uFillTx/>
          <a:latin typeface="+mj-lt"/>
          <a:ea typeface="+mj-ea"/>
          <a:cs typeface="+mj-cs"/>
          <a:sym typeface="Arial"/>
        </a:defRPr>
      </a:lvl1pPr>
      <a:lvl2pPr marL="742950" marR="0" indent="-107950" algn="l" defTabSz="914400" rtl="0" latinLnBrk="0">
        <a:lnSpc>
          <a:spcPct val="100000"/>
        </a:lnSpc>
        <a:spcBef>
          <a:spcPts val="600"/>
        </a:spcBef>
        <a:spcAft>
          <a:spcPts val="0"/>
        </a:spcAft>
        <a:buClr>
          <a:srgbClr val="FFFFFF"/>
        </a:buClr>
        <a:buSzPct val="100000"/>
        <a:buFont typeface="Arial"/>
        <a:buChar char="–"/>
        <a:tabLst/>
        <a:defRPr sz="1400" b="0" i="0" u="none" strike="noStrike" cap="none" spc="0" baseline="0">
          <a:ln>
            <a:noFill/>
          </a:ln>
          <a:solidFill>
            <a:srgbClr val="000000"/>
          </a:solidFill>
          <a:uFillTx/>
          <a:latin typeface="+mj-lt"/>
          <a:ea typeface="+mj-ea"/>
          <a:cs typeface="+mj-cs"/>
          <a:sym typeface="Arial"/>
        </a:defRPr>
      </a:lvl2pPr>
      <a:lvl3pPr marL="1143000" marR="0" indent="-76200" algn="l" defTabSz="914400" rtl="0" latinLnBrk="0">
        <a:lnSpc>
          <a:spcPct val="100000"/>
        </a:lnSpc>
        <a:spcBef>
          <a:spcPts val="600"/>
        </a:spcBef>
        <a:spcAft>
          <a:spcPts val="0"/>
        </a:spcAft>
        <a:buClr>
          <a:srgbClr val="FFFFFF"/>
        </a:buClr>
        <a:buSzPct val="100000"/>
        <a:buFont typeface="Arial"/>
        <a:buChar char="•"/>
        <a:tabLst/>
        <a:defRPr sz="1400" b="0" i="0" u="none" strike="noStrike" cap="none" spc="0" baseline="0">
          <a:ln>
            <a:noFill/>
          </a:ln>
          <a:solidFill>
            <a:srgbClr val="000000"/>
          </a:solidFill>
          <a:uFillTx/>
          <a:latin typeface="+mj-lt"/>
          <a:ea typeface="+mj-ea"/>
          <a:cs typeface="+mj-cs"/>
          <a:sym typeface="Arial"/>
        </a:defRPr>
      </a:lvl3pPr>
      <a:lvl4pPr marL="1600200" marR="0" indent="-101600" algn="l" defTabSz="914400" rtl="0" latinLnBrk="0">
        <a:lnSpc>
          <a:spcPct val="100000"/>
        </a:lnSpc>
        <a:spcBef>
          <a:spcPts val="600"/>
        </a:spcBef>
        <a:spcAft>
          <a:spcPts val="0"/>
        </a:spcAft>
        <a:buClr>
          <a:srgbClr val="FFFFFF"/>
        </a:buClr>
        <a:buSzPct val="100000"/>
        <a:buFont typeface="Arial"/>
        <a:buChar char="–"/>
        <a:tabLst/>
        <a:defRPr sz="1400" b="0" i="0" u="none" strike="noStrike" cap="none" spc="0" baseline="0">
          <a:ln>
            <a:noFill/>
          </a:ln>
          <a:solidFill>
            <a:srgbClr val="000000"/>
          </a:solidFill>
          <a:uFillTx/>
          <a:latin typeface="+mj-lt"/>
          <a:ea typeface="+mj-ea"/>
          <a:cs typeface="+mj-cs"/>
          <a:sym typeface="Arial"/>
        </a:defRPr>
      </a:lvl4pPr>
      <a:lvl5pPr marL="2057400" marR="0" indent="-101600" algn="l" defTabSz="914400" rtl="0" latinLnBrk="0">
        <a:lnSpc>
          <a:spcPct val="100000"/>
        </a:lnSpc>
        <a:spcBef>
          <a:spcPts val="600"/>
        </a:spcBef>
        <a:spcAft>
          <a:spcPts val="0"/>
        </a:spcAft>
        <a:buClr>
          <a:srgbClr val="FFFFFF"/>
        </a:buClr>
        <a:buSzPct val="100000"/>
        <a:buFont typeface="Arial"/>
        <a:buChar char="»"/>
        <a:tabLst/>
        <a:defRPr sz="1400" b="0" i="0" u="none" strike="noStrike" cap="none" spc="0" baseline="0">
          <a:ln>
            <a:noFill/>
          </a:ln>
          <a:solidFill>
            <a:srgbClr val="000000"/>
          </a:solidFill>
          <a:uFillTx/>
          <a:latin typeface="+mj-lt"/>
          <a:ea typeface="+mj-ea"/>
          <a:cs typeface="+mj-cs"/>
          <a:sym typeface="Arial"/>
        </a:defRPr>
      </a:lvl5pPr>
      <a:lvl6pPr marL="2514600" marR="0" indent="-101600" algn="l" defTabSz="914400" rtl="0" latinLnBrk="0">
        <a:lnSpc>
          <a:spcPct val="100000"/>
        </a:lnSpc>
        <a:spcBef>
          <a:spcPts val="600"/>
        </a:spcBef>
        <a:spcAft>
          <a:spcPts val="0"/>
        </a:spcAft>
        <a:buClr>
          <a:srgbClr val="FFFFFF"/>
        </a:buClr>
        <a:buSzPct val="100000"/>
        <a:buFont typeface="Arial"/>
        <a:buChar char="•"/>
        <a:tabLst/>
        <a:defRPr sz="1400" b="0" i="0" u="none" strike="noStrike" cap="none" spc="0" baseline="0">
          <a:ln>
            <a:noFill/>
          </a:ln>
          <a:solidFill>
            <a:srgbClr val="000000"/>
          </a:solidFill>
          <a:uFillTx/>
          <a:latin typeface="+mj-lt"/>
          <a:ea typeface="+mj-ea"/>
          <a:cs typeface="+mj-cs"/>
          <a:sym typeface="Arial"/>
        </a:defRPr>
      </a:lvl6pPr>
      <a:lvl7pPr marL="2971800" marR="0" indent="-101600" algn="l" defTabSz="914400" rtl="0" latinLnBrk="0">
        <a:lnSpc>
          <a:spcPct val="100000"/>
        </a:lnSpc>
        <a:spcBef>
          <a:spcPts val="600"/>
        </a:spcBef>
        <a:spcAft>
          <a:spcPts val="0"/>
        </a:spcAft>
        <a:buClr>
          <a:srgbClr val="FFFFFF"/>
        </a:buClr>
        <a:buSzPct val="100000"/>
        <a:buFont typeface="Arial"/>
        <a:buChar char="•"/>
        <a:tabLst/>
        <a:defRPr sz="1400" b="0" i="0" u="none" strike="noStrike" cap="none" spc="0" baseline="0">
          <a:ln>
            <a:noFill/>
          </a:ln>
          <a:solidFill>
            <a:srgbClr val="000000"/>
          </a:solidFill>
          <a:uFillTx/>
          <a:latin typeface="+mj-lt"/>
          <a:ea typeface="+mj-ea"/>
          <a:cs typeface="+mj-cs"/>
          <a:sym typeface="Arial"/>
        </a:defRPr>
      </a:lvl7pPr>
      <a:lvl8pPr marL="3429000" marR="0" indent="-101600" algn="l" defTabSz="914400" rtl="0" latinLnBrk="0">
        <a:lnSpc>
          <a:spcPct val="100000"/>
        </a:lnSpc>
        <a:spcBef>
          <a:spcPts val="600"/>
        </a:spcBef>
        <a:spcAft>
          <a:spcPts val="0"/>
        </a:spcAft>
        <a:buClr>
          <a:srgbClr val="FFFFFF"/>
        </a:buClr>
        <a:buSzPct val="100000"/>
        <a:buFont typeface="Arial"/>
        <a:buChar char="•"/>
        <a:tabLst/>
        <a:defRPr sz="1400" b="0" i="0" u="none" strike="noStrike" cap="none" spc="0" baseline="0">
          <a:ln>
            <a:noFill/>
          </a:ln>
          <a:solidFill>
            <a:srgbClr val="000000"/>
          </a:solidFill>
          <a:uFillTx/>
          <a:latin typeface="+mj-lt"/>
          <a:ea typeface="+mj-ea"/>
          <a:cs typeface="+mj-cs"/>
          <a:sym typeface="Arial"/>
        </a:defRPr>
      </a:lvl8pPr>
      <a:lvl9pPr marL="3886200" marR="0" indent="-101600" algn="l" defTabSz="914400" rtl="0" latinLnBrk="0">
        <a:lnSpc>
          <a:spcPct val="100000"/>
        </a:lnSpc>
        <a:spcBef>
          <a:spcPts val="600"/>
        </a:spcBef>
        <a:spcAft>
          <a:spcPts val="0"/>
        </a:spcAft>
        <a:buClr>
          <a:srgbClr val="FFFFFF"/>
        </a:buClr>
        <a:buSzPct val="100000"/>
        <a:buFont typeface="Arial"/>
        <a:buChar char="•"/>
        <a:tabLst/>
        <a:defRPr sz="1400" b="0" i="0" u="none" strike="noStrike" cap="none" spc="0" baseline="0">
          <a:ln>
            <a:noFill/>
          </a:ln>
          <a:solidFill>
            <a:srgbClr val="000000"/>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Questrial"/>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Questrial"/>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Questrial"/>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Questrial"/>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Questrial"/>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Questrial"/>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Questrial"/>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Questrial"/>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Quest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grvande1@wsc.edu" TargetMode="External"/><Relationship Id="rId2" Type="http://schemas.openxmlformats.org/officeDocument/2006/relationships/hyperlink" Target="mailto:eknoll2@unl.ed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hyperlink" Target="https://www.dropbox.com/sh/84q6f4b4f1x9zh1/AABKh1tvSKbRBevkp8aNWuwUa?dl=0" TargetMode="External"/><Relationship Id="rId2" Type="http://schemas.openxmlformats.org/officeDocument/2006/relationships/hyperlink" Target="http://cestandards.education.ne.gov/Subject_Link.aspx?Sub=S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education.ne.gov/nce/career-readiness-toolki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temforall2017.videohall.com/presentations/978" TargetMode="External"/><Relationship Id="rId2" Type="http://schemas.openxmlformats.org/officeDocument/2006/relationships/hyperlink" Target="http://www.careergirls.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neworks.nebraska.gov/gsipub/index.asp?docid=1165"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2" Type="http://schemas.openxmlformats.org/officeDocument/2006/relationships/hyperlink" Target="http://www.nebraskaworkplaceexperiences.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emf"/><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chart" Target="../charts/chart2.xml"/><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hyperlink" Target="http://www.wimp.com/carbrai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skillsusanebraska.org/" TargetMode="External"/><Relationship Id="rId2" Type="http://schemas.openxmlformats.org/officeDocument/2006/relationships/hyperlink" Target="https://www.education.ne.gov/STS" TargetMode="External"/><Relationship Id="rId1" Type="http://schemas.openxmlformats.org/officeDocument/2006/relationships/slideLayout" Target="../slideLayouts/slideLayout2.xml"/><Relationship Id="rId4" Type="http://schemas.openxmlformats.org/officeDocument/2006/relationships/hyperlink" Target="https://www.education.ne.gov/NC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careersafeonline.com/" TargetMode="External"/><Relationship Id="rId2" Type="http://schemas.openxmlformats.org/officeDocument/2006/relationships/hyperlink" Target="http://www.education.ne.gov/sts/I_Safety_Law.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703" y="214680"/>
            <a:ext cx="7515388" cy="1493687"/>
          </a:xfrm>
        </p:spPr>
        <p:txBody>
          <a:bodyPr>
            <a:noAutofit/>
          </a:bodyPr>
          <a:lstStyle/>
          <a:p>
            <a:pPr algn="l"/>
            <a:r>
              <a:rPr lang="en-US" sz="4000" b="1" dirty="0" smtClean="0">
                <a:solidFill>
                  <a:schemeClr val="tx2"/>
                </a:solidFill>
              </a:rPr>
              <a:t>Nebraska Career Education </a:t>
            </a:r>
            <a:br>
              <a:rPr lang="en-US" sz="4000" b="1" dirty="0" smtClean="0">
                <a:solidFill>
                  <a:schemeClr val="tx2"/>
                </a:solidFill>
              </a:rPr>
            </a:br>
            <a:r>
              <a:rPr lang="en-US" sz="4000" b="1" dirty="0" smtClean="0">
                <a:solidFill>
                  <a:schemeClr val="accent5">
                    <a:lumMod val="60000"/>
                    <a:lumOff val="40000"/>
                  </a:schemeClr>
                </a:solidFill>
              </a:rPr>
              <a:t>STS Fall Workshops</a:t>
            </a:r>
            <a:endParaRPr lang="en-US" sz="1800" b="1" dirty="0">
              <a:solidFill>
                <a:schemeClr val="tx1">
                  <a:lumMod val="50000"/>
                  <a:lumOff val="50000"/>
                </a:schemeClr>
              </a:solidFill>
            </a:endParaRPr>
          </a:p>
        </p:txBody>
      </p:sp>
      <p:sp>
        <p:nvSpPr>
          <p:cNvPr id="4" name="TextBox 3"/>
          <p:cNvSpPr txBox="1"/>
          <p:nvPr/>
        </p:nvSpPr>
        <p:spPr>
          <a:xfrm>
            <a:off x="381703" y="1842526"/>
            <a:ext cx="1866822" cy="923330"/>
          </a:xfrm>
          <a:prstGeom prst="rect">
            <a:avLst/>
          </a:prstGeom>
          <a:noFill/>
        </p:spPr>
        <p:txBody>
          <a:bodyPr wrap="square" rtlCol="0">
            <a:spAutoFit/>
          </a:bodyPr>
          <a:lstStyle/>
          <a:p>
            <a:r>
              <a:rPr lang="en-US" sz="5400" b="1" dirty="0" smtClean="0">
                <a:solidFill>
                  <a:schemeClr val="tx2"/>
                </a:solidFill>
              </a:rPr>
              <a:t>2018</a:t>
            </a:r>
            <a:endParaRPr lang="en-US" sz="5400" b="1" dirty="0"/>
          </a:p>
        </p:txBody>
      </p:sp>
    </p:spTree>
    <p:extLst>
      <p:ext uri="{BB962C8B-B14F-4D97-AF65-F5344CB8AC3E}">
        <p14:creationId xmlns:p14="http://schemas.microsoft.com/office/powerpoint/2010/main" val="1627955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STS Teacher Education Contacts</a:t>
            </a:r>
            <a:endParaRPr lang="en-US" b="1" dirty="0"/>
          </a:p>
        </p:txBody>
      </p:sp>
      <p:sp>
        <p:nvSpPr>
          <p:cNvPr id="3" name="Content Placeholder 2"/>
          <p:cNvSpPr>
            <a:spLocks noGrp="1"/>
          </p:cNvSpPr>
          <p:nvPr>
            <p:ph idx="1"/>
          </p:nvPr>
        </p:nvSpPr>
        <p:spPr/>
        <p:txBody>
          <a:bodyPr/>
          <a:lstStyle/>
          <a:p>
            <a:r>
              <a:rPr lang="en-US" dirty="0" smtClean="0"/>
              <a:t>UNL – </a:t>
            </a:r>
            <a:r>
              <a:rPr lang="en-US" dirty="0"/>
              <a:t>Eric Knoll  </a:t>
            </a:r>
            <a:r>
              <a:rPr lang="en-US" dirty="0" smtClean="0"/>
              <a:t> </a:t>
            </a:r>
            <a:r>
              <a:rPr lang="en-US" dirty="0" smtClean="0">
                <a:hlinkClick r:id="rId2"/>
              </a:rPr>
              <a:t>eknoll2@unl.edu</a:t>
            </a:r>
            <a:r>
              <a:rPr lang="en-US" dirty="0" smtClean="0"/>
              <a:t> </a:t>
            </a:r>
          </a:p>
          <a:p>
            <a:pPr marL="0" indent="0">
              <a:buNone/>
            </a:pPr>
            <a:r>
              <a:rPr lang="en-US" dirty="0"/>
              <a:t>	Office: (402) 472-2470</a:t>
            </a:r>
          </a:p>
          <a:p>
            <a:pPr marL="0" indent="0">
              <a:buNone/>
            </a:pPr>
            <a:r>
              <a:rPr lang="en-US" dirty="0" smtClean="0"/>
              <a:t>	Mobile</a:t>
            </a:r>
            <a:r>
              <a:rPr lang="en-US" dirty="0"/>
              <a:t>: (402) </a:t>
            </a:r>
            <a:r>
              <a:rPr lang="en-US" dirty="0" smtClean="0"/>
              <a:t>310-2109</a:t>
            </a:r>
          </a:p>
          <a:p>
            <a:r>
              <a:rPr lang="en-US" dirty="0" smtClean="0"/>
              <a:t>WSC – Greg Vander </a:t>
            </a:r>
            <a:r>
              <a:rPr lang="en-US" dirty="0"/>
              <a:t>Weil  </a:t>
            </a:r>
            <a:r>
              <a:rPr lang="en-US" dirty="0" smtClean="0">
                <a:hlinkClick r:id="rId3"/>
              </a:rPr>
              <a:t>grvande1@wsc.edu</a:t>
            </a:r>
            <a:r>
              <a:rPr lang="en-US" dirty="0" smtClean="0"/>
              <a:t> </a:t>
            </a:r>
          </a:p>
          <a:p>
            <a:pPr marL="0" indent="0">
              <a:buNone/>
            </a:pPr>
            <a:r>
              <a:rPr lang="en-US" dirty="0"/>
              <a:t>	</a:t>
            </a:r>
            <a:r>
              <a:rPr lang="en-US" dirty="0" smtClean="0"/>
              <a:t>Office: (402) 375-7283</a:t>
            </a:r>
            <a:endParaRPr lang="en-US" dirty="0"/>
          </a:p>
        </p:txBody>
      </p:sp>
    </p:spTree>
    <p:extLst>
      <p:ext uri="{BB962C8B-B14F-4D97-AF65-F5344CB8AC3E}">
        <p14:creationId xmlns:p14="http://schemas.microsoft.com/office/powerpoint/2010/main" val="2077230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Perkins Legislation</a:t>
            </a:r>
            <a:endParaRPr lang="en-US" b="1" dirty="0"/>
          </a:p>
        </p:txBody>
      </p:sp>
      <p:sp>
        <p:nvSpPr>
          <p:cNvPr id="3" name="Content Placeholder 2"/>
          <p:cNvSpPr>
            <a:spLocks noGrp="1"/>
          </p:cNvSpPr>
          <p:nvPr>
            <p:ph idx="1"/>
          </p:nvPr>
        </p:nvSpPr>
        <p:spPr/>
        <p:txBody>
          <a:bodyPr/>
          <a:lstStyle/>
          <a:p>
            <a:r>
              <a:rPr lang="en-US" dirty="0" smtClean="0"/>
              <a:t>Level funded</a:t>
            </a:r>
          </a:p>
          <a:p>
            <a:r>
              <a:rPr lang="en-US" dirty="0" smtClean="0"/>
              <a:t>We will be working to develop a new state plan</a:t>
            </a:r>
          </a:p>
          <a:p>
            <a:r>
              <a:rPr lang="en-US" dirty="0" smtClean="0"/>
              <a:t>Stay tuned</a:t>
            </a:r>
            <a:endParaRPr lang="en-US" dirty="0"/>
          </a:p>
        </p:txBody>
      </p:sp>
    </p:spTree>
    <p:extLst>
      <p:ext uri="{BB962C8B-B14F-4D97-AF65-F5344CB8AC3E}">
        <p14:creationId xmlns:p14="http://schemas.microsoft.com/office/powerpoint/2010/main" val="2017366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Let’s Get Organized</a:t>
            </a:r>
            <a:endParaRPr lang="en-US" b="1" dirty="0"/>
          </a:p>
        </p:txBody>
      </p:sp>
      <p:pic>
        <p:nvPicPr>
          <p:cNvPr id="6" name="Organizing the garage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4818" t="18274" r="4892"/>
          <a:stretch/>
        </p:blipFill>
        <p:spPr>
          <a:xfrm>
            <a:off x="246907" y="1541371"/>
            <a:ext cx="8734255" cy="5139013"/>
          </a:xfrm>
        </p:spPr>
      </p:pic>
    </p:spTree>
    <p:extLst>
      <p:ext uri="{BB962C8B-B14F-4D97-AF65-F5344CB8AC3E}">
        <p14:creationId xmlns:p14="http://schemas.microsoft.com/office/powerpoint/2010/main" val="883090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STS Standards</a:t>
            </a:r>
            <a:endParaRPr lang="en-US" b="1" dirty="0"/>
          </a:p>
        </p:txBody>
      </p:sp>
      <p:sp>
        <p:nvSpPr>
          <p:cNvPr id="3" name="Content Placeholder 2"/>
          <p:cNvSpPr>
            <a:spLocks noGrp="1"/>
          </p:cNvSpPr>
          <p:nvPr>
            <p:ph idx="1"/>
          </p:nvPr>
        </p:nvSpPr>
        <p:spPr/>
        <p:txBody>
          <a:bodyPr/>
          <a:lstStyle/>
          <a:p>
            <a:pPr marL="0" indent="0">
              <a:buNone/>
            </a:pPr>
            <a:r>
              <a:rPr lang="en-US" dirty="0">
                <a:hlinkClick r:id="rId2"/>
              </a:rPr>
              <a:t>http://</a:t>
            </a:r>
            <a:r>
              <a:rPr lang="en-US" dirty="0" smtClean="0">
                <a:hlinkClick r:id="rId2"/>
              </a:rPr>
              <a:t>cestandards.education.ne.gov/Subject_Link.aspx?Sub=Sk</a:t>
            </a:r>
            <a:r>
              <a:rPr lang="en-US" dirty="0"/>
              <a:t> </a:t>
            </a:r>
            <a:endParaRPr lang="en-US" dirty="0" smtClean="0"/>
          </a:p>
          <a:p>
            <a:pPr marL="0" indent="0">
              <a:buNone/>
            </a:pPr>
            <a:r>
              <a:rPr lang="en-US" dirty="0"/>
              <a:t>	</a:t>
            </a:r>
            <a:r>
              <a:rPr lang="en-US" dirty="0" smtClean="0"/>
              <a:t>OR </a:t>
            </a:r>
            <a:r>
              <a:rPr lang="en-US" dirty="0" smtClean="0">
                <a:hlinkClick r:id="rId3"/>
              </a:rPr>
              <a:t>https</a:t>
            </a:r>
            <a:r>
              <a:rPr lang="en-US" dirty="0">
                <a:hlinkClick r:id="rId3"/>
              </a:rPr>
              <a:t>://</a:t>
            </a:r>
            <a:r>
              <a:rPr lang="en-US" dirty="0" smtClean="0">
                <a:hlinkClick r:id="rId3"/>
              </a:rPr>
              <a:t>www.dropbox.com/sh/84q6f4b4f1x9zh1/AABKh1tvSKbRBevkp8aNWuwUa?dl=0</a:t>
            </a:r>
            <a:r>
              <a:rPr lang="en-US" dirty="0" smtClean="0"/>
              <a:t>  </a:t>
            </a:r>
            <a:endParaRPr lang="en-US" dirty="0"/>
          </a:p>
        </p:txBody>
      </p:sp>
    </p:spTree>
    <p:extLst>
      <p:ext uri="{BB962C8B-B14F-4D97-AF65-F5344CB8AC3E}">
        <p14:creationId xmlns:p14="http://schemas.microsoft.com/office/powerpoint/2010/main" val="1100614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Standards Terminology</a:t>
            </a:r>
            <a:endParaRPr lang="en-US" b="1" dirty="0"/>
          </a:p>
        </p:txBody>
      </p:sp>
      <p:pic>
        <p:nvPicPr>
          <p:cNvPr id="10" name="Content Placeholder 9"/>
          <p:cNvPicPr>
            <a:picLocks noGrp="1" noChangeAspect="1"/>
          </p:cNvPicPr>
          <p:nvPr>
            <p:ph idx="1"/>
          </p:nvPr>
        </p:nvPicPr>
        <p:blipFill>
          <a:blip r:embed="rId2"/>
          <a:stretch>
            <a:fillRect/>
          </a:stretch>
        </p:blipFill>
        <p:spPr>
          <a:xfrm>
            <a:off x="275573" y="1600200"/>
            <a:ext cx="8517698" cy="5257800"/>
          </a:xfrm>
          <a:prstGeom prst="rect">
            <a:avLst/>
          </a:prstGeom>
        </p:spPr>
      </p:pic>
    </p:spTree>
    <p:extLst>
      <p:ext uri="{BB962C8B-B14F-4D97-AF65-F5344CB8AC3E}">
        <p14:creationId xmlns:p14="http://schemas.microsoft.com/office/powerpoint/2010/main" val="1841924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Courses and Titles</a:t>
            </a:r>
            <a:endParaRPr lang="en-US" b="1" dirty="0"/>
          </a:p>
        </p:txBody>
      </p:sp>
      <p:pic>
        <p:nvPicPr>
          <p:cNvPr id="4" name="Content Placeholder 3"/>
          <p:cNvPicPr>
            <a:picLocks noGrp="1" noChangeAspect="1"/>
          </p:cNvPicPr>
          <p:nvPr>
            <p:ph idx="1"/>
          </p:nvPr>
        </p:nvPicPr>
        <p:blipFill rotWithShape="1">
          <a:blip r:embed="rId2"/>
          <a:srcRect l="16235" t="18889" r="16401"/>
          <a:stretch/>
        </p:blipFill>
        <p:spPr>
          <a:xfrm>
            <a:off x="338202" y="1246446"/>
            <a:ext cx="8348598" cy="5637379"/>
          </a:xfrm>
          <a:prstGeom prst="rect">
            <a:avLst/>
          </a:prstGeom>
        </p:spPr>
      </p:pic>
    </p:spTree>
    <p:extLst>
      <p:ext uri="{BB962C8B-B14F-4D97-AF65-F5344CB8AC3E}">
        <p14:creationId xmlns:p14="http://schemas.microsoft.com/office/powerpoint/2010/main" val="526328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Programs of Study</a:t>
            </a:r>
            <a:endParaRPr lang="en-US" b="1" dirty="0"/>
          </a:p>
        </p:txBody>
      </p:sp>
      <p:pic>
        <p:nvPicPr>
          <p:cNvPr id="4" name="Content Placeholder 3"/>
          <p:cNvPicPr>
            <a:picLocks noGrp="1" noChangeAspect="1"/>
          </p:cNvPicPr>
          <p:nvPr>
            <p:ph idx="1"/>
          </p:nvPr>
        </p:nvPicPr>
        <p:blipFill rotWithShape="1">
          <a:blip r:embed="rId2"/>
          <a:srcRect l="15148" t="20273" r="16590" b="8047"/>
          <a:stretch/>
        </p:blipFill>
        <p:spPr>
          <a:xfrm>
            <a:off x="1315233" y="1204041"/>
            <a:ext cx="6839211" cy="5471804"/>
          </a:xfrm>
          <a:prstGeom prst="rect">
            <a:avLst/>
          </a:prstGeom>
        </p:spPr>
      </p:pic>
    </p:spTree>
    <p:extLst>
      <p:ext uri="{BB962C8B-B14F-4D97-AF65-F5344CB8AC3E}">
        <p14:creationId xmlns:p14="http://schemas.microsoft.com/office/powerpoint/2010/main" val="2369122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Crosswalk to Core </a:t>
            </a:r>
            <a:endParaRPr lang="en-US" b="1" dirty="0"/>
          </a:p>
        </p:txBody>
      </p:sp>
      <p:sp>
        <p:nvSpPr>
          <p:cNvPr id="3" name="Content Placeholder 2"/>
          <p:cNvSpPr>
            <a:spLocks noGrp="1"/>
          </p:cNvSpPr>
          <p:nvPr>
            <p:ph idx="1"/>
          </p:nvPr>
        </p:nvSpPr>
        <p:spPr/>
        <p:txBody>
          <a:bodyPr/>
          <a:lstStyle/>
          <a:p>
            <a:r>
              <a:rPr lang="en-US" dirty="0" smtClean="0"/>
              <a:t>How many used this with the old standards?</a:t>
            </a:r>
            <a:endParaRPr lang="en-US" dirty="0"/>
          </a:p>
        </p:txBody>
      </p:sp>
    </p:spTree>
    <p:extLst>
      <p:ext uri="{BB962C8B-B14F-4D97-AF65-F5344CB8AC3E}">
        <p14:creationId xmlns:p14="http://schemas.microsoft.com/office/powerpoint/2010/main" val="456903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Career Readiness Standards</a:t>
            </a:r>
            <a:endParaRPr lang="en-US" b="1" dirty="0"/>
          </a:p>
        </p:txBody>
      </p:sp>
      <p:sp>
        <p:nvSpPr>
          <p:cNvPr id="3" name="Content Placeholder 2"/>
          <p:cNvSpPr>
            <a:spLocks noGrp="1"/>
          </p:cNvSpPr>
          <p:nvPr>
            <p:ph idx="1"/>
          </p:nvPr>
        </p:nvSpPr>
        <p:spPr/>
        <p:txBody>
          <a:bodyPr/>
          <a:lstStyle/>
          <a:p>
            <a:r>
              <a:rPr lang="en-US" dirty="0" smtClean="0"/>
              <a:t>We will emphasize more in the 2020 standards revision</a:t>
            </a:r>
          </a:p>
          <a:p>
            <a:r>
              <a:rPr lang="en-US" dirty="0">
                <a:hlinkClick r:id="rId2"/>
              </a:rPr>
              <a:t>https://www.education.ne.gov/nce/career-readiness-toolkit</a:t>
            </a:r>
            <a:r>
              <a:rPr lang="en-US" dirty="0" smtClean="0">
                <a:hlinkClick r:id="rId2"/>
              </a:rPr>
              <a:t>/</a:t>
            </a:r>
            <a:endParaRPr lang="en-US" dirty="0" smtClean="0"/>
          </a:p>
          <a:p>
            <a:r>
              <a:rPr lang="en-US" dirty="0" smtClean="0"/>
              <a:t>Standards Indicators Handouts </a:t>
            </a:r>
            <a:endParaRPr lang="en-US" dirty="0"/>
          </a:p>
        </p:txBody>
      </p:sp>
    </p:spTree>
    <p:extLst>
      <p:ext uri="{BB962C8B-B14F-4D97-AF65-F5344CB8AC3E}">
        <p14:creationId xmlns:p14="http://schemas.microsoft.com/office/powerpoint/2010/main" val="2743943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Let’s Take A Break</a:t>
            </a:r>
            <a:endParaRPr lang="en-US" b="1" dirty="0"/>
          </a:p>
        </p:txBody>
      </p:sp>
      <p:pic>
        <p:nvPicPr>
          <p:cNvPr id="4" name="VIDEO-2018-05-30-15-32-2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851" y="1240078"/>
            <a:ext cx="8795296" cy="4886086"/>
          </a:xfrm>
        </p:spPr>
      </p:pic>
    </p:spTree>
    <p:extLst>
      <p:ext uri="{BB962C8B-B14F-4D97-AF65-F5344CB8AC3E}">
        <p14:creationId xmlns:p14="http://schemas.microsoft.com/office/powerpoint/2010/main" val="402582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46" y="322766"/>
            <a:ext cx="8229600" cy="890018"/>
          </a:xfrm>
        </p:spPr>
        <p:txBody>
          <a:bodyPr/>
          <a:lstStyle/>
          <a:p>
            <a:pPr algn="l"/>
            <a:r>
              <a:rPr lang="en-US" b="1" dirty="0" smtClean="0">
                <a:solidFill>
                  <a:srgbClr val="248AEA"/>
                </a:solidFill>
              </a:rPr>
              <a:t>2018 STS Workshop Agenda</a:t>
            </a:r>
            <a:endParaRPr lang="en-US" b="1" dirty="0">
              <a:solidFill>
                <a:srgbClr val="248AEA"/>
              </a:solidFill>
            </a:endParaRPr>
          </a:p>
        </p:txBody>
      </p:sp>
      <p:sp>
        <p:nvSpPr>
          <p:cNvPr id="3" name="Content Placeholder 2"/>
          <p:cNvSpPr>
            <a:spLocks noGrp="1"/>
          </p:cNvSpPr>
          <p:nvPr>
            <p:ph idx="1"/>
          </p:nvPr>
        </p:nvSpPr>
        <p:spPr>
          <a:xfrm>
            <a:off x="1371599" y="1352326"/>
            <a:ext cx="6714067" cy="5324047"/>
          </a:xfrm>
        </p:spPr>
        <p:txBody>
          <a:bodyPr>
            <a:noAutofit/>
          </a:bodyPr>
          <a:lstStyle/>
          <a:p>
            <a:r>
              <a:rPr lang="en-US" sz="2800" b="1" dirty="0" smtClean="0"/>
              <a:t>NCE </a:t>
            </a:r>
            <a:r>
              <a:rPr lang="en-US" sz="2800" b="1" dirty="0"/>
              <a:t>and </a:t>
            </a:r>
            <a:r>
              <a:rPr lang="en-US" sz="2800" b="1" dirty="0" smtClean="0"/>
              <a:t>STS Updates</a:t>
            </a:r>
          </a:p>
          <a:p>
            <a:r>
              <a:rPr lang="en-US" sz="2800" b="1" dirty="0" smtClean="0"/>
              <a:t>New Perkins Legislation</a:t>
            </a:r>
          </a:p>
          <a:p>
            <a:r>
              <a:rPr lang="en-US" sz="2800" b="1" dirty="0" smtClean="0"/>
              <a:t>NEW Course Standards and </a:t>
            </a:r>
            <a:r>
              <a:rPr lang="en-US" sz="2800" b="1" dirty="0"/>
              <a:t>Programs of Study </a:t>
            </a:r>
          </a:p>
          <a:p>
            <a:r>
              <a:rPr lang="en-US" sz="2800" b="1" dirty="0" smtClean="0"/>
              <a:t>Career Readiness Standards</a:t>
            </a:r>
          </a:p>
          <a:p>
            <a:r>
              <a:rPr lang="en-US" sz="2800" b="1" dirty="0" smtClean="0"/>
              <a:t>Workplace Experiences</a:t>
            </a:r>
            <a:endParaRPr lang="en-US" sz="2800" b="1" dirty="0"/>
          </a:p>
          <a:p>
            <a:r>
              <a:rPr lang="en-US" sz="2800" b="1" dirty="0" smtClean="0"/>
              <a:t>Non-Traditional Student Recruitment</a:t>
            </a:r>
            <a:endParaRPr lang="en-US" sz="2800" b="1" dirty="0"/>
          </a:p>
          <a:p>
            <a:r>
              <a:rPr lang="en-US" sz="2800" b="1" dirty="0" smtClean="0"/>
              <a:t>SkillsUSA Update</a:t>
            </a:r>
          </a:p>
          <a:p>
            <a:r>
              <a:rPr lang="en-US" sz="2800" b="1" dirty="0" smtClean="0"/>
              <a:t>Group Share</a:t>
            </a:r>
            <a:endParaRPr lang="en-US" sz="2800" b="1" dirty="0"/>
          </a:p>
          <a:p>
            <a:r>
              <a:rPr lang="en-US" sz="2800" b="1" dirty="0" smtClean="0"/>
              <a:t>Industry Tour</a:t>
            </a:r>
            <a:endParaRPr lang="en-US" sz="2400" b="1" dirty="0" smtClean="0"/>
          </a:p>
          <a:p>
            <a:pPr marL="0" indent="0">
              <a:spcBef>
                <a:spcPts val="0"/>
              </a:spcBef>
              <a:spcAft>
                <a:spcPts val="1200"/>
              </a:spcAft>
              <a:buNone/>
              <a:tabLst>
                <a:tab pos="1087438" algn="r"/>
              </a:tabLst>
            </a:pPr>
            <a:r>
              <a:rPr lang="en-US" sz="2200" dirty="0" smtClean="0"/>
              <a:t>	</a:t>
            </a:r>
            <a:endParaRPr lang="en-US" sz="2200" dirty="0"/>
          </a:p>
        </p:txBody>
      </p:sp>
    </p:spTree>
    <p:extLst>
      <p:ext uri="{BB962C8B-B14F-4D97-AF65-F5344CB8AC3E}">
        <p14:creationId xmlns:p14="http://schemas.microsoft.com/office/powerpoint/2010/main" val="2076202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Gender Non-Traditional Recruitment in STS</a:t>
            </a:r>
            <a:endParaRPr lang="en-US" b="1" dirty="0"/>
          </a:p>
        </p:txBody>
      </p:sp>
      <p:sp>
        <p:nvSpPr>
          <p:cNvPr id="3" name="Content Placeholder 2"/>
          <p:cNvSpPr>
            <a:spLocks noGrp="1"/>
          </p:cNvSpPr>
          <p:nvPr>
            <p:ph idx="1"/>
          </p:nvPr>
        </p:nvSpPr>
        <p:spPr>
          <a:xfrm>
            <a:off x="457200" y="1600200"/>
            <a:ext cx="8229600" cy="5257800"/>
          </a:xfrm>
        </p:spPr>
        <p:txBody>
          <a:bodyPr/>
          <a:lstStyle/>
          <a:p>
            <a:pPr marL="0" indent="0" algn="ctr">
              <a:buNone/>
            </a:pPr>
            <a:endParaRPr lang="en-US" b="1" dirty="0" smtClean="0"/>
          </a:p>
          <a:p>
            <a:pPr marL="0" indent="0" algn="ctr">
              <a:buNone/>
            </a:pPr>
            <a:endParaRPr lang="en-US" b="1" dirty="0" smtClean="0"/>
          </a:p>
          <a:p>
            <a:pPr marL="0" indent="0" algn="ctr">
              <a:buNone/>
            </a:pPr>
            <a:endParaRPr lang="en-US" b="1" dirty="0" smtClean="0"/>
          </a:p>
          <a:p>
            <a:pPr marL="0" indent="0" algn="ctr">
              <a:buNone/>
            </a:pPr>
            <a:endParaRPr lang="en-US" b="1" dirty="0" smtClean="0"/>
          </a:p>
          <a:p>
            <a:pPr marL="0" indent="0" algn="ctr">
              <a:buNone/>
            </a:pPr>
            <a:endParaRPr lang="en-US" b="1" dirty="0" smtClean="0"/>
          </a:p>
          <a:p>
            <a:pPr marL="0" indent="0" algn="ctr">
              <a:buNone/>
            </a:pPr>
            <a:endParaRPr lang="en-US" b="1" dirty="0" smtClean="0"/>
          </a:p>
          <a:p>
            <a:pPr marL="0" indent="0" algn="ctr">
              <a:buNone/>
            </a:pPr>
            <a:r>
              <a:rPr lang="en-US" b="1" smtClean="0"/>
              <a:t>Please Welcome </a:t>
            </a:r>
            <a:r>
              <a:rPr lang="en-US" b="1" dirty="0" smtClean="0"/>
              <a:t>Charmain Satree</a:t>
            </a:r>
          </a:p>
          <a:p>
            <a:pPr marL="0" indent="0" algn="ctr">
              <a:buNone/>
            </a:pPr>
            <a:r>
              <a:rPr lang="en-US" sz="2800" b="1" dirty="0" smtClean="0"/>
              <a:t>Email: satreec@gmail.com</a:t>
            </a:r>
          </a:p>
          <a:p>
            <a:pPr marL="0" indent="0" algn="ctr">
              <a:buNone/>
            </a:pPr>
            <a:r>
              <a:rPr lang="en-US" sz="2800" b="1" dirty="0" smtClean="0"/>
              <a:t>Cell phone: (402)432-4512</a:t>
            </a:r>
            <a:endParaRPr lang="en-US" sz="28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642" y="1473957"/>
            <a:ext cx="4776716" cy="3582537"/>
          </a:xfrm>
          <a:prstGeom prst="rect">
            <a:avLst/>
          </a:prstGeom>
        </p:spPr>
      </p:pic>
    </p:spTree>
    <p:extLst>
      <p:ext uri="{BB962C8B-B14F-4D97-AF65-F5344CB8AC3E}">
        <p14:creationId xmlns:p14="http://schemas.microsoft.com/office/powerpoint/2010/main" val="28435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Recruitment Resource </a:t>
            </a:r>
            <a:endParaRPr lang="en-US" b="1" dirty="0"/>
          </a:p>
        </p:txBody>
      </p:sp>
      <p:sp>
        <p:nvSpPr>
          <p:cNvPr id="3" name="Content Placeholder 2"/>
          <p:cNvSpPr>
            <a:spLocks noGrp="1"/>
          </p:cNvSpPr>
          <p:nvPr>
            <p:ph idx="1"/>
          </p:nvPr>
        </p:nvSpPr>
        <p:spPr/>
        <p:txBody>
          <a:bodyPr/>
          <a:lstStyle/>
          <a:p>
            <a:r>
              <a:rPr lang="en-US" dirty="0" smtClean="0">
                <a:hlinkClick r:id="rId2"/>
              </a:rPr>
              <a:t>www.careergirls.org</a:t>
            </a:r>
            <a:r>
              <a:rPr lang="en-US" dirty="0" smtClean="0"/>
              <a:t> </a:t>
            </a:r>
            <a:endParaRPr lang="en-US" dirty="0" smtClean="0"/>
          </a:p>
          <a:p>
            <a:r>
              <a:rPr lang="en-US" dirty="0">
                <a:hlinkClick r:id="rId3"/>
              </a:rPr>
              <a:t>http://</a:t>
            </a:r>
            <a:r>
              <a:rPr lang="en-US" dirty="0" smtClean="0">
                <a:hlinkClick r:id="rId3"/>
              </a:rPr>
              <a:t>stemforall2017.videohall.com/presentations/978</a:t>
            </a:r>
            <a:r>
              <a:rPr lang="en-US" dirty="0" smtClean="0"/>
              <a:t> </a:t>
            </a:r>
            <a:endParaRPr lang="en-US" dirty="0"/>
          </a:p>
        </p:txBody>
      </p:sp>
    </p:spTree>
    <p:extLst>
      <p:ext uri="{BB962C8B-B14F-4D97-AF65-F5344CB8AC3E}">
        <p14:creationId xmlns:p14="http://schemas.microsoft.com/office/powerpoint/2010/main" val="3859568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H3 Website</a:t>
            </a:r>
            <a:endParaRPr lang="en-US" b="1" dirty="0"/>
          </a:p>
        </p:txBody>
      </p:sp>
      <p:sp>
        <p:nvSpPr>
          <p:cNvPr id="3" name="Content Placeholder 2"/>
          <p:cNvSpPr>
            <a:spLocks noGrp="1"/>
          </p:cNvSpPr>
          <p:nvPr>
            <p:ph idx="1"/>
          </p:nvPr>
        </p:nvSpPr>
        <p:spPr/>
        <p:txBody>
          <a:bodyPr/>
          <a:lstStyle/>
          <a:p>
            <a:r>
              <a:rPr lang="en-US" b="1" dirty="0" smtClean="0"/>
              <a:t>DO NOT USE right now</a:t>
            </a:r>
          </a:p>
          <a:p>
            <a:r>
              <a:rPr lang="en-US" u="sng" dirty="0">
                <a:solidFill>
                  <a:schemeClr val="bg2">
                    <a:lumMod val="50000"/>
                  </a:schemeClr>
                </a:solidFill>
                <a:hlinkClick r:id="rId2"/>
              </a:rPr>
              <a:t>https://neworks.nebraska.gov/gsipub/index.asp?docid=1165</a:t>
            </a:r>
            <a:endParaRPr lang="en-US" dirty="0">
              <a:solidFill>
                <a:schemeClr val="bg2">
                  <a:lumMod val="50000"/>
                </a:schemeClr>
              </a:solidFill>
            </a:endParaRPr>
          </a:p>
          <a:p>
            <a:r>
              <a:rPr lang="en-US" b="1" dirty="0" smtClean="0"/>
              <a:t>This will be revamped later this fall</a:t>
            </a:r>
            <a:endParaRPr lang="en-US" b="1" dirty="0"/>
          </a:p>
        </p:txBody>
      </p:sp>
    </p:spTree>
    <p:extLst>
      <p:ext uri="{BB962C8B-B14F-4D97-AF65-F5344CB8AC3E}">
        <p14:creationId xmlns:p14="http://schemas.microsoft.com/office/powerpoint/2010/main" val="1991521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2">
                    <a:lumMod val="75000"/>
                  </a:schemeClr>
                </a:solidFill>
              </a:rPr>
              <a:t>Let’s Get Elementary Students Involved!</a:t>
            </a:r>
            <a:endParaRPr lang="en-US" b="1" dirty="0">
              <a:solidFill>
                <a:schemeClr val="bg2">
                  <a:lumMod val="75000"/>
                </a:schemeClr>
              </a:solidFill>
            </a:endParaRPr>
          </a:p>
        </p:txBody>
      </p:sp>
      <p:sp>
        <p:nvSpPr>
          <p:cNvPr id="3" name="Content Placeholder 2"/>
          <p:cNvSpPr>
            <a:spLocks noGrp="1"/>
          </p:cNvSpPr>
          <p:nvPr>
            <p:ph idx="1"/>
          </p:nvPr>
        </p:nvSpPr>
        <p:spPr/>
        <p:txBody>
          <a:bodyPr/>
          <a:lstStyle/>
          <a:p>
            <a:r>
              <a:rPr lang="en-US" dirty="0" smtClean="0"/>
              <a:t>Kids start figuring out what they are generally good at by 4</a:t>
            </a:r>
            <a:r>
              <a:rPr lang="en-US" baseline="30000" dirty="0" smtClean="0"/>
              <a:t>th</a:t>
            </a:r>
            <a:r>
              <a:rPr lang="en-US" dirty="0" smtClean="0"/>
              <a:t> grade</a:t>
            </a:r>
          </a:p>
          <a:p>
            <a:r>
              <a:rPr lang="en-US" dirty="0" smtClean="0"/>
              <a:t>SkillsUSA Jump Into STEM program</a:t>
            </a:r>
          </a:p>
          <a:p>
            <a:r>
              <a:rPr lang="en-US" dirty="0" smtClean="0"/>
              <a:t>Have them tour your shops</a:t>
            </a:r>
          </a:p>
          <a:p>
            <a:r>
              <a:rPr lang="en-US" dirty="0" smtClean="0"/>
              <a:t>Have student demos for them</a:t>
            </a:r>
          </a:p>
          <a:p>
            <a:r>
              <a:rPr lang="en-US" dirty="0" smtClean="0"/>
              <a:t>Let them try a small, simple project</a:t>
            </a:r>
          </a:p>
          <a:p>
            <a:r>
              <a:rPr lang="en-US" dirty="0" smtClean="0"/>
              <a:t>How many are doing this?</a:t>
            </a:r>
            <a:endParaRPr lang="en-US" dirty="0"/>
          </a:p>
        </p:txBody>
      </p:sp>
    </p:spTree>
    <p:extLst>
      <p:ext uri="{BB962C8B-B14F-4D97-AF65-F5344CB8AC3E}">
        <p14:creationId xmlns:p14="http://schemas.microsoft.com/office/powerpoint/2010/main" val="3747724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Initiatives </a:t>
            </a:r>
            <a:endParaRPr lang="en-US" b="1" dirty="0"/>
          </a:p>
        </p:txBody>
      </p:sp>
      <p:sp>
        <p:nvSpPr>
          <p:cNvPr id="3" name="Content Placeholder 2"/>
          <p:cNvSpPr>
            <a:spLocks noGrp="1"/>
          </p:cNvSpPr>
          <p:nvPr>
            <p:ph idx="1"/>
          </p:nvPr>
        </p:nvSpPr>
        <p:spPr/>
        <p:txBody>
          <a:bodyPr/>
          <a:lstStyle/>
          <a:p>
            <a:r>
              <a:rPr lang="en-US" b="1" dirty="0" smtClean="0"/>
              <a:t>reVISION</a:t>
            </a:r>
          </a:p>
          <a:p>
            <a:r>
              <a:rPr lang="en-US" b="1" dirty="0" smtClean="0"/>
              <a:t>Industry tours – they want your students to see what is going on</a:t>
            </a:r>
          </a:p>
          <a:p>
            <a:r>
              <a:rPr lang="en-US" b="1" smtClean="0"/>
              <a:t>NASTSE</a:t>
            </a:r>
            <a:endParaRPr lang="en-US" b="1" dirty="0" smtClean="0"/>
          </a:p>
          <a:p>
            <a:r>
              <a:rPr lang="en-US" b="1" dirty="0" smtClean="0"/>
              <a:t>Workplace Experiences</a:t>
            </a:r>
          </a:p>
          <a:p>
            <a:endParaRPr lang="en-US" b="1" dirty="0"/>
          </a:p>
        </p:txBody>
      </p:sp>
    </p:spTree>
    <p:extLst>
      <p:ext uri="{BB962C8B-B14F-4D97-AF65-F5344CB8AC3E}">
        <p14:creationId xmlns:p14="http://schemas.microsoft.com/office/powerpoint/2010/main" val="1639117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23545" y="0"/>
            <a:ext cx="638175" cy="368300"/>
          </a:xfrm>
          <a:custGeom>
            <a:avLst/>
            <a:gdLst/>
            <a:ahLst/>
            <a:cxnLst/>
            <a:rect l="l" t="t" r="r" b="b"/>
            <a:pathLst>
              <a:path w="638175" h="368300">
                <a:moveTo>
                  <a:pt x="636997" y="0"/>
                </a:moveTo>
                <a:lnTo>
                  <a:pt x="0" y="0"/>
                </a:lnTo>
                <a:lnTo>
                  <a:pt x="637755" y="368173"/>
                </a:lnTo>
                <a:lnTo>
                  <a:pt x="636997" y="0"/>
                </a:lnTo>
                <a:close/>
              </a:path>
            </a:pathLst>
          </a:custGeom>
          <a:solidFill>
            <a:srgbClr val="85C1E9"/>
          </a:solidFill>
        </p:spPr>
        <p:txBody>
          <a:bodyPr wrap="square" lIns="0" tIns="0" rIns="0" bIns="0" rtlCol="0"/>
          <a:lstStyle/>
          <a:p>
            <a:endParaRPr/>
          </a:p>
        </p:txBody>
      </p:sp>
      <p:sp>
        <p:nvSpPr>
          <p:cNvPr id="3" name="object 3"/>
          <p:cNvSpPr/>
          <p:nvPr/>
        </p:nvSpPr>
        <p:spPr>
          <a:xfrm>
            <a:off x="7859776" y="0"/>
            <a:ext cx="638175" cy="368300"/>
          </a:xfrm>
          <a:custGeom>
            <a:avLst/>
            <a:gdLst/>
            <a:ahLst/>
            <a:cxnLst/>
            <a:rect l="l" t="t" r="r" b="b"/>
            <a:pathLst>
              <a:path w="638175" h="368300">
                <a:moveTo>
                  <a:pt x="637629" y="0"/>
                </a:moveTo>
                <a:lnTo>
                  <a:pt x="695" y="0"/>
                </a:lnTo>
                <a:lnTo>
                  <a:pt x="0" y="368173"/>
                </a:lnTo>
                <a:lnTo>
                  <a:pt x="637629" y="0"/>
                </a:lnTo>
                <a:close/>
              </a:path>
            </a:pathLst>
          </a:custGeom>
          <a:solidFill>
            <a:srgbClr val="D5EAF8"/>
          </a:solidFill>
        </p:spPr>
        <p:txBody>
          <a:bodyPr wrap="square" lIns="0" tIns="0" rIns="0" bIns="0" rtlCol="0"/>
          <a:lstStyle/>
          <a:p>
            <a:endParaRPr/>
          </a:p>
        </p:txBody>
      </p:sp>
      <p:sp>
        <p:nvSpPr>
          <p:cNvPr id="4" name="object 4"/>
          <p:cNvSpPr/>
          <p:nvPr/>
        </p:nvSpPr>
        <p:spPr>
          <a:xfrm>
            <a:off x="5938685" y="0"/>
            <a:ext cx="638175" cy="368300"/>
          </a:xfrm>
          <a:custGeom>
            <a:avLst/>
            <a:gdLst/>
            <a:ahLst/>
            <a:cxnLst/>
            <a:rect l="l" t="t" r="r" b="b"/>
            <a:pathLst>
              <a:path w="638175" h="368300">
                <a:moveTo>
                  <a:pt x="636997" y="0"/>
                </a:moveTo>
                <a:lnTo>
                  <a:pt x="0" y="0"/>
                </a:lnTo>
                <a:lnTo>
                  <a:pt x="637755" y="368173"/>
                </a:lnTo>
                <a:lnTo>
                  <a:pt x="636997" y="0"/>
                </a:lnTo>
                <a:close/>
              </a:path>
            </a:pathLst>
          </a:custGeom>
          <a:solidFill>
            <a:srgbClr val="134D73"/>
          </a:solidFill>
        </p:spPr>
        <p:txBody>
          <a:bodyPr wrap="square" lIns="0" tIns="0" rIns="0" bIns="0" rtlCol="0"/>
          <a:lstStyle/>
          <a:p>
            <a:endParaRPr/>
          </a:p>
        </p:txBody>
      </p:sp>
      <p:sp>
        <p:nvSpPr>
          <p:cNvPr id="5" name="object 5"/>
          <p:cNvSpPr/>
          <p:nvPr/>
        </p:nvSpPr>
        <p:spPr>
          <a:xfrm>
            <a:off x="6574917" y="0"/>
            <a:ext cx="638175" cy="368300"/>
          </a:xfrm>
          <a:custGeom>
            <a:avLst/>
            <a:gdLst/>
            <a:ahLst/>
            <a:cxnLst/>
            <a:rect l="l" t="t" r="r" b="b"/>
            <a:pathLst>
              <a:path w="638175" h="368300">
                <a:moveTo>
                  <a:pt x="637629" y="0"/>
                </a:moveTo>
                <a:lnTo>
                  <a:pt x="695" y="0"/>
                </a:lnTo>
                <a:lnTo>
                  <a:pt x="0" y="368173"/>
                </a:lnTo>
                <a:lnTo>
                  <a:pt x="637629" y="0"/>
                </a:lnTo>
                <a:close/>
              </a:path>
            </a:pathLst>
          </a:custGeom>
          <a:solidFill>
            <a:srgbClr val="1F74AC"/>
          </a:solidFill>
        </p:spPr>
        <p:txBody>
          <a:bodyPr wrap="square" lIns="0" tIns="0" rIns="0" bIns="0" rtlCol="0"/>
          <a:lstStyle/>
          <a:p>
            <a:endParaRPr/>
          </a:p>
        </p:txBody>
      </p:sp>
      <p:sp>
        <p:nvSpPr>
          <p:cNvPr id="6" name="object 6"/>
          <p:cNvSpPr/>
          <p:nvPr/>
        </p:nvSpPr>
        <p:spPr>
          <a:xfrm>
            <a:off x="8506879" y="0"/>
            <a:ext cx="637540" cy="368300"/>
          </a:xfrm>
          <a:custGeom>
            <a:avLst/>
            <a:gdLst/>
            <a:ahLst/>
            <a:cxnLst/>
            <a:rect l="l" t="t" r="r" b="b"/>
            <a:pathLst>
              <a:path w="637540" h="368300">
                <a:moveTo>
                  <a:pt x="636997" y="0"/>
                </a:moveTo>
                <a:lnTo>
                  <a:pt x="0" y="0"/>
                </a:lnTo>
                <a:lnTo>
                  <a:pt x="637120" y="367806"/>
                </a:lnTo>
                <a:lnTo>
                  <a:pt x="636997" y="0"/>
                </a:lnTo>
                <a:close/>
              </a:path>
            </a:pathLst>
          </a:custGeom>
          <a:solidFill>
            <a:srgbClr val="3497DB"/>
          </a:solidFill>
        </p:spPr>
        <p:txBody>
          <a:bodyPr wrap="square" lIns="0" tIns="0" rIns="0" bIns="0" rtlCol="0"/>
          <a:lstStyle/>
          <a:p>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604" y="5570247"/>
            <a:ext cx="914400" cy="9144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4374" y="5674506"/>
            <a:ext cx="1503931" cy="705881"/>
          </a:xfrm>
          <a:prstGeom prst="rect">
            <a:avLst/>
          </a:prstGeom>
        </p:spPr>
      </p:pic>
      <p:sp>
        <p:nvSpPr>
          <p:cNvPr id="9" name="Title 8"/>
          <p:cNvSpPr>
            <a:spLocks noGrp="1"/>
          </p:cNvSpPr>
          <p:nvPr>
            <p:ph type="title"/>
          </p:nvPr>
        </p:nvSpPr>
        <p:spPr/>
        <p:txBody>
          <a:bodyPr/>
          <a:lstStyle/>
          <a:p>
            <a:r>
              <a:rPr lang="en-US" b="1" dirty="0" smtClean="0"/>
              <a:t>Workplace Experiences</a:t>
            </a:r>
            <a:endParaRPr lang="en-US" b="1" dirty="0"/>
          </a:p>
        </p:txBody>
      </p:sp>
      <p:pic>
        <p:nvPicPr>
          <p:cNvPr id="10" name="Competency test for german crane operator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16274" y="1276729"/>
            <a:ext cx="5396818" cy="5396818"/>
          </a:xfrm>
          <a:prstGeom prst="rect">
            <a:avLst/>
          </a:prstGeom>
        </p:spPr>
      </p:pic>
    </p:spTree>
    <p:extLst>
      <p:ext uri="{BB962C8B-B14F-4D97-AF65-F5344CB8AC3E}">
        <p14:creationId xmlns:p14="http://schemas.microsoft.com/office/powerpoint/2010/main" val="2109124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Workplace Experiences</a:t>
            </a:r>
            <a:endParaRPr lang="en-US" b="1" dirty="0"/>
          </a:p>
        </p:txBody>
      </p:sp>
      <p:sp>
        <p:nvSpPr>
          <p:cNvPr id="3" name="Content Placeholder 2"/>
          <p:cNvSpPr>
            <a:spLocks noGrp="1"/>
          </p:cNvSpPr>
          <p:nvPr>
            <p:ph idx="1"/>
          </p:nvPr>
        </p:nvSpPr>
        <p:spPr/>
        <p:txBody>
          <a:bodyPr/>
          <a:lstStyle/>
          <a:p>
            <a:r>
              <a:rPr lang="en-US" b="1" dirty="0">
                <a:hlinkClick r:id="rId2"/>
              </a:rPr>
              <a:t>http://www.nebraskaworkplaceexperiences.com</a:t>
            </a:r>
            <a:r>
              <a:rPr lang="en-US" b="1" dirty="0" smtClean="0">
                <a:hlinkClick r:id="rId2"/>
              </a:rPr>
              <a:t>/</a:t>
            </a:r>
            <a:endParaRPr lang="en-US" b="1" dirty="0" smtClean="0"/>
          </a:p>
          <a:p>
            <a:endParaRPr lang="en-US" b="1" dirty="0"/>
          </a:p>
        </p:txBody>
      </p:sp>
    </p:spTree>
    <p:extLst>
      <p:ext uri="{BB962C8B-B14F-4D97-AF65-F5344CB8AC3E}">
        <p14:creationId xmlns:p14="http://schemas.microsoft.com/office/powerpoint/2010/main" val="1126692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Workplace Experiences</a:t>
            </a:r>
            <a:endParaRPr lang="en-US" b="1" dirty="0"/>
          </a:p>
        </p:txBody>
      </p:sp>
      <p:pic>
        <p:nvPicPr>
          <p:cNvPr id="4" name="Content Placeholder 3"/>
          <p:cNvPicPr>
            <a:picLocks noGrp="1" noChangeAspect="1"/>
          </p:cNvPicPr>
          <p:nvPr>
            <p:ph idx="1"/>
          </p:nvPr>
        </p:nvPicPr>
        <p:blipFill rotWithShape="1">
          <a:blip r:embed="rId2"/>
          <a:srcRect l="615" t="2007"/>
          <a:stretch/>
        </p:blipFill>
        <p:spPr>
          <a:xfrm>
            <a:off x="1416326" y="1221288"/>
            <a:ext cx="6311347" cy="5636712"/>
          </a:xfrm>
          <a:prstGeom prst="rect">
            <a:avLst/>
          </a:prstGeom>
        </p:spPr>
      </p:pic>
    </p:spTree>
    <p:extLst>
      <p:ext uri="{BB962C8B-B14F-4D97-AF65-F5344CB8AC3E}">
        <p14:creationId xmlns:p14="http://schemas.microsoft.com/office/powerpoint/2010/main" val="18332106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Workplace Experiences</a:t>
            </a:r>
            <a:endParaRPr lang="en-US" b="1" dirty="0"/>
          </a:p>
        </p:txBody>
      </p:sp>
      <p:pic>
        <p:nvPicPr>
          <p:cNvPr id="4" name="Content Placeholder 3"/>
          <p:cNvPicPr>
            <a:picLocks noGrp="1" noChangeAspect="1"/>
          </p:cNvPicPr>
          <p:nvPr>
            <p:ph idx="1"/>
          </p:nvPr>
        </p:nvPicPr>
        <p:blipFill>
          <a:blip r:embed="rId2"/>
          <a:stretch>
            <a:fillRect/>
          </a:stretch>
        </p:blipFill>
        <p:spPr>
          <a:xfrm>
            <a:off x="1478070" y="1230917"/>
            <a:ext cx="6037545" cy="5468757"/>
          </a:xfrm>
          <a:prstGeom prst="rect">
            <a:avLst/>
          </a:prstGeom>
        </p:spPr>
      </p:pic>
    </p:spTree>
    <p:extLst>
      <p:ext uri="{BB962C8B-B14F-4D97-AF65-F5344CB8AC3E}">
        <p14:creationId xmlns:p14="http://schemas.microsoft.com/office/powerpoint/2010/main" val="33080815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pic>
        <p:nvPicPr>
          <p:cNvPr id="114" name="iStock-50426829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4217844"/>
            <a:ext cx="9144001" cy="1274907"/>
          </a:xfrm>
          <a:prstGeom prst="rect">
            <a:avLst/>
          </a:prstGeom>
          <a:ln w="12700">
            <a:miter lim="400000"/>
          </a:ln>
          <a:effectLst/>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88279" y="1819493"/>
            <a:ext cx="3623752" cy="1690634"/>
          </a:xfrm>
          <a:prstGeom prst="rect">
            <a:avLst/>
          </a:prstGeom>
        </p:spPr>
      </p:pic>
      <p:sp>
        <p:nvSpPr>
          <p:cNvPr id="6" name="Shape 118"/>
          <p:cNvSpPr/>
          <p:nvPr/>
        </p:nvSpPr>
        <p:spPr>
          <a:xfrm>
            <a:off x="4826007" y="4432077"/>
            <a:ext cx="92396" cy="384721"/>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1900" b="1" cap="all" spc="475">
                <a:solidFill>
                  <a:srgbClr val="FFFFFF"/>
                </a:solidFill>
                <a:latin typeface="Futura-Heavy"/>
                <a:ea typeface="Futura-Heavy"/>
                <a:cs typeface="Futura-Heavy"/>
                <a:sym typeface="Futura-Heavy"/>
              </a:defRPr>
            </a:pPr>
            <a:endParaRPr sz="1900" b="1" kern="0" cap="all" spc="475" dirty="0">
              <a:solidFill>
                <a:srgbClr val="FFFFFF"/>
              </a:solidFill>
              <a:latin typeface="Futura-ExtraBold"/>
              <a:ea typeface="Futura-ExtraBold"/>
              <a:cs typeface="Futura-ExtraBold"/>
              <a:sym typeface="Futura-ExtraBold"/>
            </a:endParaRPr>
          </a:p>
        </p:txBody>
      </p:sp>
    </p:spTree>
    <p:extLst>
      <p:ext uri="{BB962C8B-B14F-4D97-AF65-F5344CB8AC3E}">
        <p14:creationId xmlns:p14="http://schemas.microsoft.com/office/powerpoint/2010/main" val="323659094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Partnerships for Innovation</a:t>
            </a:r>
            <a:endParaRPr lang="en-US" b="1" dirty="0"/>
          </a:p>
        </p:txBody>
      </p:sp>
      <p:sp>
        <p:nvSpPr>
          <p:cNvPr id="3" name="Content Placeholder 2"/>
          <p:cNvSpPr>
            <a:spLocks noGrp="1"/>
          </p:cNvSpPr>
          <p:nvPr>
            <p:ph idx="1"/>
          </p:nvPr>
        </p:nvSpPr>
        <p:spPr/>
        <p:txBody>
          <a:bodyPr/>
          <a:lstStyle/>
          <a:p>
            <a:r>
              <a:rPr lang="en-US" b="1" dirty="0" smtClean="0"/>
              <a:t>Retha Dunn – Executive Director</a:t>
            </a:r>
          </a:p>
          <a:p>
            <a:r>
              <a:rPr lang="en-US" b="1" dirty="0" smtClean="0"/>
              <a:t>PFI is the lunch provider</a:t>
            </a:r>
            <a:endParaRPr lang="en-US" b="1" dirty="0"/>
          </a:p>
        </p:txBody>
      </p:sp>
    </p:spTree>
    <p:extLst>
      <p:ext uri="{BB962C8B-B14F-4D97-AF65-F5344CB8AC3E}">
        <p14:creationId xmlns:p14="http://schemas.microsoft.com/office/powerpoint/2010/main" val="1258881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90" name="Shape 590"/>
          <p:cNvSpPr/>
          <p:nvPr/>
        </p:nvSpPr>
        <p:spPr>
          <a:xfrm>
            <a:off x="0" y="2554371"/>
            <a:ext cx="9144000" cy="457201"/>
          </a:xfrm>
          <a:prstGeom prst="rect">
            <a:avLst/>
          </a:prstGeom>
          <a:solidFill>
            <a:srgbClr val="00558D"/>
          </a:solidFill>
          <a:ln w="12700">
            <a:miter lim="400000"/>
          </a:ln>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Heavy"/>
                <a:ea typeface="Futura-Heavy"/>
                <a:cs typeface="Futura-Heavy"/>
                <a:sym typeface="Futura-Heavy"/>
              </a:defRPr>
            </a:lvl1pPr>
          </a:lstStyle>
          <a:p>
            <a:pPr defTabSz="914400" hangingPunct="0"/>
            <a:r>
              <a:rPr sz="1400" kern="0" cap="all" dirty="0"/>
              <a:t>4 million students enter public high school every year</a:t>
            </a:r>
          </a:p>
        </p:txBody>
      </p:sp>
      <p:sp>
        <p:nvSpPr>
          <p:cNvPr id="591" name="Shape 591"/>
          <p:cNvSpPr/>
          <p:nvPr/>
        </p:nvSpPr>
        <p:spPr>
          <a:xfrm>
            <a:off x="0" y="3144921"/>
            <a:ext cx="7315200" cy="457201"/>
          </a:xfrm>
          <a:prstGeom prst="rect">
            <a:avLst/>
          </a:prstGeom>
          <a:solidFill>
            <a:srgbClr val="00558D"/>
          </a:solidFill>
          <a:ln w="12700">
            <a:miter lim="400000"/>
          </a:ln>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Heavy"/>
                <a:ea typeface="Futura-Heavy"/>
                <a:cs typeface="Futura-Heavy"/>
                <a:sym typeface="Futura-Heavy"/>
              </a:defRPr>
            </a:lvl1pPr>
          </a:lstStyle>
          <a:p>
            <a:pPr defTabSz="914400" hangingPunct="0"/>
            <a:r>
              <a:rPr sz="1400" kern="0" cap="all" dirty="0"/>
              <a:t>3.2 million graduate</a:t>
            </a:r>
          </a:p>
        </p:txBody>
      </p:sp>
      <p:sp>
        <p:nvSpPr>
          <p:cNvPr id="592" name="Shape 592"/>
          <p:cNvSpPr/>
          <p:nvPr/>
        </p:nvSpPr>
        <p:spPr>
          <a:xfrm>
            <a:off x="7315200" y="3144921"/>
            <a:ext cx="1828800" cy="457201"/>
          </a:xfrm>
          <a:prstGeom prst="rect">
            <a:avLst/>
          </a:prstGeom>
          <a:solidFill>
            <a:srgbClr val="CCA00A"/>
          </a:solidFill>
          <a:ln w="12700">
            <a:miter lim="400000"/>
          </a:ln>
        </p:spPr>
        <p:txBody>
          <a:bodyPr lIns="45719" rIns="45719" anchor="ctr"/>
          <a:lstStyle/>
          <a:p>
            <a:pPr algn="ctr" defTabSz="914400" hangingPunct="0">
              <a:defRPr>
                <a:solidFill>
                  <a:srgbClr val="FFFFFF"/>
                </a:solidFill>
              </a:defRPr>
            </a:pPr>
            <a:endParaRPr sz="1400" kern="0">
              <a:solidFill>
                <a:srgbClr val="FFFFFF"/>
              </a:solidFill>
              <a:latin typeface="Century Gothic"/>
              <a:sym typeface="Century Gothic"/>
            </a:endParaRPr>
          </a:p>
        </p:txBody>
      </p:sp>
      <p:sp>
        <p:nvSpPr>
          <p:cNvPr id="593" name="Shape 593"/>
          <p:cNvSpPr/>
          <p:nvPr/>
        </p:nvSpPr>
        <p:spPr>
          <a:xfrm>
            <a:off x="0" y="3735471"/>
            <a:ext cx="5029200" cy="457201"/>
          </a:xfrm>
          <a:prstGeom prst="rect">
            <a:avLst/>
          </a:prstGeom>
          <a:solidFill>
            <a:srgbClr val="00558D"/>
          </a:solidFill>
          <a:ln w="12700">
            <a:miter lim="400000"/>
          </a:ln>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Heavy"/>
                <a:ea typeface="Futura-Heavy"/>
                <a:cs typeface="Futura-Heavy"/>
                <a:sym typeface="Futura-Heavy"/>
              </a:defRPr>
            </a:lvl1pPr>
          </a:lstStyle>
          <a:p>
            <a:pPr defTabSz="914400" hangingPunct="0"/>
            <a:r>
              <a:rPr sz="1400" kern="0" cap="all" dirty="0"/>
              <a:t>2.2 million go to 2</a:t>
            </a:r>
            <a:r>
              <a:rPr lang="en-US" sz="1400" kern="0" dirty="0"/>
              <a:t>-or-</a:t>
            </a:r>
            <a:r>
              <a:rPr sz="1400" kern="0" cap="all" dirty="0"/>
              <a:t>4-year colleges</a:t>
            </a:r>
          </a:p>
        </p:txBody>
      </p:sp>
      <p:sp>
        <p:nvSpPr>
          <p:cNvPr id="594" name="Shape 594"/>
          <p:cNvSpPr/>
          <p:nvPr/>
        </p:nvSpPr>
        <p:spPr>
          <a:xfrm>
            <a:off x="0" y="4326021"/>
            <a:ext cx="2514600" cy="457201"/>
          </a:xfrm>
          <a:prstGeom prst="rect">
            <a:avLst/>
          </a:prstGeom>
          <a:solidFill>
            <a:srgbClr val="00558D"/>
          </a:solidFill>
          <a:ln w="12700">
            <a:miter lim="400000"/>
          </a:ln>
          <a:extLst>
            <a:ext uri="{C572A759-6A51-4108-AA02-DFA0A04FC94B}">
              <ma14:wrappingTextBoxFlag xmlns="" xmlns:ma14="http://schemas.microsoft.com/office/mac/drawingml/2011/main" val="1"/>
            </a:ext>
          </a:extLst>
        </p:spPr>
        <p:txBody>
          <a:bodyPr lIns="0" tIns="0" rIns="0" bIns="0" anchor="ctr"/>
          <a:lstStyle/>
          <a:p>
            <a:pPr algn="ctr" defTabSz="914400" hangingPunct="0">
              <a:defRPr b="1">
                <a:solidFill>
                  <a:srgbClr val="FFFFFF"/>
                </a:solidFill>
                <a:latin typeface="Futura-Heavy"/>
                <a:ea typeface="Futura-Heavy"/>
                <a:cs typeface="Futura-Heavy"/>
                <a:sym typeface="Futura-Heavy"/>
              </a:defRPr>
            </a:pPr>
            <a:r>
              <a:rPr lang="en-US" sz="1400" b="1" kern="0" cap="all" dirty="0">
                <a:solidFill>
                  <a:srgbClr val="FFFFFF"/>
                </a:solidFill>
                <a:latin typeface="Futura-Heavy"/>
                <a:ea typeface="Futura-Heavy"/>
                <a:cs typeface="Futura-Heavy"/>
                <a:sym typeface="Futura-Heavy"/>
              </a:rPr>
              <a:t>Half will graduate </a:t>
            </a:r>
            <a:br>
              <a:rPr lang="en-US" sz="1400" b="1" kern="0" cap="all" dirty="0">
                <a:solidFill>
                  <a:srgbClr val="FFFFFF"/>
                </a:solidFill>
                <a:latin typeface="Futura-Heavy"/>
                <a:ea typeface="Futura-Heavy"/>
                <a:cs typeface="Futura-Heavy"/>
                <a:sym typeface="Futura-Heavy"/>
              </a:rPr>
            </a:br>
            <a:r>
              <a:rPr lang="en-US" sz="1400" b="1" kern="0" cap="all" dirty="0">
                <a:solidFill>
                  <a:srgbClr val="FFFFFF"/>
                </a:solidFill>
                <a:latin typeface="Futura-Heavy"/>
                <a:ea typeface="Futura-Heavy"/>
                <a:cs typeface="Futura-Heavy"/>
                <a:sym typeface="Futura-Heavy"/>
              </a:rPr>
              <a:t>or earn a credential</a:t>
            </a:r>
            <a:endParaRPr sz="1400" b="1" kern="0" cap="all" dirty="0">
              <a:solidFill>
                <a:srgbClr val="FFFFFF"/>
              </a:solidFill>
              <a:latin typeface="Futura-Heavy"/>
              <a:ea typeface="Futura-Heavy"/>
              <a:cs typeface="Futura-Heavy"/>
              <a:sym typeface="Futura-Heavy"/>
            </a:endParaRPr>
          </a:p>
        </p:txBody>
      </p:sp>
      <p:sp>
        <p:nvSpPr>
          <p:cNvPr id="595" name="Shape 595"/>
          <p:cNvSpPr/>
          <p:nvPr/>
        </p:nvSpPr>
        <p:spPr>
          <a:xfrm>
            <a:off x="5029200" y="3735471"/>
            <a:ext cx="4114800" cy="457201"/>
          </a:xfrm>
          <a:prstGeom prst="rect">
            <a:avLst/>
          </a:prstGeom>
          <a:solidFill>
            <a:srgbClr val="CCA00A"/>
          </a:solidFill>
          <a:ln w="12700">
            <a:miter lim="400000"/>
          </a:ln>
        </p:spPr>
        <p:txBody>
          <a:bodyPr lIns="45719" rIns="45719" anchor="ctr"/>
          <a:lstStyle/>
          <a:p>
            <a:pPr algn="ctr" defTabSz="914400" hangingPunct="0">
              <a:defRPr>
                <a:solidFill>
                  <a:srgbClr val="FFFFFF"/>
                </a:solidFill>
              </a:defRPr>
            </a:pPr>
            <a:endParaRPr sz="1400" kern="0">
              <a:solidFill>
                <a:srgbClr val="FFFFFF"/>
              </a:solidFill>
              <a:latin typeface="Century Gothic"/>
              <a:sym typeface="Century Gothic"/>
            </a:endParaRPr>
          </a:p>
        </p:txBody>
      </p:sp>
      <p:sp>
        <p:nvSpPr>
          <p:cNvPr id="596" name="Shape 596"/>
          <p:cNvSpPr/>
          <p:nvPr/>
        </p:nvSpPr>
        <p:spPr>
          <a:xfrm>
            <a:off x="2514600" y="4326021"/>
            <a:ext cx="6629400" cy="457201"/>
          </a:xfrm>
          <a:prstGeom prst="rect">
            <a:avLst/>
          </a:prstGeom>
          <a:solidFill>
            <a:srgbClr val="CCA00A"/>
          </a:solidFill>
          <a:ln w="12700">
            <a:miter lim="400000"/>
          </a:ln>
        </p:spPr>
        <p:txBody>
          <a:bodyPr lIns="45719" rIns="45719" anchor="ctr"/>
          <a:lstStyle/>
          <a:p>
            <a:pPr algn="ctr" defTabSz="914400" hangingPunct="0">
              <a:defRPr>
                <a:solidFill>
                  <a:srgbClr val="FFFFFF"/>
                </a:solidFill>
              </a:defRPr>
            </a:pPr>
            <a:endParaRPr sz="1400" kern="0">
              <a:solidFill>
                <a:srgbClr val="FFFFFF"/>
              </a:solidFill>
              <a:latin typeface="Century Gothic"/>
              <a:sym typeface="Century Gothic"/>
            </a:endParaRPr>
          </a:p>
        </p:txBody>
      </p:sp>
      <p:sp>
        <p:nvSpPr>
          <p:cNvPr id="597" name="Shape 597"/>
          <p:cNvSpPr/>
          <p:nvPr/>
        </p:nvSpPr>
        <p:spPr>
          <a:xfrm>
            <a:off x="0" y="4916571"/>
            <a:ext cx="9144000" cy="457201"/>
          </a:xfrm>
          <a:prstGeom prst="rect">
            <a:avLst/>
          </a:prstGeom>
          <a:solidFill>
            <a:srgbClr val="CCA00A"/>
          </a:solidFill>
          <a:ln w="12700">
            <a:miter lim="400000"/>
          </a:ln>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Heavy"/>
                <a:ea typeface="Futura-Heavy"/>
                <a:cs typeface="Futura-Heavy"/>
                <a:sym typeface="Futura-Heavy"/>
              </a:defRPr>
            </a:lvl1pPr>
          </a:lstStyle>
          <a:p>
            <a:pPr defTabSz="914400" hangingPunct="0"/>
            <a:r>
              <a:rPr sz="1400" kern="0" cap="small" dirty="0"/>
              <a:t>Skills</a:t>
            </a:r>
            <a:r>
              <a:rPr sz="1400" kern="0" cap="all" dirty="0"/>
              <a:t>USA gives EVERY </a:t>
            </a:r>
            <a:r>
              <a:rPr lang="en-US" sz="1400" kern="0" cap="all" dirty="0"/>
              <a:t>STUDENT </a:t>
            </a:r>
            <a:r>
              <a:rPr sz="1400" kern="0" cap="all" dirty="0"/>
              <a:t>the chance to build their path to success.</a:t>
            </a:r>
          </a:p>
        </p:txBody>
      </p:sp>
      <p:sp>
        <p:nvSpPr>
          <p:cNvPr id="600" name="Shape 600"/>
          <p:cNvSpPr/>
          <p:nvPr/>
        </p:nvSpPr>
        <p:spPr>
          <a:xfrm>
            <a:off x="1205215" y="1291787"/>
            <a:ext cx="6733572" cy="95410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buClr>
                <a:srgbClr val="FFFFFF"/>
              </a:buClr>
              <a:defRPr sz="2800" b="1" cap="all">
                <a:solidFill>
                  <a:srgbClr val="CCA00A"/>
                </a:solidFill>
                <a:latin typeface="Futura-ExtraBold"/>
                <a:ea typeface="Futura-ExtraBold"/>
                <a:cs typeface="Futura-ExtraBold"/>
                <a:sym typeface="Futura-ExtraBold"/>
              </a:defRPr>
            </a:pPr>
            <a:r>
              <a:rPr sz="2800" kern="0" cap="all" dirty="0">
                <a:solidFill>
                  <a:srgbClr val="CCA00A"/>
                </a:solidFill>
                <a:latin typeface="Futura"/>
                <a:ea typeface="Futura"/>
                <a:cs typeface="Futura"/>
                <a:sym typeface="Futura"/>
              </a:rPr>
              <a:t>Our </a:t>
            </a:r>
            <a:r>
              <a:rPr sz="2800" b="1" kern="0" cap="all" dirty="0">
                <a:solidFill>
                  <a:srgbClr val="CCA00A"/>
                </a:solidFill>
                <a:latin typeface="Futura-ExtraBold"/>
                <a:ea typeface="Futura-ExtraBold"/>
                <a:cs typeface="Futura-ExtraBold"/>
                <a:sym typeface="Futura-ExtraBold"/>
              </a:rPr>
              <a:t>mission</a:t>
            </a:r>
            <a:r>
              <a:rPr sz="2800" kern="0" cap="all" dirty="0">
                <a:solidFill>
                  <a:srgbClr val="CCA00A"/>
                </a:solidFill>
                <a:latin typeface="Futura"/>
                <a:ea typeface="Futura"/>
                <a:cs typeface="Futura"/>
                <a:sym typeface="Futura"/>
              </a:rPr>
              <a:t> is </a:t>
            </a:r>
            <a:r>
              <a:rPr sz="2800" b="1" kern="0" cap="all" dirty="0">
                <a:solidFill>
                  <a:srgbClr val="CCA00A"/>
                </a:solidFill>
                <a:latin typeface="Futura-ExtraBold"/>
                <a:ea typeface="Futura-ExtraBold"/>
                <a:cs typeface="Futura-ExtraBold"/>
                <a:sym typeface="Futura-ExtraBold"/>
              </a:rPr>
              <a:t>NATIONAL</a:t>
            </a:r>
            <a:r>
              <a:rPr lang="en-US" sz="2800" b="1" kern="0" cap="all" dirty="0">
                <a:solidFill>
                  <a:srgbClr val="CCA00A"/>
                </a:solidFill>
                <a:latin typeface="Futura-ExtraBold"/>
                <a:ea typeface="Futura-ExtraBold"/>
                <a:cs typeface="Futura-ExtraBold"/>
                <a:sym typeface="Futura-ExtraBold"/>
              </a:rPr>
              <a:t> </a:t>
            </a:r>
            <a:r>
              <a:rPr sz="2800" kern="0" cap="all" dirty="0">
                <a:solidFill>
                  <a:srgbClr val="CCA00A"/>
                </a:solidFill>
                <a:latin typeface="Futura"/>
                <a:ea typeface="Futura"/>
                <a:cs typeface="Futura"/>
                <a:sym typeface="Futura"/>
              </a:rPr>
              <a:t>—</a:t>
            </a:r>
            <a:br>
              <a:rPr sz="2800" kern="0" cap="all" dirty="0">
                <a:solidFill>
                  <a:srgbClr val="CCA00A"/>
                </a:solidFill>
                <a:latin typeface="Futura"/>
                <a:ea typeface="Futura"/>
                <a:cs typeface="Futura"/>
                <a:sym typeface="Futura"/>
              </a:rPr>
            </a:br>
            <a:r>
              <a:rPr sz="2800" kern="0" cap="all" dirty="0">
                <a:solidFill>
                  <a:srgbClr val="CCA00A"/>
                </a:solidFill>
                <a:latin typeface="Futura"/>
                <a:ea typeface="Futura"/>
                <a:cs typeface="Futura"/>
                <a:sym typeface="Futura"/>
              </a:rPr>
              <a:t>and there’s </a:t>
            </a:r>
            <a:r>
              <a:rPr sz="2800" b="1" kern="0" cap="all" dirty="0">
                <a:solidFill>
                  <a:srgbClr val="CCA00A"/>
                </a:solidFill>
                <a:latin typeface="Futura-ExtraBold"/>
                <a:ea typeface="Futura-ExtraBold"/>
                <a:cs typeface="Futura-ExtraBold"/>
                <a:sym typeface="Futura-ExtraBold"/>
              </a:rPr>
              <a:t>SO MUCH MORE to do</a:t>
            </a:r>
          </a:p>
        </p:txBody>
      </p:sp>
    </p:spTree>
    <p:extLst>
      <p:ext uri="{BB962C8B-B14F-4D97-AF65-F5344CB8AC3E}">
        <p14:creationId xmlns:p14="http://schemas.microsoft.com/office/powerpoint/2010/main" val="3445724713"/>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7410"/>
            <a:ext cx="9144000" cy="5143500"/>
          </a:xfrm>
          <a:prstGeom prst="rect">
            <a:avLst/>
          </a:prstGeom>
        </p:spPr>
      </p:pic>
      <p:sp>
        <p:nvSpPr>
          <p:cNvPr id="220" name="Shape 220"/>
          <p:cNvSpPr/>
          <p:nvPr/>
        </p:nvSpPr>
        <p:spPr>
          <a:xfrm>
            <a:off x="761795" y="4222750"/>
            <a:ext cx="7620410" cy="1270000"/>
          </a:xfrm>
          <a:prstGeom prst="rect">
            <a:avLst/>
          </a:prstGeom>
          <a:solidFill>
            <a:srgbClr val="00558D"/>
          </a:solidFill>
          <a:ln w="12700">
            <a:miter lim="400000"/>
          </a:ln>
          <a:effectLst/>
        </p:spPr>
        <p:txBody>
          <a:bodyPr lIns="45719" rIns="45719" anchor="ctr"/>
          <a:lstStyle/>
          <a:p>
            <a:pPr defTabSz="914400" hangingPunct="0"/>
            <a:endParaRPr sz="1400" kern="0">
              <a:solidFill>
                <a:srgbClr val="000000"/>
              </a:solidFill>
              <a:latin typeface="Century Gothic"/>
              <a:sym typeface="Century Gothic"/>
            </a:endParaRPr>
          </a:p>
        </p:txBody>
      </p:sp>
      <p:sp>
        <p:nvSpPr>
          <p:cNvPr id="223" name="Shape 223"/>
          <p:cNvSpPr/>
          <p:nvPr/>
        </p:nvSpPr>
        <p:spPr>
          <a:xfrm>
            <a:off x="497840" y="2480805"/>
            <a:ext cx="8229600" cy="1270001"/>
          </a:xfrm>
          <a:prstGeom prst="rect">
            <a:avLst/>
          </a:prstGeom>
          <a:solidFill>
            <a:srgbClr val="E72632"/>
          </a:solidFill>
          <a:ln w="12700">
            <a:miter lim="400000"/>
          </a:ln>
          <a:effectLst/>
        </p:spPr>
        <p:txBody>
          <a:bodyPr lIns="45719" rIns="45719" anchor="ctr"/>
          <a:lstStyle/>
          <a:p>
            <a:pPr defTabSz="914400" hangingPunct="0"/>
            <a:endParaRPr sz="1400" kern="0">
              <a:solidFill>
                <a:srgbClr val="000000"/>
              </a:solidFill>
              <a:latin typeface="Century Gothic"/>
              <a:sym typeface="Century Gothic"/>
            </a:endParaRPr>
          </a:p>
        </p:txBody>
      </p:sp>
      <p:sp>
        <p:nvSpPr>
          <p:cNvPr id="224" name="Shape 224"/>
          <p:cNvSpPr/>
          <p:nvPr/>
        </p:nvSpPr>
        <p:spPr>
          <a:xfrm>
            <a:off x="2512467" y="3823499"/>
            <a:ext cx="4119075"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cap="all">
                <a:solidFill>
                  <a:srgbClr val="CCA00A"/>
                </a:solidFill>
                <a:latin typeface="Futura"/>
                <a:ea typeface="Futura"/>
                <a:cs typeface="Futura"/>
                <a:sym typeface="Futura"/>
              </a:defRPr>
            </a:lvl1pPr>
          </a:lstStyle>
          <a:p>
            <a:pPr defTabSz="914400" hangingPunct="0"/>
            <a:r>
              <a:rPr kern="0" dirty="0"/>
              <a:t>THAT PREPARES </a:t>
            </a:r>
            <a:r>
              <a:rPr lang="en-US" kern="0" dirty="0"/>
              <a:t>STUDENTS </a:t>
            </a:r>
            <a:r>
              <a:rPr kern="0" dirty="0"/>
              <a:t>TO</a:t>
            </a:r>
          </a:p>
        </p:txBody>
      </p:sp>
      <p:sp>
        <p:nvSpPr>
          <p:cNvPr id="225" name="Shape 225"/>
          <p:cNvSpPr/>
          <p:nvPr/>
        </p:nvSpPr>
        <p:spPr>
          <a:xfrm>
            <a:off x="3265023" y="1582981"/>
            <a:ext cx="2585000"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buClr>
                <a:srgbClr val="FFFFFF"/>
              </a:buClr>
              <a:defRPr sz="2800" b="1">
                <a:solidFill>
                  <a:srgbClr val="CCA00A"/>
                </a:solidFill>
                <a:latin typeface="Futura-ExtraBold"/>
                <a:ea typeface="Futura-ExtraBold"/>
                <a:cs typeface="Futura-ExtraBold"/>
                <a:sym typeface="Futura-ExtraBold"/>
              </a:defRPr>
            </a:pPr>
            <a:r>
              <a:rPr sz="2800" b="1" kern="0" dirty="0">
                <a:solidFill>
                  <a:srgbClr val="CCA00A"/>
                </a:solidFill>
                <a:latin typeface="Futura-ExtraBold"/>
                <a:ea typeface="Futura-ExtraBold"/>
                <a:cs typeface="Futura-ExtraBold"/>
                <a:sym typeface="Futura-ExtraBold"/>
              </a:rPr>
              <a:t>SkillsUSA</a:t>
            </a:r>
            <a:r>
              <a:rPr sz="2800" kern="0" dirty="0">
                <a:solidFill>
                  <a:srgbClr val="CCA00A"/>
                </a:solidFill>
                <a:latin typeface="Futura-Book"/>
                <a:ea typeface="Futura-Book"/>
                <a:cs typeface="Futura-Book"/>
                <a:sym typeface="Futura-Book"/>
              </a:rPr>
              <a:t> </a:t>
            </a:r>
            <a:r>
              <a:rPr sz="2800" kern="0" cap="all" dirty="0">
                <a:solidFill>
                  <a:srgbClr val="CCA00A"/>
                </a:solidFill>
                <a:latin typeface="Futura-Book"/>
                <a:ea typeface="Futura-Book"/>
                <a:cs typeface="Futura-Book"/>
                <a:sym typeface="Futura-Book"/>
              </a:rPr>
              <a:t>is a</a:t>
            </a:r>
          </a:p>
        </p:txBody>
      </p:sp>
      <p:sp>
        <p:nvSpPr>
          <p:cNvPr id="226" name="Shape 226"/>
          <p:cNvSpPr/>
          <p:nvPr/>
        </p:nvSpPr>
        <p:spPr>
          <a:xfrm>
            <a:off x="467836" y="2625183"/>
            <a:ext cx="8208335"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2800" b="1" cap="all">
                <a:solidFill>
                  <a:srgbClr val="FFFFFF"/>
                </a:solidFill>
                <a:latin typeface="Futura-ExtraBold"/>
                <a:ea typeface="Futura-ExtraBold"/>
                <a:cs typeface="Futura-ExtraBold"/>
                <a:sym typeface="Futura-ExtraBold"/>
              </a:defRPr>
            </a:pPr>
            <a:r>
              <a:rPr lang="en-US" sz="2800" b="1" kern="0" cap="all" dirty="0">
                <a:solidFill>
                  <a:srgbClr val="FFFFFF"/>
                </a:solidFill>
                <a:latin typeface="Futura-ExtraBold"/>
                <a:ea typeface="Futura-ExtraBold"/>
                <a:cs typeface="Futura-ExtraBold"/>
                <a:sym typeface="Futura-ExtraBold"/>
              </a:rPr>
              <a:t>professional</a:t>
            </a:r>
            <a:r>
              <a:rPr sz="2800" b="1" kern="0" cap="all" dirty="0">
                <a:solidFill>
                  <a:srgbClr val="FFFFFF"/>
                </a:solidFill>
                <a:latin typeface="Futura-ExtraBold"/>
                <a:ea typeface="Futura-ExtraBold"/>
                <a:cs typeface="Futura-ExtraBold"/>
                <a:sym typeface="Futura-ExtraBold"/>
              </a:rPr>
              <a:t> LEADERSHIP </a:t>
            </a:r>
            <a:r>
              <a:rPr sz="2800" b="1" kern="0" cap="all" dirty="0">
                <a:solidFill>
                  <a:srgbClr val="FFFFFF"/>
                </a:solidFill>
                <a:latin typeface="Futura-Heavy"/>
                <a:ea typeface="Futura-Heavy"/>
                <a:cs typeface="Futura-Heavy"/>
                <a:sym typeface="Futura-Heavy"/>
              </a:rPr>
              <a:t>ORGANIZATION</a:t>
            </a:r>
          </a:p>
        </p:txBody>
      </p:sp>
      <p:grpSp>
        <p:nvGrpSpPr>
          <p:cNvPr id="3" name="Group 2"/>
          <p:cNvGrpSpPr/>
          <p:nvPr/>
        </p:nvGrpSpPr>
        <p:grpSpPr>
          <a:xfrm>
            <a:off x="2095923" y="3042391"/>
            <a:ext cx="4952155" cy="659075"/>
            <a:chOff x="2095922" y="2263197"/>
            <a:chExt cx="4952155" cy="659075"/>
          </a:xfrm>
        </p:grpSpPr>
        <p:sp>
          <p:nvSpPr>
            <p:cNvPr id="227" name="Shape 227"/>
            <p:cNvSpPr/>
            <p:nvPr/>
          </p:nvSpPr>
          <p:spPr>
            <a:xfrm>
              <a:off x="2104739" y="2263197"/>
              <a:ext cx="1461295"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b="1" cap="all">
                  <a:solidFill>
                    <a:srgbClr val="FFFFFF"/>
                  </a:solidFill>
                  <a:latin typeface="Futura-Heavy"/>
                  <a:ea typeface="Futura-Heavy"/>
                  <a:cs typeface="Futura-Heavy"/>
                  <a:sym typeface="Futura-Heavy"/>
                </a:defRPr>
              </a:lvl1pPr>
            </a:lstStyle>
            <a:p>
              <a:pPr defTabSz="914400" hangingPunct="0"/>
              <a:r>
                <a:rPr kern="0"/>
                <a:t>BUILT FOR</a:t>
              </a:r>
            </a:p>
          </p:txBody>
        </p:sp>
        <p:sp>
          <p:nvSpPr>
            <p:cNvPr id="228" name="Shape 228"/>
            <p:cNvSpPr/>
            <p:nvPr/>
          </p:nvSpPr>
          <p:spPr>
            <a:xfrm>
              <a:off x="2095922" y="2522162"/>
              <a:ext cx="1478928"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b="1" cap="all">
                  <a:solidFill>
                    <a:srgbClr val="FFFFFF"/>
                  </a:solidFill>
                  <a:latin typeface="Futura-ExtraBold"/>
                  <a:ea typeface="Futura-ExtraBold"/>
                  <a:cs typeface="Futura-ExtraBold"/>
                  <a:sym typeface="Futura-ExtraBold"/>
                </a:defRPr>
              </a:lvl1pPr>
            </a:lstStyle>
            <a:p>
              <a:pPr defTabSz="914400" hangingPunct="0"/>
              <a:r>
                <a:rPr kern="0"/>
                <a:t>STUDENTS</a:t>
              </a:r>
            </a:p>
          </p:txBody>
        </p:sp>
        <p:sp>
          <p:nvSpPr>
            <p:cNvPr id="229" name="Shape 229"/>
            <p:cNvSpPr/>
            <p:nvPr/>
          </p:nvSpPr>
          <p:spPr>
            <a:xfrm>
              <a:off x="5791165" y="2263197"/>
              <a:ext cx="1034898"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b="1" cap="all">
                  <a:solidFill>
                    <a:srgbClr val="FFFFFF"/>
                  </a:solidFill>
                  <a:latin typeface="Futura-Heavy"/>
                  <a:ea typeface="Futura-Heavy"/>
                  <a:cs typeface="Futura-Heavy"/>
                  <a:sym typeface="Futura-Heavy"/>
                </a:defRPr>
              </a:lvl1pPr>
            </a:lstStyle>
            <a:p>
              <a:pPr defTabSz="914400" hangingPunct="0"/>
              <a:r>
                <a:rPr kern="0"/>
                <a:t>LED BY</a:t>
              </a:r>
            </a:p>
          </p:txBody>
        </p:sp>
        <p:sp>
          <p:nvSpPr>
            <p:cNvPr id="230" name="Shape 230"/>
            <p:cNvSpPr/>
            <p:nvPr/>
          </p:nvSpPr>
          <p:spPr>
            <a:xfrm>
              <a:off x="5569149" y="2522162"/>
              <a:ext cx="1478928"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b="1" cap="all">
                  <a:solidFill>
                    <a:srgbClr val="FFFFFF"/>
                  </a:solidFill>
                  <a:latin typeface="Futura-ExtraBold"/>
                  <a:ea typeface="Futura-ExtraBold"/>
                  <a:cs typeface="Futura-ExtraBold"/>
                  <a:sym typeface="Futura-ExtraBold"/>
                </a:defRPr>
              </a:lvl1pPr>
            </a:lstStyle>
            <a:p>
              <a:pPr defTabSz="914400" hangingPunct="0"/>
              <a:r>
                <a:rPr kern="0"/>
                <a:t>STUDENTS</a:t>
              </a:r>
            </a:p>
          </p:txBody>
        </p:sp>
      </p:grpSp>
      <p:grpSp>
        <p:nvGrpSpPr>
          <p:cNvPr id="4" name="Group 3"/>
          <p:cNvGrpSpPr/>
          <p:nvPr/>
        </p:nvGrpSpPr>
        <p:grpSpPr>
          <a:xfrm>
            <a:off x="1211866" y="4784337"/>
            <a:ext cx="6749122" cy="659075"/>
            <a:chOff x="1211866" y="4005143"/>
            <a:chExt cx="6749122" cy="659075"/>
          </a:xfrm>
        </p:grpSpPr>
        <p:sp>
          <p:nvSpPr>
            <p:cNvPr id="231" name="Shape 231"/>
            <p:cNvSpPr/>
            <p:nvPr/>
          </p:nvSpPr>
          <p:spPr>
            <a:xfrm>
              <a:off x="1211866" y="4005143"/>
              <a:ext cx="3247041"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b="1" cap="all">
                  <a:solidFill>
                    <a:srgbClr val="FFFFFF"/>
                  </a:solidFill>
                  <a:latin typeface="Futura-Heavy"/>
                  <a:ea typeface="Futura-Heavy"/>
                  <a:cs typeface="Futura-Heavy"/>
                  <a:sym typeface="Futura-Heavy"/>
                </a:defRPr>
              </a:lvl1pPr>
            </a:lstStyle>
            <a:p>
              <a:pPr defTabSz="914400" hangingPunct="0"/>
              <a:r>
                <a:rPr kern="0"/>
                <a:t>CAREERS OF GREATEST</a:t>
              </a:r>
            </a:p>
          </p:txBody>
        </p:sp>
        <p:sp>
          <p:nvSpPr>
            <p:cNvPr id="232" name="Shape 232"/>
            <p:cNvSpPr/>
            <p:nvPr/>
          </p:nvSpPr>
          <p:spPr>
            <a:xfrm>
              <a:off x="1861884" y="4264108"/>
              <a:ext cx="1947005"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b="1" cap="all">
                  <a:solidFill>
                    <a:srgbClr val="FFFFFF"/>
                  </a:solidFill>
                  <a:latin typeface="Futura-ExtraBold"/>
                  <a:ea typeface="Futura-ExtraBold"/>
                  <a:cs typeface="Futura-ExtraBold"/>
                  <a:sym typeface="Futura-ExtraBold"/>
                </a:defRPr>
              </a:lvl1pPr>
            </a:lstStyle>
            <a:p>
              <a:pPr defTabSz="914400" hangingPunct="0"/>
              <a:r>
                <a:rPr kern="0"/>
                <a:t>OPPORTUNITY</a:t>
              </a:r>
            </a:p>
          </p:txBody>
        </p:sp>
        <p:sp>
          <p:nvSpPr>
            <p:cNvPr id="233" name="Shape 233"/>
            <p:cNvSpPr/>
            <p:nvPr/>
          </p:nvSpPr>
          <p:spPr>
            <a:xfrm>
              <a:off x="4656239" y="4005143"/>
              <a:ext cx="3304749"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b="1" cap="all">
                  <a:solidFill>
                    <a:srgbClr val="FFFFFF"/>
                  </a:solidFill>
                  <a:latin typeface="Futura-Heavy"/>
                  <a:ea typeface="Futura-Heavy"/>
                  <a:cs typeface="Futura-Heavy"/>
                  <a:sym typeface="Futura-Heavy"/>
                </a:defRPr>
              </a:lvl1pPr>
            </a:lstStyle>
            <a:p>
              <a:pPr defTabSz="914400" hangingPunct="0"/>
              <a:r>
                <a:rPr kern="0"/>
                <a:t>EVERYTHING THEY NEED</a:t>
              </a:r>
            </a:p>
          </p:txBody>
        </p:sp>
        <p:sp>
          <p:nvSpPr>
            <p:cNvPr id="234" name="Shape 234"/>
            <p:cNvSpPr/>
            <p:nvPr/>
          </p:nvSpPr>
          <p:spPr>
            <a:xfrm>
              <a:off x="5852135" y="4264108"/>
              <a:ext cx="1350689"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b="1" cap="all">
                  <a:solidFill>
                    <a:srgbClr val="FFFFFF"/>
                  </a:solidFill>
                  <a:latin typeface="Futura-ExtraBold"/>
                  <a:ea typeface="Futura-ExtraBold"/>
                  <a:cs typeface="Futura-ExtraBold"/>
                  <a:sym typeface="Futura-ExtraBold"/>
                </a:defRPr>
              </a:lvl1pPr>
            </a:lstStyle>
            <a:p>
              <a:pPr defTabSz="914400" hangingPunct="0"/>
              <a:r>
                <a:rPr kern="0"/>
                <a:t>SUCCEED</a:t>
              </a:r>
            </a:p>
          </p:txBody>
        </p:sp>
        <p:sp>
          <p:nvSpPr>
            <p:cNvPr id="235" name="Shape 235"/>
            <p:cNvSpPr/>
            <p:nvPr/>
          </p:nvSpPr>
          <p:spPr>
            <a:xfrm>
              <a:off x="5404386" y="4264108"/>
              <a:ext cx="448198"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b="1" cap="all">
                  <a:solidFill>
                    <a:srgbClr val="FFFFFF"/>
                  </a:solidFill>
                  <a:latin typeface="Futura-Heavy"/>
                  <a:ea typeface="Futura-Heavy"/>
                  <a:cs typeface="Futura-Heavy"/>
                  <a:sym typeface="Futura-Heavy"/>
                </a:defRPr>
              </a:lvl1pPr>
            </a:lstStyle>
            <a:p>
              <a:pPr defTabSz="914400" hangingPunct="0"/>
              <a:r>
                <a:rPr kern="0"/>
                <a:t>TO</a:t>
              </a:r>
            </a:p>
          </p:txBody>
        </p:sp>
      </p:grpSp>
      <p:sp>
        <p:nvSpPr>
          <p:cNvPr id="236" name="Shape 236"/>
          <p:cNvSpPr/>
          <p:nvPr/>
        </p:nvSpPr>
        <p:spPr>
          <a:xfrm>
            <a:off x="1844011" y="4367129"/>
            <a:ext cx="5455979"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2800" b="1" cap="all">
                <a:solidFill>
                  <a:srgbClr val="FFFFFF"/>
                </a:solidFill>
                <a:latin typeface="Futura-ExtraBold"/>
                <a:ea typeface="Futura-ExtraBold"/>
                <a:cs typeface="Futura-ExtraBold"/>
                <a:sym typeface="Futura-ExtraBold"/>
              </a:defRPr>
            </a:pPr>
            <a:r>
              <a:rPr sz="2800" b="1" kern="0" cap="all">
                <a:solidFill>
                  <a:srgbClr val="FFFFFF"/>
                </a:solidFill>
                <a:latin typeface="Futura-ExtraBold"/>
                <a:ea typeface="Futura-ExtraBold"/>
                <a:cs typeface="Futura-ExtraBold"/>
                <a:sym typeface="Futura-ExtraBold"/>
              </a:rPr>
              <a:t>THRIVE </a:t>
            </a:r>
            <a:r>
              <a:rPr sz="2800" b="1" kern="0" cap="all">
                <a:solidFill>
                  <a:srgbClr val="FFFFFF"/>
                </a:solidFill>
                <a:latin typeface="Futura-Heavy"/>
                <a:ea typeface="Futura-Heavy"/>
                <a:cs typeface="Futura-Heavy"/>
                <a:sym typeface="Futura-Heavy"/>
              </a:rPr>
              <a:t>IN</a:t>
            </a:r>
            <a:r>
              <a:rPr sz="2800" b="1" kern="0" cap="all">
                <a:solidFill>
                  <a:srgbClr val="FFFFFF"/>
                </a:solidFill>
                <a:latin typeface="Futura-ExtraBold"/>
                <a:ea typeface="Futura-ExtraBold"/>
                <a:cs typeface="Futura-ExtraBold"/>
                <a:sym typeface="Futura-ExtraBold"/>
              </a:rPr>
              <a:t> SKILLED CAREERS.</a:t>
            </a:r>
          </a:p>
        </p:txBody>
      </p:sp>
    </p:spTree>
    <p:extLst>
      <p:ext uri="{BB962C8B-B14F-4D97-AF65-F5344CB8AC3E}">
        <p14:creationId xmlns:p14="http://schemas.microsoft.com/office/powerpoint/2010/main" val="3699793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 name="Shape 257"/>
          <p:cNvSpPr/>
          <p:nvPr/>
        </p:nvSpPr>
        <p:spPr>
          <a:xfrm>
            <a:off x="1743823" y="1458719"/>
            <a:ext cx="5656355"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buClr>
                <a:srgbClr val="FFFFFF"/>
              </a:buClr>
              <a:defRPr sz="2800" b="1">
                <a:solidFill>
                  <a:srgbClr val="CCA00A"/>
                </a:solidFill>
                <a:latin typeface="Futura-ExtraBold"/>
                <a:ea typeface="Futura-ExtraBold"/>
                <a:cs typeface="Futura-ExtraBold"/>
                <a:sym typeface="Futura-ExtraBold"/>
              </a:defRPr>
            </a:pPr>
            <a:r>
              <a:rPr sz="2800" kern="0" dirty="0">
                <a:solidFill>
                  <a:srgbClr val="CCA00A"/>
                </a:solidFill>
                <a:latin typeface="Futura-Book"/>
                <a:ea typeface="Futura-Book"/>
                <a:cs typeface="Futura-Book"/>
                <a:sym typeface="Futura-Book"/>
              </a:rPr>
              <a:t>HOW</a:t>
            </a:r>
            <a:r>
              <a:rPr sz="2800" b="1" kern="0" dirty="0">
                <a:solidFill>
                  <a:srgbClr val="CCA00A"/>
                </a:solidFill>
                <a:latin typeface="Futura-ExtraBold"/>
                <a:ea typeface="Futura-ExtraBold"/>
                <a:cs typeface="Futura-ExtraBold"/>
                <a:sym typeface="Futura-ExtraBold"/>
              </a:rPr>
              <a:t> SkillsUSA </a:t>
            </a:r>
            <a:r>
              <a:rPr sz="2800" kern="0" dirty="0">
                <a:solidFill>
                  <a:srgbClr val="CCA00A"/>
                </a:solidFill>
                <a:latin typeface="Futura-Book"/>
                <a:ea typeface="Futura-Book"/>
                <a:cs typeface="Futura-Book"/>
                <a:sym typeface="Futura-Book"/>
              </a:rPr>
              <a:t>WORKS:</a:t>
            </a:r>
            <a:r>
              <a:rPr sz="2800" b="1" kern="0" dirty="0">
                <a:solidFill>
                  <a:srgbClr val="CCA00A"/>
                </a:solidFill>
                <a:latin typeface="Futura-ExtraBold"/>
                <a:ea typeface="Futura-ExtraBold"/>
                <a:cs typeface="Futura-ExtraBold"/>
                <a:sym typeface="Futura-ExtraBold"/>
              </a:rPr>
              <a:t> FACTS</a:t>
            </a:r>
          </a:p>
        </p:txBody>
      </p:sp>
      <p:grpSp>
        <p:nvGrpSpPr>
          <p:cNvPr id="11" name="Group 10"/>
          <p:cNvGrpSpPr/>
          <p:nvPr/>
        </p:nvGrpSpPr>
        <p:grpSpPr>
          <a:xfrm>
            <a:off x="7090526" y="2184321"/>
            <a:ext cx="1869102" cy="2064785"/>
            <a:chOff x="7090526" y="1327070"/>
            <a:chExt cx="1869102" cy="2064785"/>
          </a:xfrm>
        </p:grpSpPr>
        <p:sp>
          <p:nvSpPr>
            <p:cNvPr id="246" name="Shape 246"/>
            <p:cNvSpPr/>
            <p:nvPr/>
          </p:nvSpPr>
          <p:spPr>
            <a:xfrm>
              <a:off x="7100443" y="2807080"/>
              <a:ext cx="1859185"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80000"/>
                </a:lnSpc>
                <a:defRPr sz="2000" b="1" cap="all">
                  <a:solidFill>
                    <a:srgbClr val="00558D"/>
                  </a:solidFill>
                  <a:latin typeface="Futura-Heavy"/>
                  <a:ea typeface="Futura-Heavy"/>
                  <a:cs typeface="Futura-Heavy"/>
                  <a:sym typeface="Futura-Heavy"/>
                </a:defRPr>
              </a:lvl1pPr>
            </a:lstStyle>
            <a:p>
              <a:pPr defTabSz="914400" hangingPunct="0"/>
              <a:r>
                <a:rPr kern="0" dirty="0"/>
                <a:t>STATES</a:t>
              </a:r>
              <a:r>
                <a:rPr lang="en-US" kern="0" dirty="0"/>
                <a:t> &amp; Territories </a:t>
              </a:r>
              <a:endParaRPr kern="0" dirty="0"/>
            </a:p>
          </p:txBody>
        </p:sp>
        <p:sp>
          <p:nvSpPr>
            <p:cNvPr id="247" name="Shape 247"/>
            <p:cNvSpPr/>
            <p:nvPr/>
          </p:nvSpPr>
          <p:spPr>
            <a:xfrm>
              <a:off x="7100444" y="2132068"/>
              <a:ext cx="137387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gn="ctr">
                <a:defRPr sz="4400" b="1">
                  <a:solidFill>
                    <a:srgbClr val="E72632"/>
                  </a:solidFill>
                  <a:latin typeface="Futura-ExtraBold"/>
                  <a:ea typeface="Futura-ExtraBold"/>
                  <a:cs typeface="Futura-ExtraBold"/>
                  <a:sym typeface="Futura-ExtraBold"/>
                </a:defRPr>
              </a:lvl1pPr>
            </a:lstStyle>
            <a:p>
              <a:pPr defTabSz="914400" hangingPunct="0"/>
              <a:r>
                <a:rPr kern="0" dirty="0"/>
                <a:t>5</a:t>
              </a:r>
              <a:r>
                <a:rPr lang="en-US" kern="0" dirty="0"/>
                <a:t>2</a:t>
              </a:r>
              <a:endParaRPr kern="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0526" y="1327070"/>
              <a:ext cx="1383792" cy="881795"/>
            </a:xfrm>
            <a:prstGeom prst="rect">
              <a:avLst/>
            </a:prstGeom>
          </p:spPr>
        </p:pic>
      </p:grpSp>
      <p:grpSp>
        <p:nvGrpSpPr>
          <p:cNvPr id="13" name="Group 12"/>
          <p:cNvGrpSpPr/>
          <p:nvPr/>
        </p:nvGrpSpPr>
        <p:grpSpPr>
          <a:xfrm>
            <a:off x="2002147" y="3947047"/>
            <a:ext cx="2233778" cy="1673491"/>
            <a:chOff x="2002147" y="3089796"/>
            <a:chExt cx="2233778" cy="1673491"/>
          </a:xfrm>
        </p:grpSpPr>
        <p:sp>
          <p:nvSpPr>
            <p:cNvPr id="248" name="Shape 248"/>
            <p:cNvSpPr/>
            <p:nvPr/>
          </p:nvSpPr>
          <p:spPr>
            <a:xfrm>
              <a:off x="2002147" y="4178512"/>
              <a:ext cx="2233778"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80000"/>
                </a:lnSpc>
                <a:defRPr sz="2000" b="1" cap="all">
                  <a:solidFill>
                    <a:srgbClr val="00558D"/>
                  </a:solidFill>
                  <a:latin typeface="Futura-Heavy"/>
                  <a:ea typeface="Futura-Heavy"/>
                  <a:cs typeface="Futura-Heavy"/>
                  <a:sym typeface="Futura-Heavy"/>
                </a:defRPr>
              </a:lvl1pPr>
            </a:lstStyle>
            <a:p>
              <a:pPr defTabSz="914400" hangingPunct="0"/>
              <a:r>
                <a:rPr kern="0" dirty="0"/>
                <a:t>OCCUPATIONAL PROGRAMS</a:t>
              </a:r>
            </a:p>
          </p:txBody>
        </p:sp>
        <p:sp>
          <p:nvSpPr>
            <p:cNvPr id="249" name="Shape 249"/>
            <p:cNvSpPr/>
            <p:nvPr/>
          </p:nvSpPr>
          <p:spPr>
            <a:xfrm>
              <a:off x="2373415" y="3503500"/>
              <a:ext cx="1491242"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4400" b="1">
                  <a:solidFill>
                    <a:srgbClr val="E72632"/>
                  </a:solidFill>
                  <a:latin typeface="Futura-ExtraBold"/>
                  <a:ea typeface="Futura-ExtraBold"/>
                  <a:cs typeface="Futura-ExtraBold"/>
                  <a:sym typeface="Futura-ExtraBold"/>
                </a:defRPr>
              </a:lvl1pPr>
            </a:lstStyle>
            <a:p>
              <a:pPr defTabSz="914400" hangingPunct="0"/>
              <a:r>
                <a:rPr kern="0"/>
                <a:t>130</a:t>
              </a: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4236" y="3089796"/>
              <a:ext cx="609600" cy="521208"/>
            </a:xfrm>
            <a:prstGeom prst="rect">
              <a:avLst/>
            </a:prstGeom>
          </p:spPr>
        </p:pic>
      </p:grpSp>
      <p:grpSp>
        <p:nvGrpSpPr>
          <p:cNvPr id="9" name="Group 8"/>
          <p:cNvGrpSpPr/>
          <p:nvPr/>
        </p:nvGrpSpPr>
        <p:grpSpPr>
          <a:xfrm>
            <a:off x="400177" y="2230978"/>
            <a:ext cx="3238069" cy="1471722"/>
            <a:chOff x="400176" y="1373728"/>
            <a:chExt cx="3238069" cy="1471722"/>
          </a:xfrm>
        </p:grpSpPr>
        <p:sp>
          <p:nvSpPr>
            <p:cNvPr id="242" name="Shape 242"/>
            <p:cNvSpPr/>
            <p:nvPr/>
          </p:nvSpPr>
          <p:spPr>
            <a:xfrm>
              <a:off x="1142910" y="2506896"/>
              <a:ext cx="1752601" cy="33855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80000"/>
                </a:lnSpc>
                <a:defRPr sz="2000" b="1" cap="all">
                  <a:solidFill>
                    <a:srgbClr val="00558D"/>
                  </a:solidFill>
                  <a:latin typeface="Futura-Heavy"/>
                  <a:ea typeface="Futura-Heavy"/>
                  <a:cs typeface="Futura-Heavy"/>
                  <a:sym typeface="Futura-Heavy"/>
                </a:defRPr>
              </a:lvl1pPr>
            </a:lstStyle>
            <a:p>
              <a:pPr defTabSz="914400" hangingPunct="0"/>
              <a:r>
                <a:rPr kern="0"/>
                <a:t>MEMBERS</a:t>
              </a:r>
            </a:p>
          </p:txBody>
        </p:sp>
        <p:sp>
          <p:nvSpPr>
            <p:cNvPr id="243" name="Shape 243"/>
            <p:cNvSpPr/>
            <p:nvPr/>
          </p:nvSpPr>
          <p:spPr>
            <a:xfrm>
              <a:off x="400176" y="1831883"/>
              <a:ext cx="3238069"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4400" b="1">
                  <a:solidFill>
                    <a:srgbClr val="E72632"/>
                  </a:solidFill>
                  <a:latin typeface="Futura-ExtraBold"/>
                  <a:ea typeface="Futura-ExtraBold"/>
                  <a:cs typeface="Futura-ExtraBold"/>
                  <a:sym typeface="Futura-ExtraBold"/>
                </a:defRPr>
              </a:lvl1pPr>
            </a:lstStyle>
            <a:p>
              <a:pPr defTabSz="914400" hangingPunct="0"/>
              <a:r>
                <a:rPr lang="en-US" kern="0" dirty="0"/>
                <a:t>395,000</a:t>
              </a:r>
              <a:endParaRPr kern="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4759" y="1373728"/>
              <a:ext cx="874776" cy="533400"/>
            </a:xfrm>
            <a:prstGeom prst="rect">
              <a:avLst/>
            </a:prstGeom>
          </p:spPr>
        </p:pic>
      </p:grpSp>
      <p:grpSp>
        <p:nvGrpSpPr>
          <p:cNvPr id="10" name="Group 9"/>
          <p:cNvGrpSpPr/>
          <p:nvPr/>
        </p:nvGrpSpPr>
        <p:grpSpPr>
          <a:xfrm>
            <a:off x="3559110" y="2110205"/>
            <a:ext cx="2404535" cy="1838716"/>
            <a:chOff x="4016309" y="1252955"/>
            <a:chExt cx="2404535" cy="1838716"/>
          </a:xfrm>
        </p:grpSpPr>
        <p:sp>
          <p:nvSpPr>
            <p:cNvPr id="244" name="Shape 244"/>
            <p:cNvSpPr/>
            <p:nvPr/>
          </p:nvSpPr>
          <p:spPr>
            <a:xfrm>
              <a:off x="4342276" y="2506896"/>
              <a:ext cx="1752601"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80000"/>
                </a:lnSpc>
                <a:defRPr sz="2000" b="1" cap="all">
                  <a:solidFill>
                    <a:srgbClr val="00558D"/>
                  </a:solidFill>
                  <a:latin typeface="Futura-Heavy"/>
                  <a:ea typeface="Futura-Heavy"/>
                  <a:cs typeface="Futura-Heavy"/>
                  <a:sym typeface="Futura-Heavy"/>
                </a:defRPr>
              </a:lvl1pPr>
            </a:lstStyle>
            <a:p>
              <a:pPr defTabSz="914400" hangingPunct="0"/>
              <a:r>
                <a:rPr kern="0"/>
                <a:t>SCHOOLS &amp; COLLEGES</a:t>
              </a:r>
            </a:p>
          </p:txBody>
        </p:sp>
        <p:sp>
          <p:nvSpPr>
            <p:cNvPr id="245" name="Shape 245"/>
            <p:cNvSpPr/>
            <p:nvPr/>
          </p:nvSpPr>
          <p:spPr>
            <a:xfrm>
              <a:off x="4016309" y="1831883"/>
              <a:ext cx="2404535"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4400" b="1">
                  <a:solidFill>
                    <a:srgbClr val="E72632"/>
                  </a:solidFill>
                  <a:latin typeface="Futura-ExtraBold"/>
                  <a:ea typeface="Futura-ExtraBold"/>
                  <a:cs typeface="Futura-ExtraBold"/>
                  <a:sym typeface="Futura-ExtraBold"/>
                </a:defRPr>
              </a:lvl1pPr>
            </a:lstStyle>
            <a:p>
              <a:pPr defTabSz="914400" hangingPunct="0"/>
              <a:r>
                <a:rPr kern="0"/>
                <a:t>4,000</a:t>
              </a:r>
            </a:p>
          </p:txBody>
        </p:sp>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57996" y="1252955"/>
              <a:ext cx="890016" cy="661416"/>
            </a:xfrm>
            <a:prstGeom prst="rect">
              <a:avLst/>
            </a:prstGeom>
          </p:spPr>
        </p:pic>
      </p:grpSp>
      <p:grpSp>
        <p:nvGrpSpPr>
          <p:cNvPr id="14" name="Group 13"/>
          <p:cNvGrpSpPr/>
          <p:nvPr/>
        </p:nvGrpSpPr>
        <p:grpSpPr>
          <a:xfrm>
            <a:off x="5209877" y="3947047"/>
            <a:ext cx="2404535" cy="1673491"/>
            <a:chOff x="5209876" y="3089796"/>
            <a:chExt cx="2404535" cy="1673491"/>
          </a:xfrm>
        </p:grpSpPr>
        <p:sp>
          <p:nvSpPr>
            <p:cNvPr id="250" name="Shape 250"/>
            <p:cNvSpPr/>
            <p:nvPr/>
          </p:nvSpPr>
          <p:spPr>
            <a:xfrm>
              <a:off x="5535843" y="4178512"/>
              <a:ext cx="1752601"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80000"/>
                </a:lnSpc>
                <a:defRPr sz="2000" b="1" cap="all">
                  <a:solidFill>
                    <a:srgbClr val="00558D"/>
                  </a:solidFill>
                  <a:latin typeface="Futura-Heavy"/>
                  <a:ea typeface="Futura-Heavy"/>
                  <a:cs typeface="Futura-Heavy"/>
                  <a:sym typeface="Futura-Heavy"/>
                </a:defRPr>
              </a:lvl1pPr>
            </a:lstStyle>
            <a:p>
              <a:pPr defTabSz="914400" hangingPunct="0"/>
              <a:r>
                <a:rPr kern="0"/>
                <a:t>NATIONAL PARTNERS</a:t>
              </a:r>
            </a:p>
          </p:txBody>
        </p:sp>
        <p:sp>
          <p:nvSpPr>
            <p:cNvPr id="251" name="Shape 251"/>
            <p:cNvSpPr/>
            <p:nvPr/>
          </p:nvSpPr>
          <p:spPr>
            <a:xfrm>
              <a:off x="5209876" y="3503500"/>
              <a:ext cx="2404535"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4400" b="1">
                  <a:solidFill>
                    <a:srgbClr val="E72632"/>
                  </a:solidFill>
                  <a:latin typeface="Futura-ExtraBold"/>
                  <a:ea typeface="Futura-ExtraBold"/>
                  <a:cs typeface="Futura-ExtraBold"/>
                  <a:sym typeface="Futura-ExtraBold"/>
                </a:defRPr>
              </a:lvl1pPr>
            </a:lstStyle>
            <a:p>
              <a:pPr defTabSz="914400" hangingPunct="0"/>
              <a:r>
                <a:rPr kern="0"/>
                <a:t>600+</a:t>
              </a:r>
            </a:p>
          </p:txBody>
        </p:sp>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77803" y="3089796"/>
              <a:ext cx="868680" cy="521208"/>
            </a:xfrm>
            <a:prstGeom prst="rect">
              <a:avLst/>
            </a:prstGeom>
          </p:spPr>
        </p:pic>
      </p:grpSp>
    </p:spTree>
    <p:extLst>
      <p:ext uri="{BB962C8B-B14F-4D97-AF65-F5344CB8AC3E}">
        <p14:creationId xmlns:p14="http://schemas.microsoft.com/office/powerpoint/2010/main" val="2924187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135" name="Shape 135"/>
          <p:cNvSpPr/>
          <p:nvPr/>
        </p:nvSpPr>
        <p:spPr>
          <a:xfrm>
            <a:off x="909463" y="4222750"/>
            <a:ext cx="7325074" cy="1270000"/>
          </a:xfrm>
          <a:prstGeom prst="rect">
            <a:avLst/>
          </a:prstGeom>
          <a:solidFill>
            <a:srgbClr val="E72632"/>
          </a:solidFill>
          <a:ln w="12700">
            <a:miter lim="400000"/>
          </a:ln>
          <a:effectLst/>
        </p:spPr>
        <p:txBody>
          <a:bodyPr lIns="45719" rIns="45719" anchor="ctr"/>
          <a:lstStyle/>
          <a:p>
            <a:pPr defTabSz="914400" hangingPunct="0"/>
            <a:endParaRPr sz="1400" kern="0">
              <a:solidFill>
                <a:srgbClr val="000000"/>
              </a:solidFill>
              <a:latin typeface="Century Gothic"/>
              <a:sym typeface="Century Gothic"/>
            </a:endParaRPr>
          </a:p>
        </p:txBody>
      </p:sp>
      <p:sp>
        <p:nvSpPr>
          <p:cNvPr id="138" name="Shape 138"/>
          <p:cNvSpPr/>
          <p:nvPr/>
        </p:nvSpPr>
        <p:spPr>
          <a:xfrm>
            <a:off x="909463" y="2480805"/>
            <a:ext cx="7325074" cy="1270001"/>
          </a:xfrm>
          <a:prstGeom prst="rect">
            <a:avLst/>
          </a:prstGeom>
          <a:solidFill>
            <a:srgbClr val="00558D"/>
          </a:solidFill>
          <a:ln w="12700">
            <a:miter lim="400000"/>
          </a:ln>
          <a:effectLst/>
        </p:spPr>
        <p:txBody>
          <a:bodyPr lIns="45719" rIns="45719" anchor="ctr"/>
          <a:lstStyle/>
          <a:p>
            <a:pPr defTabSz="914400" hangingPunct="0"/>
            <a:endParaRPr sz="1400" kern="0">
              <a:solidFill>
                <a:srgbClr val="000000"/>
              </a:solidFill>
              <a:latin typeface="Century Gothic"/>
              <a:sym typeface="Century Gothic"/>
            </a:endParaRPr>
          </a:p>
        </p:txBody>
      </p:sp>
      <p:sp>
        <p:nvSpPr>
          <p:cNvPr id="139" name="Shape 139"/>
          <p:cNvSpPr/>
          <p:nvPr/>
        </p:nvSpPr>
        <p:spPr>
          <a:xfrm>
            <a:off x="2102094" y="2689042"/>
            <a:ext cx="4939812"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2800" b="1" cap="all">
                <a:solidFill>
                  <a:srgbClr val="FFFFFF"/>
                </a:solidFill>
                <a:latin typeface="Futura-ExtraBold"/>
                <a:ea typeface="Futura-ExtraBold"/>
                <a:cs typeface="Futura-ExtraBold"/>
                <a:sym typeface="Futura-ExtraBold"/>
              </a:defRPr>
            </a:pPr>
            <a:r>
              <a:rPr sz="2800" b="1" kern="0" cap="all">
                <a:solidFill>
                  <a:srgbClr val="FFFFFF"/>
                </a:solidFill>
                <a:latin typeface="Futura-ExtraBold"/>
                <a:ea typeface="Futura-ExtraBold"/>
                <a:cs typeface="Futura-ExtraBold"/>
                <a:sym typeface="Futura-ExtraBold"/>
              </a:rPr>
              <a:t>STRENGTHEN </a:t>
            </a:r>
            <a:r>
              <a:rPr sz="2800" b="1" kern="0" cap="all">
                <a:solidFill>
                  <a:srgbClr val="FFFFFF"/>
                </a:solidFill>
                <a:latin typeface="Futura-Heavy"/>
                <a:ea typeface="Futura-Heavy"/>
                <a:cs typeface="Futura-Heavy"/>
                <a:sym typeface="Futura-Heavy"/>
              </a:rPr>
              <a:t>THE</a:t>
            </a:r>
            <a:r>
              <a:rPr sz="2800" b="1" kern="0" cap="all">
                <a:solidFill>
                  <a:srgbClr val="FFFFFF"/>
                </a:solidFill>
                <a:latin typeface="Futura-ExtraBold"/>
                <a:ea typeface="Futura-ExtraBold"/>
                <a:cs typeface="Futura-ExtraBold"/>
                <a:sym typeface="Futura-ExtraBold"/>
              </a:rPr>
              <a:t> FUTURE</a:t>
            </a:r>
          </a:p>
        </p:txBody>
      </p:sp>
      <p:sp>
        <p:nvSpPr>
          <p:cNvPr id="140" name="Shape 140"/>
          <p:cNvSpPr/>
          <p:nvPr/>
        </p:nvSpPr>
        <p:spPr>
          <a:xfrm>
            <a:off x="4254126" y="3823499"/>
            <a:ext cx="635749"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000" cap="all">
                <a:solidFill>
                  <a:srgbClr val="CCA00A"/>
                </a:solidFill>
                <a:latin typeface="Futura"/>
                <a:ea typeface="Futura"/>
                <a:cs typeface="Futura"/>
                <a:sym typeface="Futura"/>
              </a:defRPr>
            </a:lvl1pPr>
          </a:lstStyle>
          <a:p>
            <a:pPr defTabSz="914400" hangingPunct="0"/>
            <a:r>
              <a:rPr kern="0"/>
              <a:t>and</a:t>
            </a:r>
          </a:p>
        </p:txBody>
      </p:sp>
      <p:sp>
        <p:nvSpPr>
          <p:cNvPr id="141" name="Shape 141"/>
          <p:cNvSpPr/>
          <p:nvPr/>
        </p:nvSpPr>
        <p:spPr>
          <a:xfrm>
            <a:off x="894131" y="1597081"/>
            <a:ext cx="7369964"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buClr>
                <a:srgbClr val="FFFFFF"/>
              </a:buClr>
              <a:defRPr sz="2800" b="1">
                <a:solidFill>
                  <a:srgbClr val="CCA00A"/>
                </a:solidFill>
                <a:latin typeface="Futura-ExtraBold"/>
                <a:ea typeface="Futura-ExtraBold"/>
                <a:cs typeface="Futura-ExtraBold"/>
                <a:sym typeface="Futura-ExtraBold"/>
              </a:defRPr>
            </a:pPr>
            <a:r>
              <a:rPr sz="2800" b="1" kern="0" dirty="0">
                <a:solidFill>
                  <a:srgbClr val="CCA00A"/>
                </a:solidFill>
                <a:latin typeface="Futura-ExtraBold"/>
                <a:ea typeface="Futura-ExtraBold"/>
                <a:cs typeface="Futura-ExtraBold"/>
                <a:sym typeface="Futura-ExtraBold"/>
              </a:rPr>
              <a:t>SkillsUSA </a:t>
            </a:r>
            <a:r>
              <a:rPr sz="2800" kern="0" cap="all" dirty="0">
                <a:solidFill>
                  <a:srgbClr val="CCA00A"/>
                </a:solidFill>
                <a:latin typeface="Futura-Book"/>
                <a:ea typeface="Futura-Book"/>
                <a:cs typeface="Futura-Book"/>
                <a:sym typeface="Futura-Book"/>
              </a:rPr>
              <a:t>is a unique opportunity to</a:t>
            </a:r>
          </a:p>
        </p:txBody>
      </p:sp>
      <p:sp>
        <p:nvSpPr>
          <p:cNvPr id="142" name="Shape 142"/>
          <p:cNvSpPr/>
          <p:nvPr/>
        </p:nvSpPr>
        <p:spPr>
          <a:xfrm>
            <a:off x="2727966" y="3112077"/>
            <a:ext cx="3702294"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2800" b="1" cap="all">
                <a:solidFill>
                  <a:srgbClr val="FFFFFF"/>
                </a:solidFill>
                <a:latin typeface="Futura-ExtraBold"/>
                <a:ea typeface="Futura-ExtraBold"/>
                <a:cs typeface="Futura-ExtraBold"/>
                <a:sym typeface="Futura-ExtraBold"/>
              </a:defRPr>
            </a:pPr>
            <a:r>
              <a:rPr sz="2800" b="1" kern="0" cap="all" dirty="0">
                <a:solidFill>
                  <a:srgbClr val="FFFFFF"/>
                </a:solidFill>
                <a:latin typeface="Futura-Heavy"/>
                <a:ea typeface="Futura-Heavy"/>
                <a:cs typeface="Futura-Heavy"/>
                <a:sym typeface="Futura-Heavy"/>
              </a:rPr>
              <a:t>OF YOUR</a:t>
            </a:r>
            <a:r>
              <a:rPr sz="2800" b="1" kern="0" cap="all" dirty="0">
                <a:solidFill>
                  <a:srgbClr val="FFFFFF"/>
                </a:solidFill>
                <a:latin typeface="Futura-ExtraBold"/>
                <a:ea typeface="Futura-ExtraBold"/>
                <a:cs typeface="Futura-ExtraBold"/>
                <a:sym typeface="Futura-ExtraBold"/>
              </a:rPr>
              <a:t> </a:t>
            </a:r>
            <a:r>
              <a:rPr lang="en-US" sz="2800" b="1" kern="0" cap="all" dirty="0">
                <a:solidFill>
                  <a:srgbClr val="FFFFFF"/>
                </a:solidFill>
                <a:latin typeface="Futura-ExtraBold"/>
                <a:ea typeface="Futura-ExtraBold"/>
                <a:cs typeface="Futura-ExtraBold"/>
                <a:sym typeface="Futura-ExtraBold"/>
              </a:rPr>
              <a:t>PROGRAM</a:t>
            </a:r>
            <a:endParaRPr sz="2800" b="1" kern="0" cap="all" dirty="0">
              <a:solidFill>
                <a:srgbClr val="FFFFFF"/>
              </a:solidFill>
              <a:latin typeface="Futura-ExtraBold"/>
              <a:ea typeface="Futura-ExtraBold"/>
              <a:cs typeface="Futura-ExtraBold"/>
              <a:sym typeface="Futura-ExtraBold"/>
            </a:endParaRPr>
          </a:p>
        </p:txBody>
      </p:sp>
      <p:sp>
        <p:nvSpPr>
          <p:cNvPr id="143" name="Shape 143"/>
          <p:cNvSpPr/>
          <p:nvPr/>
        </p:nvSpPr>
        <p:spPr>
          <a:xfrm>
            <a:off x="2142971" y="4424473"/>
            <a:ext cx="4858058"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2800" b="1" cap="all">
                <a:solidFill>
                  <a:srgbClr val="FFFFFF"/>
                </a:solidFill>
                <a:latin typeface="Futura-ExtraBold"/>
                <a:ea typeface="Futura-ExtraBold"/>
                <a:cs typeface="Futura-ExtraBold"/>
                <a:sym typeface="Futura-ExtraBold"/>
              </a:defRPr>
            </a:pPr>
            <a:r>
              <a:rPr sz="2800" b="1" kern="0" cap="all">
                <a:solidFill>
                  <a:srgbClr val="FFFFFF"/>
                </a:solidFill>
                <a:latin typeface="Futura-ExtraBold"/>
                <a:ea typeface="Futura-ExtraBold"/>
                <a:cs typeface="Futura-ExtraBold"/>
                <a:sym typeface="Futura-ExtraBold"/>
              </a:rPr>
              <a:t>OPEN </a:t>
            </a:r>
            <a:r>
              <a:rPr sz="2800" b="1" kern="0" cap="all">
                <a:solidFill>
                  <a:srgbClr val="FFFFFF"/>
                </a:solidFill>
                <a:latin typeface="Futura-Heavy"/>
                <a:ea typeface="Futura-Heavy"/>
                <a:cs typeface="Futura-Heavy"/>
                <a:sym typeface="Futura-Heavy"/>
              </a:rPr>
              <a:t>UP</a:t>
            </a:r>
            <a:r>
              <a:rPr sz="2800" b="1" kern="0" cap="all">
                <a:solidFill>
                  <a:srgbClr val="FFFFFF"/>
                </a:solidFill>
                <a:latin typeface="Futura-ExtraBold"/>
                <a:ea typeface="Futura-ExtraBold"/>
                <a:cs typeface="Futura-ExtraBold"/>
                <a:sym typeface="Futura-ExtraBold"/>
              </a:rPr>
              <a:t> GREAT FUTURES</a:t>
            </a:r>
          </a:p>
        </p:txBody>
      </p:sp>
      <p:sp>
        <p:nvSpPr>
          <p:cNvPr id="144" name="Shape 144"/>
          <p:cNvSpPr/>
          <p:nvPr/>
        </p:nvSpPr>
        <p:spPr>
          <a:xfrm>
            <a:off x="1670785" y="4847507"/>
            <a:ext cx="5816654"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2800" b="1" cap="all">
                <a:solidFill>
                  <a:srgbClr val="FFFFFF"/>
                </a:solidFill>
                <a:latin typeface="Futura-ExtraBold"/>
                <a:ea typeface="Futura-ExtraBold"/>
                <a:cs typeface="Futura-ExtraBold"/>
                <a:sym typeface="Futura-ExtraBold"/>
              </a:defRPr>
            </a:pPr>
            <a:r>
              <a:rPr sz="2800" b="1" kern="0" cap="all">
                <a:solidFill>
                  <a:srgbClr val="FFFFFF"/>
                </a:solidFill>
                <a:latin typeface="Futura-Heavy"/>
                <a:ea typeface="Futura-Heavy"/>
                <a:cs typeface="Futura-Heavy"/>
                <a:sym typeface="Futura-Heavy"/>
              </a:rPr>
              <a:t>FOR </a:t>
            </a:r>
            <a:r>
              <a:rPr sz="2800" b="1" kern="0" cap="all">
                <a:solidFill>
                  <a:srgbClr val="FFFFFF"/>
                </a:solidFill>
                <a:latin typeface="Futura-ExtraBold"/>
                <a:ea typeface="Futura-ExtraBold"/>
                <a:cs typeface="Futura-ExtraBold"/>
                <a:sym typeface="Futura-ExtraBold"/>
              </a:rPr>
              <a:t>AMERICA’S CTE STUDENTS</a:t>
            </a:r>
          </a:p>
        </p:txBody>
      </p:sp>
    </p:spTree>
    <p:extLst>
      <p:ext uri="{BB962C8B-B14F-4D97-AF65-F5344CB8AC3E}">
        <p14:creationId xmlns:p14="http://schemas.microsoft.com/office/powerpoint/2010/main" val="1894220519"/>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161" name="Shape 161"/>
          <p:cNvSpPr/>
          <p:nvPr/>
        </p:nvSpPr>
        <p:spPr>
          <a:xfrm>
            <a:off x="381000" y="2498198"/>
            <a:ext cx="4063044" cy="964830"/>
          </a:xfrm>
          <a:prstGeom prst="rect">
            <a:avLst/>
          </a:prstGeom>
          <a:solidFill>
            <a:srgbClr val="00558D"/>
          </a:solidFill>
          <a:ln w="12700">
            <a:miter lim="400000"/>
          </a:ln>
          <a:effectLst/>
        </p:spPr>
        <p:txBody>
          <a:bodyPr lIns="45719" rIns="45719" anchor="ctr"/>
          <a:lstStyle/>
          <a:p>
            <a:pPr defTabSz="914400" hangingPunct="0"/>
            <a:endParaRPr sz="1400" kern="0">
              <a:solidFill>
                <a:srgbClr val="000000"/>
              </a:solidFill>
              <a:latin typeface="Century Gothic"/>
              <a:sym typeface="Century Gothic"/>
            </a:endParaRPr>
          </a:p>
        </p:txBody>
      </p:sp>
      <p:sp>
        <p:nvSpPr>
          <p:cNvPr id="164" name="Shape 164"/>
          <p:cNvSpPr/>
          <p:nvPr/>
        </p:nvSpPr>
        <p:spPr>
          <a:xfrm>
            <a:off x="662366" y="2550358"/>
            <a:ext cx="3500315"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2800" b="1" cap="all">
                <a:solidFill>
                  <a:srgbClr val="FFFFFF"/>
                </a:solidFill>
                <a:latin typeface="Futura-ExtraBold"/>
                <a:ea typeface="Futura-ExtraBold"/>
                <a:cs typeface="Futura-ExtraBold"/>
                <a:sym typeface="Futura-ExtraBold"/>
              </a:defRPr>
            </a:pPr>
            <a:r>
              <a:rPr sz="2800" b="1" kern="0" cap="all">
                <a:solidFill>
                  <a:srgbClr val="FFFFFF"/>
                </a:solidFill>
                <a:latin typeface="Futura-ExtraBold"/>
                <a:ea typeface="Futura-ExtraBold"/>
                <a:cs typeface="Futura-ExtraBold"/>
                <a:sym typeface="Futura-ExtraBold"/>
              </a:rPr>
              <a:t>BUSINESSES </a:t>
            </a:r>
            <a:r>
              <a:rPr sz="2800" b="1" kern="0" cap="all">
                <a:solidFill>
                  <a:srgbClr val="FFFFFF"/>
                </a:solidFill>
                <a:latin typeface="Futura-Heavy"/>
                <a:ea typeface="Futura-Heavy"/>
                <a:cs typeface="Futura-Heavy"/>
                <a:sym typeface="Futura-Heavy"/>
              </a:rPr>
              <a:t>NEED</a:t>
            </a:r>
          </a:p>
        </p:txBody>
      </p:sp>
      <p:sp>
        <p:nvSpPr>
          <p:cNvPr id="165" name="Shape 165"/>
          <p:cNvSpPr/>
          <p:nvPr/>
        </p:nvSpPr>
        <p:spPr>
          <a:xfrm>
            <a:off x="4541144" y="2480804"/>
            <a:ext cx="4378761" cy="964830"/>
          </a:xfrm>
          <a:prstGeom prst="rect">
            <a:avLst/>
          </a:prstGeom>
          <a:solidFill>
            <a:srgbClr val="E72632"/>
          </a:solidFill>
          <a:ln w="12700">
            <a:miter lim="400000"/>
          </a:ln>
          <a:effectLst/>
        </p:spPr>
        <p:txBody>
          <a:bodyPr lIns="45719" rIns="45719" anchor="ctr"/>
          <a:lstStyle/>
          <a:p>
            <a:pPr defTabSz="914400" hangingPunct="0"/>
            <a:endParaRPr sz="1400" kern="0">
              <a:solidFill>
                <a:srgbClr val="000000"/>
              </a:solidFill>
              <a:latin typeface="Century Gothic"/>
              <a:sym typeface="Century Gothic"/>
            </a:endParaRPr>
          </a:p>
        </p:txBody>
      </p:sp>
      <p:grpSp>
        <p:nvGrpSpPr>
          <p:cNvPr id="3" name="Group 2"/>
          <p:cNvGrpSpPr/>
          <p:nvPr/>
        </p:nvGrpSpPr>
        <p:grpSpPr>
          <a:xfrm>
            <a:off x="1431382" y="3517433"/>
            <a:ext cx="1752601" cy="1535112"/>
            <a:chOff x="555081" y="2707232"/>
            <a:chExt cx="1752601" cy="1535112"/>
          </a:xfrm>
        </p:grpSpPr>
        <p:sp>
          <p:nvSpPr>
            <p:cNvPr id="166" name="Shape 166"/>
            <p:cNvSpPr/>
            <p:nvPr/>
          </p:nvSpPr>
          <p:spPr>
            <a:xfrm>
              <a:off x="555081" y="2707232"/>
              <a:ext cx="1752601"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defTabSz="914400" hangingPunct="0">
                <a:defRPr sz="1200" b="1" cap="all">
                  <a:solidFill>
                    <a:srgbClr val="00558D"/>
                  </a:solidFill>
                  <a:latin typeface="Futura-Heavy"/>
                  <a:ea typeface="Futura-Heavy"/>
                  <a:cs typeface="Futura-Heavy"/>
                  <a:sym typeface="Futura-Heavy"/>
                </a:defRPr>
              </a:pPr>
              <a:r>
                <a:rPr sz="1200" b="1" kern="0" cap="all" dirty="0">
                  <a:solidFill>
                    <a:srgbClr val="00558D"/>
                  </a:solidFill>
                  <a:latin typeface="Futura-Heavy"/>
                  <a:ea typeface="Futura-Heavy"/>
                  <a:cs typeface="Futura-Heavy"/>
                  <a:sym typeface="Futura-Heavy"/>
                </a:rPr>
                <a:t>Skilled trade </a:t>
              </a:r>
              <a:br>
                <a:rPr sz="1200" b="1" kern="0" cap="all" dirty="0">
                  <a:solidFill>
                    <a:srgbClr val="00558D"/>
                  </a:solidFill>
                  <a:latin typeface="Futura-Heavy"/>
                  <a:ea typeface="Futura-Heavy"/>
                  <a:cs typeface="Futura-Heavy"/>
                  <a:sym typeface="Futura-Heavy"/>
                </a:rPr>
              </a:br>
              <a:r>
                <a:rPr sz="1200" b="1" kern="0" cap="all" dirty="0">
                  <a:solidFill>
                    <a:srgbClr val="00558D"/>
                  </a:solidFill>
                  <a:latin typeface="Futura-Heavy"/>
                  <a:ea typeface="Futura-Heavy"/>
                  <a:cs typeface="Futura-Heavy"/>
                  <a:sym typeface="Futura-Heavy"/>
                </a:rPr>
                <a:t>workers:</a:t>
              </a:r>
            </a:p>
          </p:txBody>
        </p:sp>
        <p:sp>
          <p:nvSpPr>
            <p:cNvPr id="167" name="Shape 167"/>
            <p:cNvSpPr/>
            <p:nvPr/>
          </p:nvSpPr>
          <p:spPr>
            <a:xfrm>
              <a:off x="555081" y="3780679"/>
              <a:ext cx="1752601"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b="1" cap="all">
                  <a:solidFill>
                    <a:srgbClr val="00558D"/>
                  </a:solidFill>
                  <a:latin typeface="Futura-Heavy"/>
                  <a:ea typeface="Futura-Heavy"/>
                  <a:cs typeface="Futura-Heavy"/>
                  <a:sym typeface="Futura-Heavy"/>
                </a:defRPr>
              </a:lvl1pPr>
            </a:lstStyle>
            <a:p>
              <a:pPr defTabSz="914400" hangingPunct="0"/>
              <a:r>
                <a:rPr kern="0"/>
                <a:t>hardest jobs to fill</a:t>
              </a:r>
            </a:p>
          </p:txBody>
        </p:sp>
        <p:sp>
          <p:nvSpPr>
            <p:cNvPr id="168" name="Shape 168"/>
            <p:cNvSpPr/>
            <p:nvPr/>
          </p:nvSpPr>
          <p:spPr>
            <a:xfrm>
              <a:off x="555081" y="3105667"/>
              <a:ext cx="1752601"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4400" b="1">
                  <a:solidFill>
                    <a:srgbClr val="00558D"/>
                  </a:solidFill>
                  <a:latin typeface="Futura-ExtraBold"/>
                  <a:ea typeface="Futura-ExtraBold"/>
                  <a:cs typeface="Futura-ExtraBold"/>
                  <a:sym typeface="Futura-ExtraBold"/>
                </a:defRPr>
              </a:lvl1pPr>
            </a:lstStyle>
            <a:p>
              <a:pPr defTabSz="914400" hangingPunct="0"/>
              <a:r>
                <a:rPr kern="0" dirty="0"/>
                <a:t>#1</a:t>
              </a:r>
            </a:p>
          </p:txBody>
        </p:sp>
      </p:grpSp>
      <p:grpSp>
        <p:nvGrpSpPr>
          <p:cNvPr id="4" name="Group 3"/>
          <p:cNvGrpSpPr/>
          <p:nvPr/>
        </p:nvGrpSpPr>
        <p:grpSpPr>
          <a:xfrm>
            <a:off x="5854222" y="3482292"/>
            <a:ext cx="1752601" cy="2181442"/>
            <a:chOff x="2517361" y="2799565"/>
            <a:chExt cx="1752601" cy="2181442"/>
          </a:xfrm>
        </p:grpSpPr>
        <p:sp>
          <p:nvSpPr>
            <p:cNvPr id="169" name="Shape 169"/>
            <p:cNvSpPr/>
            <p:nvPr/>
          </p:nvSpPr>
          <p:spPr>
            <a:xfrm>
              <a:off x="2517361" y="2799565"/>
              <a:ext cx="1752601"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b="1" cap="all">
                  <a:solidFill>
                    <a:srgbClr val="00558D"/>
                  </a:solidFill>
                  <a:latin typeface="Futura-Heavy"/>
                  <a:ea typeface="Futura-Heavy"/>
                  <a:cs typeface="Futura-Heavy"/>
                  <a:sym typeface="Futura-Heavy"/>
                </a:defRPr>
              </a:lvl1pPr>
            </a:lstStyle>
            <a:p>
              <a:pPr defTabSz="914400" hangingPunct="0"/>
              <a:r>
                <a:rPr kern="0" dirty="0">
                  <a:solidFill>
                    <a:srgbClr val="FF0000"/>
                  </a:solidFill>
                </a:rPr>
                <a:t> executives:</a:t>
              </a:r>
            </a:p>
          </p:txBody>
        </p:sp>
        <p:sp>
          <p:nvSpPr>
            <p:cNvPr id="170" name="Shape 170"/>
            <p:cNvSpPr/>
            <p:nvPr/>
          </p:nvSpPr>
          <p:spPr>
            <a:xfrm>
              <a:off x="2517361" y="3780678"/>
              <a:ext cx="1752601" cy="12003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b="1" cap="all">
                  <a:solidFill>
                    <a:srgbClr val="00558D"/>
                  </a:solidFill>
                  <a:latin typeface="Futura-Heavy"/>
                  <a:ea typeface="Futura-Heavy"/>
                  <a:cs typeface="Futura-Heavy"/>
                  <a:sym typeface="Futura-Heavy"/>
                </a:defRPr>
              </a:lvl1pPr>
            </a:lstStyle>
            <a:p>
              <a:pPr defTabSz="914400">
                <a:defRPr/>
              </a:pPr>
              <a:r>
                <a:rPr lang="en-US" kern="0" dirty="0">
                  <a:solidFill>
                    <a:srgbClr val="FF0000"/>
                  </a:solidFill>
                </a:rPr>
                <a:t>of all first-time</a:t>
              </a:r>
            </a:p>
            <a:p>
              <a:pPr defTabSz="914400">
                <a:defRPr/>
              </a:pPr>
              <a:r>
                <a:rPr lang="en-US" kern="0" dirty="0">
                  <a:solidFill>
                    <a:srgbClr val="FF0000"/>
                  </a:solidFill>
                </a:rPr>
                <a:t>hires who lose their job do so</a:t>
              </a:r>
            </a:p>
            <a:p>
              <a:pPr defTabSz="914400">
                <a:defRPr/>
              </a:pPr>
              <a:r>
                <a:rPr lang="en-US" kern="0" dirty="0">
                  <a:solidFill>
                    <a:srgbClr val="FF0000"/>
                  </a:solidFill>
                </a:rPr>
                <a:t>because of a lack of employability skills</a:t>
              </a:r>
            </a:p>
          </p:txBody>
        </p:sp>
        <p:sp>
          <p:nvSpPr>
            <p:cNvPr id="171" name="Shape 171"/>
            <p:cNvSpPr/>
            <p:nvPr/>
          </p:nvSpPr>
          <p:spPr>
            <a:xfrm>
              <a:off x="2517361" y="3105667"/>
              <a:ext cx="1752601"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4400" b="1">
                  <a:solidFill>
                    <a:srgbClr val="00558D"/>
                  </a:solidFill>
                  <a:latin typeface="Futura-ExtraBold"/>
                  <a:ea typeface="Futura-ExtraBold"/>
                  <a:cs typeface="Futura-ExtraBold"/>
                  <a:sym typeface="Futura-ExtraBold"/>
                </a:defRPr>
              </a:lvl1pPr>
            </a:lstStyle>
            <a:p>
              <a:pPr defTabSz="914400" hangingPunct="0"/>
              <a:r>
                <a:rPr lang="en-US" kern="0" dirty="0">
                  <a:solidFill>
                    <a:srgbClr val="FF0000"/>
                  </a:solidFill>
                </a:rPr>
                <a:t>89</a:t>
              </a:r>
              <a:r>
                <a:rPr kern="0" dirty="0">
                  <a:solidFill>
                    <a:srgbClr val="FF0000"/>
                  </a:solidFill>
                </a:rPr>
                <a:t>%</a:t>
              </a:r>
            </a:p>
          </p:txBody>
        </p:sp>
      </p:grpSp>
      <p:sp>
        <p:nvSpPr>
          <p:cNvPr id="178" name="Shape 178"/>
          <p:cNvSpPr/>
          <p:nvPr/>
        </p:nvSpPr>
        <p:spPr>
          <a:xfrm>
            <a:off x="840298" y="2912933"/>
            <a:ext cx="3144449"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800" b="1" cap="all">
                <a:solidFill>
                  <a:srgbClr val="FFFFFF"/>
                </a:solidFill>
                <a:latin typeface="Futura-ExtraBold"/>
                <a:ea typeface="Futura-ExtraBold"/>
                <a:cs typeface="Futura-ExtraBold"/>
                <a:sym typeface="Futura-ExtraBold"/>
              </a:defRPr>
            </a:lvl1pPr>
          </a:lstStyle>
          <a:p>
            <a:pPr defTabSz="914400" hangingPunct="0"/>
            <a:r>
              <a:rPr kern="0"/>
              <a:t>SKILLED TALENT</a:t>
            </a:r>
          </a:p>
        </p:txBody>
      </p:sp>
      <p:sp>
        <p:nvSpPr>
          <p:cNvPr id="179" name="Shape 179"/>
          <p:cNvSpPr/>
          <p:nvPr/>
        </p:nvSpPr>
        <p:spPr>
          <a:xfrm>
            <a:off x="1262822" y="1597081"/>
            <a:ext cx="6632583"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buClr>
                <a:srgbClr val="FFFFFF"/>
              </a:buClr>
              <a:defRPr sz="2800" b="1">
                <a:solidFill>
                  <a:srgbClr val="CCA00A"/>
                </a:solidFill>
                <a:latin typeface="Futura-ExtraBold"/>
                <a:ea typeface="Futura-ExtraBold"/>
                <a:cs typeface="Futura-ExtraBold"/>
                <a:sym typeface="Futura-ExtraBold"/>
              </a:defRPr>
            </a:pPr>
            <a:r>
              <a:rPr sz="2800" kern="0">
                <a:solidFill>
                  <a:srgbClr val="CCA00A"/>
                </a:solidFill>
                <a:latin typeface="Futura-Book"/>
                <a:ea typeface="Futura-Book"/>
                <a:cs typeface="Futura-Book"/>
                <a:sym typeface="Futura-Book"/>
              </a:rPr>
              <a:t>WHY OUR MISSION MATTERS</a:t>
            </a:r>
            <a:r>
              <a:rPr sz="2800" b="1" kern="0">
                <a:solidFill>
                  <a:srgbClr val="CCA00A"/>
                </a:solidFill>
                <a:latin typeface="Futura-ExtraBold"/>
                <a:ea typeface="Futura-ExtraBold"/>
                <a:cs typeface="Futura-ExtraBold"/>
                <a:sym typeface="Futura-ExtraBold"/>
              </a:rPr>
              <a:t> TODAY</a:t>
            </a:r>
          </a:p>
        </p:txBody>
      </p:sp>
      <p:sp>
        <p:nvSpPr>
          <p:cNvPr id="180" name="Shape 180"/>
          <p:cNvSpPr/>
          <p:nvPr/>
        </p:nvSpPr>
        <p:spPr>
          <a:xfrm>
            <a:off x="5168719" y="2550358"/>
            <a:ext cx="3123609"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2800" b="1" cap="all">
                <a:solidFill>
                  <a:srgbClr val="FFFFFF"/>
                </a:solidFill>
                <a:latin typeface="Futura-ExtraBold"/>
                <a:ea typeface="Futura-ExtraBold"/>
                <a:cs typeface="Futura-ExtraBold"/>
                <a:sym typeface="Futura-ExtraBold"/>
              </a:defRPr>
            </a:pPr>
            <a:r>
              <a:rPr sz="2800" b="1" kern="0" cap="all">
                <a:solidFill>
                  <a:srgbClr val="FFFFFF"/>
                </a:solidFill>
                <a:latin typeface="Futura-ExtraBold"/>
                <a:ea typeface="Futura-ExtraBold"/>
                <a:cs typeface="Futura-ExtraBold"/>
                <a:sym typeface="Futura-ExtraBold"/>
              </a:rPr>
              <a:t>STUDENTS </a:t>
            </a:r>
            <a:r>
              <a:rPr sz="2800" b="1" kern="0" cap="all">
                <a:solidFill>
                  <a:srgbClr val="FFFFFF"/>
                </a:solidFill>
                <a:latin typeface="Futura-Heavy"/>
                <a:ea typeface="Futura-Heavy"/>
                <a:cs typeface="Futura-Heavy"/>
                <a:sym typeface="Futura-Heavy"/>
              </a:rPr>
              <a:t>NEED</a:t>
            </a:r>
          </a:p>
        </p:txBody>
      </p:sp>
      <p:sp>
        <p:nvSpPr>
          <p:cNvPr id="181" name="Shape 181"/>
          <p:cNvSpPr/>
          <p:nvPr/>
        </p:nvSpPr>
        <p:spPr>
          <a:xfrm>
            <a:off x="4541144" y="2912933"/>
            <a:ext cx="4378761"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2800" b="1" cap="all">
                <a:solidFill>
                  <a:srgbClr val="FFFFFF"/>
                </a:solidFill>
                <a:latin typeface="Futura-ExtraBold"/>
                <a:ea typeface="Futura-ExtraBold"/>
                <a:cs typeface="Futura-ExtraBold"/>
                <a:sym typeface="Futura-ExtraBold"/>
              </a:defRPr>
            </a:pPr>
            <a:r>
              <a:rPr lang="en-US" sz="2800" b="1" kern="0" cap="all" dirty="0">
                <a:solidFill>
                  <a:srgbClr val="FFFFFF"/>
                </a:solidFill>
                <a:latin typeface="Futura-Heavy"/>
                <a:ea typeface="Futura-ExtraBold"/>
                <a:cs typeface="Futura-ExtraBold"/>
                <a:sym typeface="Futura-Heavy"/>
              </a:rPr>
              <a:t>Employability skills</a:t>
            </a:r>
            <a:endParaRPr sz="2800" b="1" kern="0" cap="all" dirty="0">
              <a:solidFill>
                <a:srgbClr val="FFFFFF"/>
              </a:solidFill>
              <a:latin typeface="Futura-ExtraBold"/>
              <a:ea typeface="Futura-ExtraBold"/>
              <a:cs typeface="Futura-ExtraBold"/>
              <a:sym typeface="Futura-ExtraBold"/>
            </a:endParaRPr>
          </a:p>
        </p:txBody>
      </p:sp>
    </p:spTree>
    <p:extLst>
      <p:ext uri="{BB962C8B-B14F-4D97-AF65-F5344CB8AC3E}">
        <p14:creationId xmlns:p14="http://schemas.microsoft.com/office/powerpoint/2010/main" val="27623263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 name="Shape 307"/>
          <p:cNvSpPr/>
          <p:nvPr/>
        </p:nvSpPr>
        <p:spPr>
          <a:xfrm>
            <a:off x="1864049" y="1291787"/>
            <a:ext cx="5415903" cy="95410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buClr>
                <a:srgbClr val="FFFFFF"/>
              </a:buClr>
              <a:defRPr sz="2800" b="1">
                <a:solidFill>
                  <a:srgbClr val="CCA00A"/>
                </a:solidFill>
                <a:latin typeface="Futura-ExtraBold"/>
                <a:ea typeface="Futura-ExtraBold"/>
                <a:cs typeface="Futura-ExtraBold"/>
                <a:sym typeface="Futura-ExtraBold"/>
              </a:defRPr>
            </a:pPr>
            <a:r>
              <a:rPr sz="2800" kern="0" dirty="0">
                <a:solidFill>
                  <a:srgbClr val="CCA00A"/>
                </a:solidFill>
                <a:latin typeface="Futura-Book"/>
                <a:ea typeface="Futura-Book"/>
                <a:cs typeface="Futura-Book"/>
                <a:sym typeface="Futura-Book"/>
              </a:rPr>
              <a:t>HOW</a:t>
            </a:r>
            <a:r>
              <a:rPr sz="2800" b="1" kern="0" dirty="0">
                <a:solidFill>
                  <a:srgbClr val="CCA00A"/>
                </a:solidFill>
                <a:latin typeface="Futura-ExtraBold"/>
                <a:ea typeface="Futura-ExtraBold"/>
                <a:cs typeface="Futura-ExtraBold"/>
                <a:sym typeface="Futura-ExtraBold"/>
              </a:rPr>
              <a:t> SkillsUSA </a:t>
            </a:r>
            <a:r>
              <a:rPr sz="2800" kern="0" dirty="0">
                <a:solidFill>
                  <a:srgbClr val="CCA00A"/>
                </a:solidFill>
                <a:latin typeface="Futura-Book"/>
                <a:ea typeface="Futura-Book"/>
                <a:cs typeface="Futura-Book"/>
                <a:sym typeface="Futura-Book"/>
              </a:rPr>
              <a:t>WORKS:</a:t>
            </a:r>
            <a:r>
              <a:rPr sz="2800" b="1" kern="0" dirty="0">
                <a:solidFill>
                  <a:srgbClr val="CCA00A"/>
                </a:solidFill>
                <a:latin typeface="Futura-ExtraBold"/>
                <a:ea typeface="Futura-ExtraBold"/>
                <a:cs typeface="Futura-ExtraBold"/>
                <a:sym typeface="Futura-ExtraBold"/>
              </a:rPr>
              <a:t> </a:t>
            </a:r>
            <a:br>
              <a:rPr sz="2800" b="1" kern="0" dirty="0">
                <a:solidFill>
                  <a:srgbClr val="CCA00A"/>
                </a:solidFill>
                <a:latin typeface="Futura-ExtraBold"/>
                <a:ea typeface="Futura-ExtraBold"/>
                <a:cs typeface="Futura-ExtraBold"/>
                <a:sym typeface="Futura-ExtraBold"/>
              </a:rPr>
            </a:br>
            <a:r>
              <a:rPr sz="2800" b="1" kern="0" dirty="0">
                <a:solidFill>
                  <a:srgbClr val="CCA00A"/>
                </a:solidFill>
                <a:latin typeface="Futura-ExtraBold"/>
                <a:ea typeface="Futura-ExtraBold"/>
                <a:cs typeface="Futura-ExtraBold"/>
                <a:sym typeface="Futura-ExtraBold"/>
              </a:rPr>
              <a:t>THE FRAMEWORK </a:t>
            </a:r>
            <a:r>
              <a:rPr sz="2800" kern="0" dirty="0">
                <a:solidFill>
                  <a:srgbClr val="CCA00A"/>
                </a:solidFill>
                <a:latin typeface="Futura"/>
                <a:ea typeface="Futura"/>
                <a:cs typeface="Futura"/>
                <a:sym typeface="Futura"/>
              </a:rPr>
              <a:t>IS THE</a:t>
            </a:r>
            <a:r>
              <a:rPr sz="2800" b="1" kern="0" dirty="0">
                <a:solidFill>
                  <a:srgbClr val="CCA00A"/>
                </a:solidFill>
                <a:latin typeface="Futura-ExtraBold"/>
                <a:ea typeface="Futura-ExtraBold"/>
                <a:cs typeface="Futura-ExtraBold"/>
                <a:sym typeface="Futura-ExtraBold"/>
              </a:rPr>
              <a:t> KEY</a:t>
            </a:r>
          </a:p>
        </p:txBody>
      </p:sp>
      <p:pic>
        <p:nvPicPr>
          <p:cNvPr id="308" name="PWT Framework Fina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2789" y="2420580"/>
            <a:ext cx="3433498" cy="3045910"/>
          </a:xfrm>
          <a:prstGeom prst="rect">
            <a:avLst/>
          </a:prstGeom>
          <a:ln w="12700">
            <a:miter lim="400000"/>
          </a:ln>
        </p:spPr>
      </p:pic>
      <p:sp>
        <p:nvSpPr>
          <p:cNvPr id="309" name="Shape 309"/>
          <p:cNvSpPr/>
          <p:nvPr/>
        </p:nvSpPr>
        <p:spPr>
          <a:xfrm>
            <a:off x="1080916" y="4543160"/>
            <a:ext cx="1490151" cy="646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1800" b="1">
                <a:solidFill>
                  <a:srgbClr val="00558D"/>
                </a:solidFill>
                <a:latin typeface="Futura-Heavy"/>
                <a:ea typeface="Futura-Heavy"/>
                <a:cs typeface="Futura-Heavy"/>
                <a:sym typeface="Futura-Heavy"/>
              </a:defRPr>
            </a:pPr>
            <a:r>
              <a:rPr b="1" kern="0" cap="all" dirty="0">
                <a:solidFill>
                  <a:srgbClr val="00558D"/>
                </a:solidFill>
                <a:latin typeface="Futura-ExtraBold"/>
                <a:ea typeface="Futura-ExtraBold"/>
                <a:cs typeface="Futura-ExtraBold"/>
                <a:sym typeface="Futura-ExtraBold"/>
              </a:rPr>
              <a:t>Technical </a:t>
            </a:r>
            <a:br>
              <a:rPr b="1" kern="0" cap="all" dirty="0">
                <a:solidFill>
                  <a:srgbClr val="00558D"/>
                </a:solidFill>
                <a:latin typeface="Futura-ExtraBold"/>
                <a:ea typeface="Futura-ExtraBold"/>
                <a:cs typeface="Futura-ExtraBold"/>
                <a:sym typeface="Futura-ExtraBold"/>
              </a:rPr>
            </a:br>
            <a:r>
              <a:rPr b="1" kern="0" cap="all" dirty="0">
                <a:solidFill>
                  <a:srgbClr val="00558D"/>
                </a:solidFill>
                <a:latin typeface="Futura-ExtraBold"/>
                <a:ea typeface="Futura-ExtraBold"/>
                <a:cs typeface="Futura-ExtraBold"/>
                <a:sym typeface="Futura-ExtraBold"/>
              </a:rPr>
              <a:t>Skills</a:t>
            </a:r>
            <a:endParaRPr b="1" kern="0" dirty="0">
              <a:solidFill>
                <a:srgbClr val="00558D"/>
              </a:solidFill>
              <a:latin typeface="Futura-Heavy"/>
              <a:ea typeface="Futura-Heavy"/>
              <a:cs typeface="Futura-Heavy"/>
              <a:sym typeface="Futura-Heavy"/>
            </a:endParaRPr>
          </a:p>
        </p:txBody>
      </p:sp>
      <p:sp>
        <p:nvSpPr>
          <p:cNvPr id="310" name="Shape 310"/>
          <p:cNvSpPr/>
          <p:nvPr/>
        </p:nvSpPr>
        <p:spPr>
          <a:xfrm>
            <a:off x="6753407" y="4543161"/>
            <a:ext cx="1669686" cy="646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1800" b="1">
                <a:solidFill>
                  <a:srgbClr val="414042"/>
                </a:solidFill>
                <a:latin typeface="Futura-Heavy"/>
                <a:ea typeface="Futura-Heavy"/>
                <a:cs typeface="Futura-Heavy"/>
                <a:sym typeface="Futura-Heavy"/>
              </a:defRPr>
            </a:pPr>
            <a:r>
              <a:rPr b="1" kern="0" cap="all" dirty="0">
                <a:solidFill>
                  <a:srgbClr val="00558D"/>
                </a:solidFill>
                <a:latin typeface="Futura-ExtraBold"/>
                <a:ea typeface="Futura-ExtraBold"/>
                <a:cs typeface="Futura-ExtraBold"/>
                <a:sym typeface="Futura-ExtraBold"/>
              </a:rPr>
              <a:t>Workplace </a:t>
            </a:r>
            <a:br>
              <a:rPr b="1" kern="0" cap="all" dirty="0">
                <a:solidFill>
                  <a:srgbClr val="00558D"/>
                </a:solidFill>
                <a:latin typeface="Futura-ExtraBold"/>
                <a:ea typeface="Futura-ExtraBold"/>
                <a:cs typeface="Futura-ExtraBold"/>
                <a:sym typeface="Futura-ExtraBold"/>
              </a:rPr>
            </a:br>
            <a:r>
              <a:rPr b="1" kern="0" cap="all" dirty="0">
                <a:solidFill>
                  <a:srgbClr val="00558D"/>
                </a:solidFill>
                <a:latin typeface="Futura-ExtraBold"/>
                <a:ea typeface="Futura-ExtraBold"/>
                <a:cs typeface="Futura-ExtraBold"/>
                <a:sym typeface="Futura-ExtraBold"/>
              </a:rPr>
              <a:t>Skills</a:t>
            </a:r>
            <a:endParaRPr b="1" kern="0" dirty="0">
              <a:solidFill>
                <a:srgbClr val="00558D"/>
              </a:solidFill>
              <a:latin typeface="Futura-Heavy"/>
              <a:ea typeface="Futura-Heavy"/>
              <a:cs typeface="Futura-Heavy"/>
              <a:sym typeface="Futura-Heavy"/>
            </a:endParaRPr>
          </a:p>
        </p:txBody>
      </p:sp>
      <p:sp>
        <p:nvSpPr>
          <p:cNvPr id="311" name="Shape 311"/>
          <p:cNvSpPr/>
          <p:nvPr/>
        </p:nvSpPr>
        <p:spPr>
          <a:xfrm>
            <a:off x="6424325" y="2654546"/>
            <a:ext cx="1438853" cy="92333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defRPr sz="1800" b="1">
                <a:solidFill>
                  <a:srgbClr val="E72632"/>
                </a:solidFill>
                <a:latin typeface="Futura-Heavy"/>
                <a:ea typeface="Futura-Heavy"/>
                <a:cs typeface="Futura-Heavy"/>
                <a:sym typeface="Futura-Heavy"/>
              </a:defRPr>
            </a:pPr>
            <a:r>
              <a:rPr b="1" kern="0" cap="all" dirty="0">
                <a:solidFill>
                  <a:srgbClr val="00558D"/>
                </a:solidFill>
                <a:latin typeface="Futura-ExtraBold"/>
                <a:ea typeface="Futura-ExtraBold"/>
                <a:cs typeface="Futura-ExtraBold"/>
                <a:sym typeface="Futura-ExtraBold"/>
              </a:rPr>
              <a:t>Personal </a:t>
            </a:r>
            <a:br>
              <a:rPr b="1" kern="0" cap="all" dirty="0">
                <a:solidFill>
                  <a:srgbClr val="00558D"/>
                </a:solidFill>
                <a:latin typeface="Futura-ExtraBold"/>
                <a:ea typeface="Futura-ExtraBold"/>
                <a:cs typeface="Futura-ExtraBold"/>
                <a:sym typeface="Futura-ExtraBold"/>
              </a:rPr>
            </a:br>
            <a:r>
              <a:rPr b="1" kern="0" cap="all" dirty="0">
                <a:solidFill>
                  <a:srgbClr val="00558D"/>
                </a:solidFill>
                <a:latin typeface="Futura-ExtraBold"/>
                <a:ea typeface="Futura-ExtraBold"/>
                <a:cs typeface="Futura-ExtraBold"/>
                <a:sym typeface="Futura-ExtraBold"/>
              </a:rPr>
              <a:t>Skills</a:t>
            </a:r>
            <a:r>
              <a:rPr b="1" kern="0" dirty="0">
                <a:solidFill>
                  <a:srgbClr val="00558D"/>
                </a:solidFill>
                <a:latin typeface="Futura-ExtraBold"/>
                <a:ea typeface="Futura-ExtraBold"/>
                <a:cs typeface="Futura-ExtraBold"/>
                <a:sym typeface="Futura-ExtraBold"/>
              </a:rPr>
              <a:t> </a:t>
            </a:r>
            <a:r>
              <a:rPr b="1" kern="0" dirty="0">
                <a:solidFill>
                  <a:srgbClr val="00558D"/>
                </a:solidFill>
                <a:latin typeface="Futura-Heavy"/>
                <a:ea typeface="Futura-Heavy"/>
                <a:cs typeface="Futura-Heavy"/>
                <a:sym typeface="Futura-Heavy"/>
              </a:rPr>
              <a:t/>
            </a:r>
            <a:br>
              <a:rPr b="1" kern="0" dirty="0">
                <a:solidFill>
                  <a:srgbClr val="00558D"/>
                </a:solidFill>
                <a:latin typeface="Futura-Heavy"/>
                <a:ea typeface="Futura-Heavy"/>
                <a:cs typeface="Futura-Heavy"/>
                <a:sym typeface="Futura-Heavy"/>
              </a:rPr>
            </a:br>
            <a:endParaRPr b="1" kern="0" dirty="0">
              <a:solidFill>
                <a:srgbClr val="00558D"/>
              </a:solidFill>
              <a:latin typeface="Futura-Heavy"/>
              <a:ea typeface="Futura-Heavy"/>
              <a:cs typeface="Futura-Heavy"/>
              <a:sym typeface="Futura-Heavy"/>
            </a:endParaRPr>
          </a:p>
        </p:txBody>
      </p:sp>
      <p:sp>
        <p:nvSpPr>
          <p:cNvPr id="2" name="Rectangle 1"/>
          <p:cNvSpPr/>
          <p:nvPr/>
        </p:nvSpPr>
        <p:spPr>
          <a:xfrm>
            <a:off x="412956" y="2408326"/>
            <a:ext cx="2787445" cy="1384995"/>
          </a:xfrm>
          <a:prstGeom prst="rect">
            <a:avLst/>
          </a:prstGeom>
        </p:spPr>
        <p:txBody>
          <a:bodyPr wrap="square">
            <a:spAutoFit/>
          </a:bodyPr>
          <a:lstStyle/>
          <a:p>
            <a:pPr defTabSz="914400" hangingPunct="0"/>
            <a:r>
              <a:rPr lang="en-US" sz="1400" kern="0" dirty="0">
                <a:solidFill>
                  <a:srgbClr val="00558D"/>
                </a:solidFill>
                <a:latin typeface="Futura Book" charset="0"/>
                <a:ea typeface="Futura Book" charset="0"/>
                <a:cs typeface="Futura Book" charset="0"/>
                <a:sym typeface="Century Gothic"/>
              </a:rPr>
              <a:t>The SkillsUSA Framework actualizes how students fulfill the mission of the organization “to empower members to become world-class workers, leaders and responsible American citizens.”</a:t>
            </a:r>
          </a:p>
        </p:txBody>
      </p:sp>
    </p:spTree>
    <p:extLst>
      <p:ext uri="{BB962C8B-B14F-4D97-AF65-F5344CB8AC3E}">
        <p14:creationId xmlns:p14="http://schemas.microsoft.com/office/powerpoint/2010/main" val="3795125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50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0"/>
                                        </p:tgtEl>
                                        <p:attrNameLst>
                                          <p:attrName>style.visibility</p:attrName>
                                        </p:attrNameLst>
                                      </p:cBhvr>
                                      <p:to>
                                        <p:strVal val="visible"/>
                                      </p:to>
                                    </p:set>
                                    <p:animEffect transition="in" filter="fade">
                                      <p:cBhvr>
                                        <p:cTn id="12" dur="500"/>
                                        <p:tgtEl>
                                          <p:spTgt spid="3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1"/>
                                        </p:tgtEl>
                                        <p:attrNameLst>
                                          <p:attrName>style.visibility</p:attrName>
                                        </p:attrNameLst>
                                      </p:cBhvr>
                                      <p:to>
                                        <p:strVal val="visible"/>
                                      </p:to>
                                    </p:set>
                                    <p:animEffect transition="in" filter="fade">
                                      <p:cBhvr>
                                        <p:cTn id="17"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p:bldP spid="310" grpId="0" animBg="1"/>
      <p:bldP spid="3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 name="Shape 261"/>
          <p:cNvSpPr/>
          <p:nvPr/>
        </p:nvSpPr>
        <p:spPr>
          <a:xfrm rot="16200000">
            <a:off x="3309897" y="-101542"/>
            <a:ext cx="3407033" cy="78170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72632"/>
          </a:solidFill>
          <a:ln w="12700">
            <a:miter lim="400000"/>
          </a:ln>
        </p:spPr>
        <p:txBody>
          <a:bodyPr lIns="45719" rIns="45719" anchor="ctr"/>
          <a:lstStyle/>
          <a:p>
            <a:pPr defTabSz="914400" hangingPunct="0"/>
            <a:endParaRPr sz="1400" kern="0">
              <a:solidFill>
                <a:srgbClr val="000000"/>
              </a:solidFill>
              <a:latin typeface="Century Gothic"/>
              <a:sym typeface="Century Gothic"/>
            </a:endParaRPr>
          </a:p>
        </p:txBody>
      </p:sp>
      <p:grpSp>
        <p:nvGrpSpPr>
          <p:cNvPr id="5" name="Group 4"/>
          <p:cNvGrpSpPr/>
          <p:nvPr/>
        </p:nvGrpSpPr>
        <p:grpSpPr>
          <a:xfrm>
            <a:off x="7188200" y="2098816"/>
            <a:ext cx="1752600" cy="3416313"/>
            <a:chOff x="7188200" y="1241565"/>
            <a:chExt cx="1752600" cy="3416313"/>
          </a:xfrm>
        </p:grpSpPr>
        <p:sp>
          <p:nvSpPr>
            <p:cNvPr id="262" name="Shape 262"/>
            <p:cNvSpPr/>
            <p:nvPr/>
          </p:nvSpPr>
          <p:spPr>
            <a:xfrm>
              <a:off x="7188200" y="1241565"/>
              <a:ext cx="1752600" cy="823466"/>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Bold"/>
                  <a:ea typeface="Futura-Bold"/>
                  <a:cs typeface="Futura-Bold"/>
                  <a:sym typeface="Futura-Bold"/>
                </a:defRPr>
              </a:lvl1pPr>
            </a:lstStyle>
            <a:p>
              <a:pPr defTabSz="914400" hangingPunct="0"/>
              <a:r>
                <a:rPr sz="1400" kern="0" dirty="0"/>
                <a:t>Career</a:t>
              </a:r>
            </a:p>
          </p:txBody>
        </p:sp>
        <p:sp>
          <p:nvSpPr>
            <p:cNvPr id="263" name="Shape 263"/>
            <p:cNvSpPr/>
            <p:nvPr/>
          </p:nvSpPr>
          <p:spPr>
            <a:xfrm>
              <a:off x="7188200" y="2105847"/>
              <a:ext cx="1752600" cy="823466"/>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Bold"/>
                  <a:ea typeface="Futura-Bold"/>
                  <a:cs typeface="Futura-Bold"/>
                  <a:sym typeface="Futura-Bold"/>
                </a:defRPr>
              </a:lvl1pPr>
            </a:lstStyle>
            <a:p>
              <a:pPr defTabSz="914400" hangingPunct="0"/>
              <a:r>
                <a:rPr sz="1400" kern="0"/>
                <a:t>College</a:t>
              </a:r>
            </a:p>
          </p:txBody>
        </p:sp>
        <p:sp>
          <p:nvSpPr>
            <p:cNvPr id="264" name="Shape 264"/>
            <p:cNvSpPr/>
            <p:nvPr/>
          </p:nvSpPr>
          <p:spPr>
            <a:xfrm>
              <a:off x="7188200" y="2970130"/>
              <a:ext cx="1752600" cy="823466"/>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Bold"/>
                  <a:ea typeface="Futura-Bold"/>
                  <a:cs typeface="Futura-Bold"/>
                  <a:sym typeface="Futura-Bold"/>
                </a:defRPr>
              </a:lvl1pPr>
            </a:lstStyle>
            <a:p>
              <a:pPr defTabSz="914400" hangingPunct="0"/>
              <a:r>
                <a:rPr sz="1400" kern="0"/>
                <a:t>Apprenticeship</a:t>
              </a:r>
            </a:p>
          </p:txBody>
        </p:sp>
        <p:sp>
          <p:nvSpPr>
            <p:cNvPr id="265" name="Shape 265"/>
            <p:cNvSpPr/>
            <p:nvPr/>
          </p:nvSpPr>
          <p:spPr>
            <a:xfrm>
              <a:off x="7188200" y="3834412"/>
              <a:ext cx="1752600" cy="823466"/>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Bold"/>
                  <a:ea typeface="Futura-Bold"/>
                  <a:cs typeface="Futura-Bold"/>
                  <a:sym typeface="Futura-Bold"/>
                </a:defRPr>
              </a:lvl1pPr>
            </a:lstStyle>
            <a:p>
              <a:pPr defTabSz="914400" hangingPunct="0"/>
              <a:r>
                <a:rPr sz="1400" kern="0"/>
                <a:t>Military</a:t>
              </a:r>
            </a:p>
          </p:txBody>
        </p:sp>
      </p:grpSp>
      <p:sp>
        <p:nvSpPr>
          <p:cNvPr id="268" name="Shape 268"/>
          <p:cNvSpPr/>
          <p:nvPr/>
        </p:nvSpPr>
        <p:spPr>
          <a:xfrm>
            <a:off x="2342545" y="1291787"/>
            <a:ext cx="4458911" cy="95410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buClr>
                <a:srgbClr val="FFFFFF"/>
              </a:buClr>
              <a:defRPr sz="2800" b="1">
                <a:solidFill>
                  <a:srgbClr val="CCA00A"/>
                </a:solidFill>
                <a:latin typeface="Futura-ExtraBold"/>
                <a:ea typeface="Futura-ExtraBold"/>
                <a:cs typeface="Futura-ExtraBold"/>
                <a:sym typeface="Futura-ExtraBold"/>
              </a:defRPr>
            </a:pPr>
            <a:r>
              <a:rPr sz="2800" kern="0" dirty="0">
                <a:solidFill>
                  <a:srgbClr val="CCA00A"/>
                </a:solidFill>
                <a:latin typeface="Futura-Book"/>
                <a:ea typeface="Futura-Book"/>
                <a:cs typeface="Futura-Book"/>
                <a:sym typeface="Futura-Book"/>
              </a:rPr>
              <a:t>HOW</a:t>
            </a:r>
            <a:r>
              <a:rPr sz="2800" b="1" kern="0" dirty="0">
                <a:solidFill>
                  <a:srgbClr val="CCA00A"/>
                </a:solidFill>
                <a:latin typeface="Futura-ExtraBold"/>
                <a:ea typeface="Futura-ExtraBold"/>
                <a:cs typeface="Futura-ExtraBold"/>
                <a:sym typeface="Futura-ExtraBold"/>
              </a:rPr>
              <a:t> SkillsUSA </a:t>
            </a:r>
            <a:r>
              <a:rPr sz="2800" kern="0" dirty="0">
                <a:solidFill>
                  <a:srgbClr val="CCA00A"/>
                </a:solidFill>
                <a:latin typeface="Futura-Book"/>
                <a:ea typeface="Futura-Book"/>
                <a:cs typeface="Futura-Book"/>
                <a:sym typeface="Futura-Book"/>
              </a:rPr>
              <a:t>WORKS:</a:t>
            </a:r>
            <a:r>
              <a:rPr sz="2800" b="1" kern="0" dirty="0">
                <a:solidFill>
                  <a:srgbClr val="CCA00A"/>
                </a:solidFill>
                <a:latin typeface="Futura-ExtraBold"/>
                <a:ea typeface="Futura-ExtraBold"/>
                <a:cs typeface="Futura-ExtraBold"/>
                <a:sym typeface="Futura-ExtraBold"/>
              </a:rPr>
              <a:t> </a:t>
            </a:r>
            <a:br>
              <a:rPr sz="2800" b="1" kern="0" dirty="0">
                <a:solidFill>
                  <a:srgbClr val="CCA00A"/>
                </a:solidFill>
                <a:latin typeface="Futura-ExtraBold"/>
                <a:ea typeface="Futura-ExtraBold"/>
                <a:cs typeface="Futura-ExtraBold"/>
                <a:sym typeface="Futura-ExtraBold"/>
              </a:rPr>
            </a:br>
            <a:r>
              <a:rPr sz="2800" b="1" kern="0" dirty="0">
                <a:solidFill>
                  <a:srgbClr val="CCA00A"/>
                </a:solidFill>
                <a:latin typeface="Futura-ExtraBold"/>
                <a:ea typeface="Futura-ExtraBold"/>
                <a:cs typeface="Futura-ExtraBold"/>
                <a:sym typeface="Futura-ExtraBold"/>
              </a:rPr>
              <a:t>ONE STUDENT’S PATH</a:t>
            </a:r>
          </a:p>
        </p:txBody>
      </p:sp>
      <p:sp>
        <p:nvSpPr>
          <p:cNvPr id="269" name="Shape 269"/>
          <p:cNvSpPr/>
          <p:nvPr/>
        </p:nvSpPr>
        <p:spPr>
          <a:xfrm>
            <a:off x="203200" y="3390760"/>
            <a:ext cx="914400" cy="843635"/>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lgn="ctr">
              <a:defRPr sz="2000" b="1" cap="all">
                <a:solidFill>
                  <a:srgbClr val="FFFFFF"/>
                </a:solidFill>
                <a:latin typeface="Futura-ExtraBold"/>
                <a:ea typeface="Futura-ExtraBold"/>
                <a:cs typeface="Futura-ExtraBold"/>
                <a:sym typeface="Futura-ExtraBold"/>
              </a:defRPr>
            </a:lvl1pPr>
          </a:lstStyle>
          <a:p>
            <a:pPr defTabSz="914400" hangingPunct="0"/>
            <a:r>
              <a:rPr kern="0"/>
              <a:t>Kyle</a:t>
            </a:r>
          </a:p>
        </p:txBody>
      </p:sp>
      <p:grpSp>
        <p:nvGrpSpPr>
          <p:cNvPr id="3" name="Group 2"/>
          <p:cNvGrpSpPr/>
          <p:nvPr/>
        </p:nvGrpSpPr>
        <p:grpSpPr>
          <a:xfrm>
            <a:off x="3276600" y="2956399"/>
            <a:ext cx="1752600" cy="1701062"/>
            <a:chOff x="3276600" y="2099149"/>
            <a:chExt cx="1752600" cy="1701062"/>
          </a:xfrm>
        </p:grpSpPr>
        <p:sp>
          <p:nvSpPr>
            <p:cNvPr id="270" name="Shape 270"/>
            <p:cNvSpPr/>
            <p:nvPr/>
          </p:nvSpPr>
          <p:spPr>
            <a:xfrm>
              <a:off x="3276600" y="2099149"/>
              <a:ext cx="1752600" cy="823467"/>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p>
              <a:pPr algn="ctr" defTabSz="914400" hangingPunct="0">
                <a:defRPr b="1">
                  <a:solidFill>
                    <a:srgbClr val="FFFFFF"/>
                  </a:solidFill>
                  <a:latin typeface="Futura-Bold"/>
                  <a:ea typeface="Futura-Bold"/>
                  <a:cs typeface="Futura-Bold"/>
                  <a:sym typeface="Futura-Bold"/>
                </a:defRPr>
              </a:pPr>
              <a:r>
                <a:rPr sz="1400" b="1" kern="0" dirty="0">
                  <a:solidFill>
                    <a:srgbClr val="FFFFFF"/>
                  </a:solidFill>
                  <a:latin typeface="Futura-Bold"/>
                  <a:ea typeface="Futura-Bold"/>
                  <a:cs typeface="Futura-Bold"/>
                  <a:sym typeface="Futura-Bold"/>
                </a:rPr>
                <a:t>Teacher:</a:t>
              </a:r>
              <a:br>
                <a:rPr sz="1400" b="1" kern="0" dirty="0">
                  <a:solidFill>
                    <a:srgbClr val="FFFFFF"/>
                  </a:solidFill>
                  <a:latin typeface="Futura-Bold"/>
                  <a:ea typeface="Futura-Bold"/>
                  <a:cs typeface="Futura-Bold"/>
                  <a:sym typeface="Futura-Bold"/>
                </a:rPr>
              </a:br>
              <a:r>
                <a:rPr lang="en-US" sz="1400" b="1" kern="0" dirty="0">
                  <a:solidFill>
                    <a:srgbClr val="FFFFFF"/>
                  </a:solidFill>
                  <a:latin typeface="Futura-Bold"/>
                  <a:ea typeface="Futura-Bold"/>
                  <a:cs typeface="Futura-Bold"/>
                  <a:sym typeface="Futura-Bold"/>
                </a:rPr>
                <a:t>First Job Supervisor</a:t>
              </a:r>
              <a:endParaRPr sz="1400" b="1" kern="0" dirty="0">
                <a:solidFill>
                  <a:srgbClr val="FFFFFF"/>
                </a:solidFill>
                <a:latin typeface="Futura-Bold"/>
                <a:ea typeface="Futura-Bold"/>
                <a:cs typeface="Futura-Bold"/>
                <a:sym typeface="Futura-Bold"/>
              </a:endParaRPr>
            </a:p>
          </p:txBody>
        </p:sp>
        <p:sp>
          <p:nvSpPr>
            <p:cNvPr id="271" name="Shape 271"/>
            <p:cNvSpPr/>
            <p:nvPr/>
          </p:nvSpPr>
          <p:spPr>
            <a:xfrm>
              <a:off x="3276600" y="2976744"/>
              <a:ext cx="1752600" cy="823467"/>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Bold"/>
                  <a:ea typeface="Futura-Bold"/>
                  <a:cs typeface="Futura-Bold"/>
                  <a:sym typeface="Futura-Bold"/>
                </a:defRPr>
              </a:lvl1pPr>
            </a:lstStyle>
            <a:p>
              <a:pPr defTabSz="914400" hangingPunct="0"/>
              <a:r>
                <a:rPr sz="1400" kern="0" dirty="0"/>
                <a:t>SkillsUSA Industry-Based Standards</a:t>
              </a:r>
            </a:p>
          </p:txBody>
        </p:sp>
      </p:grpSp>
      <p:grpSp>
        <p:nvGrpSpPr>
          <p:cNvPr id="2" name="Group 1"/>
          <p:cNvGrpSpPr/>
          <p:nvPr/>
        </p:nvGrpSpPr>
        <p:grpSpPr>
          <a:xfrm>
            <a:off x="1320800" y="2223551"/>
            <a:ext cx="1752600" cy="3166843"/>
            <a:chOff x="1320800" y="1366300"/>
            <a:chExt cx="1752600" cy="3166843"/>
          </a:xfrm>
        </p:grpSpPr>
        <p:sp>
          <p:nvSpPr>
            <p:cNvPr id="275" name="Shape 275"/>
            <p:cNvSpPr/>
            <p:nvPr/>
          </p:nvSpPr>
          <p:spPr>
            <a:xfrm>
              <a:off x="1320800" y="2746005"/>
              <a:ext cx="1752600" cy="407433"/>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lgn="ctr">
                <a:defRPr sz="1100" b="1">
                  <a:solidFill>
                    <a:srgbClr val="FFFFFF"/>
                  </a:solidFill>
                  <a:latin typeface="Futura-Bold"/>
                  <a:ea typeface="Futura-Bold"/>
                  <a:cs typeface="Futura-Bold"/>
                  <a:sym typeface="Futura-Bold"/>
                </a:defRPr>
              </a:lvl1pPr>
            </a:lstStyle>
            <a:p>
              <a:pPr defTabSz="914400" hangingPunct="0"/>
              <a:r>
                <a:rPr lang="en-US" kern="0" dirty="0"/>
                <a:t>Welding</a:t>
              </a:r>
              <a:endParaRPr kern="0" dirty="0"/>
            </a:p>
          </p:txBody>
        </p:sp>
        <p:sp>
          <p:nvSpPr>
            <p:cNvPr id="276" name="Shape 276"/>
            <p:cNvSpPr/>
            <p:nvPr/>
          </p:nvSpPr>
          <p:spPr>
            <a:xfrm>
              <a:off x="1320800" y="2286103"/>
              <a:ext cx="1752600" cy="407434"/>
            </a:xfrm>
            <a:prstGeom prst="rect">
              <a:avLst/>
            </a:prstGeom>
            <a:ln w="12700">
              <a:solidFill>
                <a:srgbClr val="00558D"/>
              </a:solidFill>
              <a:custDash>
                <a:ds d="200000" sp="200000"/>
              </a:custDash>
              <a:miter lim="400000"/>
            </a:ln>
            <a:extLst>
              <a:ext uri="{C572A759-6A51-4108-AA02-DFA0A04FC94B}">
                <ma14:wrappingTextBoxFlag xmlns="" xmlns:ma14="http://schemas.microsoft.com/office/mac/drawingml/2011/main" val="1"/>
              </a:ext>
            </a:extLst>
          </p:spPr>
          <p:txBody>
            <a:bodyPr lIns="45719" rIns="45719" anchor="ctr"/>
            <a:lstStyle>
              <a:lvl1pPr algn="ctr">
                <a:defRPr sz="1100" b="1">
                  <a:solidFill>
                    <a:srgbClr val="00558D"/>
                  </a:solidFill>
                  <a:latin typeface="Futura-Bold"/>
                  <a:ea typeface="Futura-Bold"/>
                  <a:cs typeface="Futura-Bold"/>
                  <a:sym typeface="Futura-Bold"/>
                </a:defRPr>
              </a:lvl1pPr>
            </a:lstStyle>
            <a:p>
              <a:pPr defTabSz="914400" hangingPunct="0"/>
              <a:r>
                <a:rPr lang="en-US" kern="0" dirty="0"/>
                <a:t>Mechanical Design  CAD</a:t>
              </a:r>
              <a:endParaRPr kern="0" dirty="0"/>
            </a:p>
          </p:txBody>
        </p:sp>
        <p:sp>
          <p:nvSpPr>
            <p:cNvPr id="277" name="Shape 277"/>
            <p:cNvSpPr/>
            <p:nvPr/>
          </p:nvSpPr>
          <p:spPr>
            <a:xfrm>
              <a:off x="1320800" y="1826202"/>
              <a:ext cx="1752600" cy="407433"/>
            </a:xfrm>
            <a:prstGeom prst="rect">
              <a:avLst/>
            </a:prstGeom>
            <a:ln w="12700">
              <a:solidFill>
                <a:srgbClr val="00558D"/>
              </a:solidFill>
              <a:custDash>
                <a:ds d="200000" sp="200000"/>
              </a:custDash>
              <a:miter lim="400000"/>
            </a:ln>
            <a:extLst>
              <a:ext uri="{C572A759-6A51-4108-AA02-DFA0A04FC94B}">
                <ma14:wrappingTextBoxFlag xmlns="" xmlns:ma14="http://schemas.microsoft.com/office/mac/drawingml/2011/main" val="1"/>
              </a:ext>
            </a:extLst>
          </p:spPr>
          <p:txBody>
            <a:bodyPr lIns="45719" rIns="45719" anchor="ctr"/>
            <a:lstStyle>
              <a:lvl1pPr algn="ctr">
                <a:defRPr sz="1100" b="1">
                  <a:solidFill>
                    <a:srgbClr val="00558D"/>
                  </a:solidFill>
                  <a:latin typeface="Futura-Bold"/>
                  <a:ea typeface="Futura-Bold"/>
                  <a:cs typeface="Futura-Bold"/>
                  <a:sym typeface="Futura-Bold"/>
                </a:defRPr>
              </a:lvl1pPr>
            </a:lstStyle>
            <a:p>
              <a:pPr defTabSz="914400" hangingPunct="0"/>
              <a:r>
                <a:rPr kern="0"/>
                <a:t>Refrigeration and AC</a:t>
              </a:r>
            </a:p>
          </p:txBody>
        </p:sp>
        <p:sp>
          <p:nvSpPr>
            <p:cNvPr id="278" name="Shape 278"/>
            <p:cNvSpPr/>
            <p:nvPr/>
          </p:nvSpPr>
          <p:spPr>
            <a:xfrm>
              <a:off x="1320800" y="1366300"/>
              <a:ext cx="1752600" cy="407434"/>
            </a:xfrm>
            <a:prstGeom prst="rect">
              <a:avLst/>
            </a:prstGeom>
            <a:ln w="12700">
              <a:solidFill>
                <a:srgbClr val="00558D"/>
              </a:solidFill>
              <a:custDash>
                <a:ds d="200000" sp="200000"/>
              </a:custDash>
              <a:miter lim="400000"/>
            </a:ln>
            <a:extLst>
              <a:ext uri="{C572A759-6A51-4108-AA02-DFA0A04FC94B}">
                <ma14:wrappingTextBoxFlag xmlns="" xmlns:ma14="http://schemas.microsoft.com/office/mac/drawingml/2011/main" val="1"/>
              </a:ext>
            </a:extLst>
          </p:spPr>
          <p:txBody>
            <a:bodyPr lIns="45719" rIns="45719" anchor="ctr"/>
            <a:lstStyle>
              <a:lvl1pPr algn="ctr">
                <a:defRPr sz="1100" b="1">
                  <a:solidFill>
                    <a:srgbClr val="00558D"/>
                  </a:solidFill>
                  <a:latin typeface="Futura-Bold"/>
                  <a:ea typeface="Futura-Bold"/>
                  <a:cs typeface="Futura-Bold"/>
                  <a:sym typeface="Futura-Bold"/>
                </a:defRPr>
              </a:lvl1pPr>
            </a:lstStyle>
            <a:p>
              <a:pPr defTabSz="914400" hangingPunct="0"/>
              <a:r>
                <a:rPr kern="0"/>
                <a:t>Health Sciences</a:t>
              </a:r>
            </a:p>
          </p:txBody>
        </p:sp>
        <p:sp>
          <p:nvSpPr>
            <p:cNvPr id="279" name="Shape 279"/>
            <p:cNvSpPr/>
            <p:nvPr/>
          </p:nvSpPr>
          <p:spPr>
            <a:xfrm>
              <a:off x="1320800" y="4125709"/>
              <a:ext cx="1752600" cy="407434"/>
            </a:xfrm>
            <a:prstGeom prst="rect">
              <a:avLst/>
            </a:prstGeom>
            <a:ln w="12700">
              <a:solidFill>
                <a:srgbClr val="00558D"/>
              </a:solidFill>
              <a:custDash>
                <a:ds d="200000" sp="200000"/>
              </a:custDash>
              <a:miter lim="400000"/>
            </a:ln>
            <a:extLst>
              <a:ext uri="{C572A759-6A51-4108-AA02-DFA0A04FC94B}">
                <ma14:wrappingTextBoxFlag xmlns="" xmlns:ma14="http://schemas.microsoft.com/office/mac/drawingml/2011/main" val="1"/>
              </a:ext>
            </a:extLst>
          </p:spPr>
          <p:txBody>
            <a:bodyPr lIns="45719" rIns="45719" anchor="ctr"/>
            <a:lstStyle>
              <a:lvl1pPr algn="ctr">
                <a:defRPr sz="1100" b="1">
                  <a:solidFill>
                    <a:srgbClr val="00558D"/>
                  </a:solidFill>
                  <a:latin typeface="Futura-Bold"/>
                  <a:ea typeface="Futura-Bold"/>
                  <a:cs typeface="Futura-Bold"/>
                  <a:sym typeface="Futura-Bold"/>
                </a:defRPr>
              </a:lvl1pPr>
            </a:lstStyle>
            <a:p>
              <a:pPr defTabSz="914400" hangingPunct="0"/>
              <a:r>
                <a:rPr kern="0"/>
                <a:t>Bricklaying</a:t>
              </a:r>
            </a:p>
          </p:txBody>
        </p:sp>
        <p:sp>
          <p:nvSpPr>
            <p:cNvPr id="280" name="Shape 280"/>
            <p:cNvSpPr/>
            <p:nvPr/>
          </p:nvSpPr>
          <p:spPr>
            <a:xfrm>
              <a:off x="1320800" y="3665808"/>
              <a:ext cx="1752600" cy="407434"/>
            </a:xfrm>
            <a:prstGeom prst="rect">
              <a:avLst/>
            </a:prstGeom>
            <a:ln w="12700">
              <a:solidFill>
                <a:srgbClr val="00558D"/>
              </a:solidFill>
              <a:custDash>
                <a:ds d="200000" sp="200000"/>
              </a:custDash>
              <a:miter lim="400000"/>
            </a:ln>
            <a:extLst>
              <a:ext uri="{C572A759-6A51-4108-AA02-DFA0A04FC94B}">
                <ma14:wrappingTextBoxFlag xmlns="" xmlns:ma14="http://schemas.microsoft.com/office/mac/drawingml/2011/main" val="1"/>
              </a:ext>
            </a:extLst>
          </p:spPr>
          <p:txBody>
            <a:bodyPr lIns="45719" rIns="45719" anchor="ctr"/>
            <a:lstStyle>
              <a:lvl1pPr algn="ctr">
                <a:defRPr sz="1100" b="1">
                  <a:solidFill>
                    <a:srgbClr val="00558D"/>
                  </a:solidFill>
                  <a:latin typeface="Futura-Bold"/>
                  <a:ea typeface="Futura-Bold"/>
                  <a:cs typeface="Futura-Bold"/>
                  <a:sym typeface="Futura-Bold"/>
                </a:defRPr>
              </a:lvl1pPr>
            </a:lstStyle>
            <a:p>
              <a:pPr defTabSz="914400" hangingPunct="0"/>
              <a:r>
                <a:rPr lang="en-US" kern="0" dirty="0"/>
                <a:t>Plumbing</a:t>
              </a:r>
              <a:endParaRPr kern="0" dirty="0"/>
            </a:p>
          </p:txBody>
        </p:sp>
        <p:sp>
          <p:nvSpPr>
            <p:cNvPr id="281" name="Shape 281"/>
            <p:cNvSpPr/>
            <p:nvPr/>
          </p:nvSpPr>
          <p:spPr>
            <a:xfrm>
              <a:off x="1320800" y="3205906"/>
              <a:ext cx="1752600" cy="407434"/>
            </a:xfrm>
            <a:prstGeom prst="rect">
              <a:avLst/>
            </a:prstGeom>
            <a:ln w="12700">
              <a:solidFill>
                <a:srgbClr val="00558D"/>
              </a:solidFill>
              <a:custDash>
                <a:ds d="200000" sp="200000"/>
              </a:custDash>
              <a:miter lim="400000"/>
            </a:ln>
            <a:extLst>
              <a:ext uri="{C572A759-6A51-4108-AA02-DFA0A04FC94B}">
                <ma14:wrappingTextBoxFlag xmlns="" xmlns:ma14="http://schemas.microsoft.com/office/mac/drawingml/2011/main" val="1"/>
              </a:ext>
            </a:extLst>
          </p:spPr>
          <p:txBody>
            <a:bodyPr lIns="45719" rIns="45719" anchor="ctr"/>
            <a:lstStyle>
              <a:lvl1pPr algn="ctr">
                <a:defRPr sz="1100" b="1">
                  <a:solidFill>
                    <a:srgbClr val="00558D"/>
                  </a:solidFill>
                  <a:latin typeface="Futura-Bold"/>
                  <a:ea typeface="Futura-Bold"/>
                  <a:cs typeface="Futura-Bold"/>
                  <a:sym typeface="Futura-Bold"/>
                </a:defRPr>
              </a:lvl1pPr>
            </a:lstStyle>
            <a:p>
              <a:pPr defTabSz="914400" hangingPunct="0"/>
              <a:r>
                <a:rPr lang="en-US" kern="0" dirty="0"/>
                <a:t>Automotive Service Technology</a:t>
              </a:r>
              <a:endParaRPr kern="0" dirty="0"/>
            </a:p>
          </p:txBody>
        </p:sp>
      </p:grpSp>
      <p:grpSp>
        <p:nvGrpSpPr>
          <p:cNvPr id="6" name="Group 5"/>
          <p:cNvGrpSpPr/>
          <p:nvPr/>
        </p:nvGrpSpPr>
        <p:grpSpPr>
          <a:xfrm>
            <a:off x="5232400" y="2223551"/>
            <a:ext cx="1752600" cy="3291579"/>
            <a:chOff x="5232400" y="1366300"/>
            <a:chExt cx="1752600" cy="3291579"/>
          </a:xfrm>
        </p:grpSpPr>
        <p:sp>
          <p:nvSpPr>
            <p:cNvPr id="272" name="Shape 272"/>
            <p:cNvSpPr/>
            <p:nvPr/>
          </p:nvSpPr>
          <p:spPr>
            <a:xfrm>
              <a:off x="5232400" y="1366300"/>
              <a:ext cx="1752600" cy="698732"/>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p>
              <a:pPr algn="ctr" defTabSz="914400" hangingPunct="0">
                <a:defRPr b="1">
                  <a:solidFill>
                    <a:srgbClr val="FFFFFF"/>
                  </a:solidFill>
                  <a:latin typeface="Futura-Bold"/>
                  <a:ea typeface="Futura-Bold"/>
                  <a:cs typeface="Futura-Bold"/>
                  <a:sym typeface="Futura-Bold"/>
                </a:defRPr>
              </a:pPr>
              <a:r>
                <a:rPr lang="en-US" sz="1400" b="1" kern="0" dirty="0">
                  <a:solidFill>
                    <a:srgbClr val="FFFFFF"/>
                  </a:solidFill>
                  <a:latin typeface="Futura-Bold"/>
                  <a:ea typeface="Futura-Bold"/>
                  <a:cs typeface="Futura-Bold"/>
                  <a:sym typeface="Futura-Bold"/>
                </a:rPr>
                <a:t>Hands-on </a:t>
              </a:r>
              <a:br>
                <a:rPr lang="en-US" sz="1400" b="1" kern="0" dirty="0">
                  <a:solidFill>
                    <a:srgbClr val="FFFFFF"/>
                  </a:solidFill>
                  <a:latin typeface="Futura-Bold"/>
                  <a:ea typeface="Futura-Bold"/>
                  <a:cs typeface="Futura-Bold"/>
                  <a:sym typeface="Futura-Bold"/>
                </a:rPr>
              </a:br>
              <a:r>
                <a:rPr lang="en-US" sz="1400" b="1" kern="0" dirty="0">
                  <a:solidFill>
                    <a:srgbClr val="FFFFFF"/>
                  </a:solidFill>
                  <a:latin typeface="Futura-Bold"/>
                  <a:ea typeface="Futura-Bold"/>
                  <a:cs typeface="Futura-Bold"/>
                  <a:sym typeface="Futura-Bold"/>
                </a:rPr>
                <a:t>Skill Practice</a:t>
              </a:r>
              <a:endParaRPr sz="1400" b="1" kern="0" dirty="0">
                <a:solidFill>
                  <a:srgbClr val="FFFFFF"/>
                </a:solidFill>
                <a:latin typeface="Futura-Bold"/>
                <a:ea typeface="Futura-Bold"/>
                <a:cs typeface="Futura-Bold"/>
                <a:sym typeface="Futura-Bold"/>
              </a:endParaRPr>
            </a:p>
          </p:txBody>
        </p:sp>
        <p:sp>
          <p:nvSpPr>
            <p:cNvPr id="273" name="Shape 273"/>
            <p:cNvSpPr/>
            <p:nvPr/>
          </p:nvSpPr>
          <p:spPr>
            <a:xfrm>
              <a:off x="5232400" y="2105962"/>
              <a:ext cx="1752600" cy="823467"/>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Bold"/>
                  <a:ea typeface="Futura-Bold"/>
                  <a:cs typeface="Futura-Bold"/>
                  <a:sym typeface="Futura-Bold"/>
                </a:defRPr>
              </a:lvl1pPr>
            </a:lstStyle>
            <a:p>
              <a:pPr defTabSz="914400" hangingPunct="0"/>
              <a:r>
                <a:rPr sz="1400" kern="0"/>
                <a:t>Leadership Opportunities</a:t>
              </a:r>
            </a:p>
          </p:txBody>
        </p:sp>
        <p:sp>
          <p:nvSpPr>
            <p:cNvPr id="274" name="Shape 274"/>
            <p:cNvSpPr/>
            <p:nvPr/>
          </p:nvSpPr>
          <p:spPr>
            <a:xfrm>
              <a:off x="5232400" y="2970359"/>
              <a:ext cx="1752600" cy="823467"/>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Bold"/>
                  <a:ea typeface="Futura-Bold"/>
                  <a:cs typeface="Futura-Bold"/>
                  <a:sym typeface="Futura-Bold"/>
                </a:defRPr>
              </a:lvl1pPr>
            </a:lstStyle>
            <a:p>
              <a:pPr defTabSz="914400" hangingPunct="0"/>
              <a:r>
                <a:rPr lang="en-US" sz="1400" kern="0" dirty="0"/>
                <a:t>Career Essentials Program</a:t>
              </a:r>
              <a:r>
                <a:rPr lang="en-US" sz="1400" i="1" kern="0" dirty="0"/>
                <a:t> </a:t>
              </a:r>
              <a:endParaRPr sz="1400" kern="0" dirty="0"/>
            </a:p>
          </p:txBody>
        </p:sp>
        <p:sp>
          <p:nvSpPr>
            <p:cNvPr id="25" name="Shape 274"/>
            <p:cNvSpPr/>
            <p:nvPr/>
          </p:nvSpPr>
          <p:spPr>
            <a:xfrm>
              <a:off x="5232400" y="3834412"/>
              <a:ext cx="1752600" cy="823467"/>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lvl1pPr algn="ctr">
                <a:defRPr b="1">
                  <a:solidFill>
                    <a:srgbClr val="FFFFFF"/>
                  </a:solidFill>
                  <a:latin typeface="Futura-Bold"/>
                  <a:ea typeface="Futura-Bold"/>
                  <a:cs typeface="Futura-Bold"/>
                  <a:sym typeface="Futura-Bold"/>
                </a:defRPr>
              </a:lvl1pPr>
            </a:lstStyle>
            <a:p>
              <a:pPr defTabSz="914400" hangingPunct="0"/>
              <a:r>
                <a:rPr sz="1400" kern="0" dirty="0"/>
                <a:t>Local, State &amp; National Competitions</a:t>
              </a:r>
            </a:p>
          </p:txBody>
        </p:sp>
      </p:grpSp>
    </p:spTree>
    <p:extLst>
      <p:ext uri="{BB962C8B-B14F-4D97-AF65-F5344CB8AC3E}">
        <p14:creationId xmlns:p14="http://schemas.microsoft.com/office/powerpoint/2010/main" val="3492233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7" name="Shape 287"/>
          <p:cNvSpPr/>
          <p:nvPr/>
        </p:nvSpPr>
        <p:spPr>
          <a:xfrm>
            <a:off x="2342545" y="1291787"/>
            <a:ext cx="4458911" cy="95410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buClr>
                <a:srgbClr val="FFFFFF"/>
              </a:buClr>
              <a:defRPr sz="2800" b="1">
                <a:solidFill>
                  <a:srgbClr val="CCA00A"/>
                </a:solidFill>
                <a:latin typeface="Futura-ExtraBold"/>
                <a:ea typeface="Futura-ExtraBold"/>
                <a:cs typeface="Futura-ExtraBold"/>
                <a:sym typeface="Futura-ExtraBold"/>
              </a:defRPr>
            </a:pPr>
            <a:r>
              <a:rPr sz="2800" kern="0" dirty="0">
                <a:solidFill>
                  <a:srgbClr val="CCA00A"/>
                </a:solidFill>
                <a:latin typeface="Futura-Book"/>
                <a:ea typeface="Futura-Book"/>
                <a:cs typeface="Futura-Book"/>
                <a:sym typeface="Futura-Book"/>
              </a:rPr>
              <a:t>HOW</a:t>
            </a:r>
            <a:r>
              <a:rPr sz="2800" b="1" kern="0" dirty="0">
                <a:solidFill>
                  <a:srgbClr val="CCA00A"/>
                </a:solidFill>
                <a:latin typeface="Futura-ExtraBold"/>
                <a:ea typeface="Futura-ExtraBold"/>
                <a:cs typeface="Futura-ExtraBold"/>
                <a:sym typeface="Futura-ExtraBold"/>
              </a:rPr>
              <a:t> SkillsUSA </a:t>
            </a:r>
            <a:r>
              <a:rPr sz="2800" kern="0" dirty="0">
                <a:solidFill>
                  <a:srgbClr val="CCA00A"/>
                </a:solidFill>
                <a:latin typeface="Futura-Book"/>
                <a:ea typeface="Futura-Book"/>
                <a:cs typeface="Futura-Book"/>
                <a:sym typeface="Futura-Book"/>
              </a:rPr>
              <a:t>WORKS:</a:t>
            </a:r>
            <a:r>
              <a:rPr sz="2800" b="1" kern="0" dirty="0">
                <a:solidFill>
                  <a:srgbClr val="CCA00A"/>
                </a:solidFill>
                <a:latin typeface="Futura-ExtraBold"/>
                <a:ea typeface="Futura-ExtraBold"/>
                <a:cs typeface="Futura-ExtraBold"/>
                <a:sym typeface="Futura-ExtraBold"/>
              </a:rPr>
              <a:t> </a:t>
            </a:r>
            <a:br>
              <a:rPr sz="2800" b="1" kern="0" dirty="0">
                <a:solidFill>
                  <a:srgbClr val="CCA00A"/>
                </a:solidFill>
                <a:latin typeface="Futura-ExtraBold"/>
                <a:ea typeface="Futura-ExtraBold"/>
                <a:cs typeface="Futura-ExtraBold"/>
                <a:sym typeface="Futura-ExtraBold"/>
              </a:rPr>
            </a:br>
            <a:r>
              <a:rPr sz="2800" b="1" kern="0" cap="all" dirty="0">
                <a:solidFill>
                  <a:srgbClr val="CCA00A"/>
                </a:solidFill>
                <a:latin typeface="Futura-ExtraBold"/>
                <a:ea typeface="Futura-ExtraBold"/>
                <a:cs typeface="Futura-ExtraBold"/>
                <a:sym typeface="Futura-ExtraBold"/>
              </a:rPr>
              <a:t>Who </a:t>
            </a:r>
            <a:r>
              <a:rPr sz="2800" b="1" kern="0" cap="all" dirty="0">
                <a:solidFill>
                  <a:srgbClr val="CCA00A"/>
                </a:solidFill>
                <a:latin typeface="Futura Medium" charset="0"/>
                <a:ea typeface="Futura Medium" charset="0"/>
                <a:cs typeface="Futura Medium" charset="0"/>
                <a:sym typeface="Futura-ExtraBold"/>
              </a:rPr>
              <a:t>Does</a:t>
            </a:r>
            <a:r>
              <a:rPr sz="2800" b="1" kern="0" cap="all" dirty="0">
                <a:solidFill>
                  <a:srgbClr val="CCA00A"/>
                </a:solidFill>
                <a:latin typeface="Futura-ExtraBold"/>
                <a:ea typeface="Futura-ExtraBold"/>
                <a:cs typeface="Futura-ExtraBold"/>
                <a:sym typeface="Futura-ExtraBold"/>
              </a:rPr>
              <a:t> What?</a:t>
            </a:r>
          </a:p>
        </p:txBody>
      </p:sp>
      <p:grpSp>
        <p:nvGrpSpPr>
          <p:cNvPr id="2" name="Group 1"/>
          <p:cNvGrpSpPr/>
          <p:nvPr/>
        </p:nvGrpSpPr>
        <p:grpSpPr>
          <a:xfrm>
            <a:off x="338666" y="2428867"/>
            <a:ext cx="2404536" cy="3031101"/>
            <a:chOff x="338666" y="1571616"/>
            <a:chExt cx="2404536" cy="3031101"/>
          </a:xfrm>
        </p:grpSpPr>
        <p:sp>
          <p:nvSpPr>
            <p:cNvPr id="288" name="Shape 288"/>
            <p:cNvSpPr/>
            <p:nvPr/>
          </p:nvSpPr>
          <p:spPr>
            <a:xfrm>
              <a:off x="374890" y="2033281"/>
              <a:ext cx="2332088" cy="2569436"/>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p>
              <a:pPr marL="460375" indent="-225425" defTabSz="914400" hangingPunct="0">
                <a:spcBef>
                  <a:spcPts val="1200"/>
                </a:spcBef>
                <a:buFont typeface="Arial" charset="0"/>
                <a:buChar char="•"/>
                <a:defRPr sz="1800" b="1">
                  <a:solidFill>
                    <a:srgbClr val="FFFFFF"/>
                  </a:solidFill>
                  <a:latin typeface="Futura-Heavy"/>
                  <a:ea typeface="Futura-Heavy"/>
                  <a:cs typeface="Futura-Heavy"/>
                  <a:sym typeface="Futura-Heavy"/>
                </a:defRPr>
              </a:pPr>
              <a:r>
                <a:rPr sz="1600" b="1" kern="0" dirty="0">
                  <a:solidFill>
                    <a:srgbClr val="FFFFFF"/>
                  </a:solidFill>
                  <a:latin typeface="Futura-Heavy"/>
                  <a:ea typeface="Futura-Heavy"/>
                  <a:cs typeface="Futura-Heavy"/>
                  <a:sym typeface="Futura-Heavy"/>
                </a:rPr>
                <a:t>Employ </a:t>
              </a:r>
              <a:r>
                <a:rPr lang="en-US" sz="1600" b="1" kern="0" dirty="0">
                  <a:solidFill>
                    <a:srgbClr val="FFFFFF"/>
                  </a:solidFill>
                  <a:latin typeface="Futura-Heavy"/>
                  <a:ea typeface="Futura-Heavy"/>
                  <a:cs typeface="Futura-Heavy"/>
                  <a:sym typeface="Futura-Heavy"/>
                </a:rPr>
                <a:t>instructors that serve as advisors</a:t>
              </a:r>
              <a:endParaRPr sz="1600" b="1" kern="0" dirty="0">
                <a:solidFill>
                  <a:srgbClr val="FFFFFF"/>
                </a:solidFill>
                <a:latin typeface="Futura-Heavy"/>
                <a:ea typeface="Futura-Heavy"/>
                <a:cs typeface="Futura-Heavy"/>
                <a:sym typeface="Futura-Heavy"/>
              </a:endParaRPr>
            </a:p>
            <a:p>
              <a:pPr marL="460375" indent="-225425" defTabSz="914400" hangingPunct="0">
                <a:spcBef>
                  <a:spcPts val="1200"/>
                </a:spcBef>
                <a:buFont typeface="Arial" charset="0"/>
                <a:buChar char="•"/>
                <a:defRPr sz="1800" b="1">
                  <a:solidFill>
                    <a:srgbClr val="FFFFFF"/>
                  </a:solidFill>
                  <a:latin typeface="Futura-Heavy"/>
                  <a:ea typeface="Futura-Heavy"/>
                  <a:cs typeface="Futura-Heavy"/>
                  <a:sym typeface="Futura-Heavy"/>
                </a:defRPr>
              </a:pPr>
              <a:r>
                <a:rPr sz="1600" b="1" kern="0" dirty="0">
                  <a:solidFill>
                    <a:srgbClr val="FFFFFF"/>
                  </a:solidFill>
                  <a:latin typeface="Futura-Heavy"/>
                  <a:ea typeface="Futura-Heavy"/>
                  <a:cs typeface="Futura-Heavy"/>
                  <a:sym typeface="Futura-Heavy"/>
                </a:rPr>
                <a:t>Provide facilities</a:t>
              </a:r>
            </a:p>
            <a:p>
              <a:pPr marL="460375" indent="-225425" defTabSz="914400" hangingPunct="0">
                <a:spcBef>
                  <a:spcPts val="1200"/>
                </a:spcBef>
                <a:buFont typeface="Arial" charset="0"/>
                <a:buChar char="•"/>
                <a:defRPr sz="1800" b="1">
                  <a:solidFill>
                    <a:srgbClr val="FFFFFF"/>
                  </a:solidFill>
                  <a:latin typeface="Futura-Heavy"/>
                  <a:ea typeface="Futura-Heavy"/>
                  <a:cs typeface="Futura-Heavy"/>
                  <a:sym typeface="Futura-Heavy"/>
                </a:defRPr>
              </a:pPr>
              <a:r>
                <a:rPr sz="1600" b="1" kern="0" dirty="0">
                  <a:solidFill>
                    <a:srgbClr val="FFFFFF"/>
                  </a:solidFill>
                  <a:latin typeface="Futura-Heavy"/>
                  <a:ea typeface="Futura-Heavy"/>
                  <a:cs typeface="Futura-Heavy"/>
                  <a:sym typeface="Futura-Heavy"/>
                </a:rPr>
                <a:t>Determine </a:t>
              </a:r>
              <a:r>
                <a:rPr lang="en-US" sz="1600" b="1" kern="0" dirty="0">
                  <a:solidFill>
                    <a:srgbClr val="FFFFFF"/>
                  </a:solidFill>
                  <a:latin typeface="Futura-Heavy"/>
                  <a:ea typeface="Futura-Heavy"/>
                  <a:cs typeface="Futura-Heavy"/>
                  <a:sym typeface="Futura-Heavy"/>
                </a:rPr>
                <a:t/>
              </a:r>
              <a:br>
                <a:rPr lang="en-US" sz="1600" b="1" kern="0" dirty="0">
                  <a:solidFill>
                    <a:srgbClr val="FFFFFF"/>
                  </a:solidFill>
                  <a:latin typeface="Futura-Heavy"/>
                  <a:ea typeface="Futura-Heavy"/>
                  <a:cs typeface="Futura-Heavy"/>
                  <a:sym typeface="Futura-Heavy"/>
                </a:rPr>
              </a:br>
              <a:r>
                <a:rPr sz="1600" b="1" kern="0" dirty="0">
                  <a:solidFill>
                    <a:srgbClr val="FFFFFF"/>
                  </a:solidFill>
                  <a:latin typeface="Futura-Heavy"/>
                  <a:ea typeface="Futura-Heavy"/>
                  <a:cs typeface="Futura-Heavy"/>
                  <a:sym typeface="Futura-Heavy"/>
                </a:rPr>
                <a:t>program offerings</a:t>
              </a:r>
            </a:p>
          </p:txBody>
        </p:sp>
        <p:sp>
          <p:nvSpPr>
            <p:cNvPr id="291" name="Shape 291"/>
            <p:cNvSpPr/>
            <p:nvPr/>
          </p:nvSpPr>
          <p:spPr>
            <a:xfrm>
              <a:off x="338666" y="1571616"/>
              <a:ext cx="2404536"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600"/>
                </a:spcBef>
                <a:defRPr sz="2400" b="1">
                  <a:solidFill>
                    <a:srgbClr val="E72632"/>
                  </a:solidFill>
                  <a:latin typeface="Futura-ExtraBold"/>
                  <a:ea typeface="Futura-ExtraBold"/>
                  <a:cs typeface="Futura-ExtraBold"/>
                  <a:sym typeface="Futura-ExtraBold"/>
                </a:defRPr>
              </a:lvl1pPr>
            </a:lstStyle>
            <a:p>
              <a:pPr defTabSz="914400" hangingPunct="0"/>
              <a:r>
                <a:rPr lang="en-US" kern="0" dirty="0"/>
                <a:t>Campus</a:t>
              </a:r>
              <a:r>
                <a:rPr kern="0" dirty="0"/>
                <a:t>:</a:t>
              </a:r>
            </a:p>
          </p:txBody>
        </p:sp>
      </p:grpSp>
      <p:grpSp>
        <p:nvGrpSpPr>
          <p:cNvPr id="3" name="Group 2"/>
          <p:cNvGrpSpPr/>
          <p:nvPr/>
        </p:nvGrpSpPr>
        <p:grpSpPr>
          <a:xfrm>
            <a:off x="2653034" y="2423209"/>
            <a:ext cx="2404535" cy="3036759"/>
            <a:chOff x="2653033" y="1565958"/>
            <a:chExt cx="2404535" cy="3036759"/>
          </a:xfrm>
        </p:grpSpPr>
        <p:sp>
          <p:nvSpPr>
            <p:cNvPr id="289" name="Shape 289"/>
            <p:cNvSpPr/>
            <p:nvPr/>
          </p:nvSpPr>
          <p:spPr>
            <a:xfrm>
              <a:off x="2767551" y="2033281"/>
              <a:ext cx="2175499" cy="2569436"/>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p>
              <a:pPr marL="460375" indent="-225425" defTabSz="914400" hangingPunct="0">
                <a:spcBef>
                  <a:spcPts val="1200"/>
                </a:spcBef>
                <a:buFont typeface="Arial" charset="0"/>
                <a:buChar char="•"/>
                <a:defRPr sz="1800" b="1">
                  <a:solidFill>
                    <a:srgbClr val="FFFFFF"/>
                  </a:solidFill>
                  <a:latin typeface="Futura-Heavy"/>
                  <a:ea typeface="Futura-Heavy"/>
                  <a:cs typeface="Futura-Heavy"/>
                  <a:sym typeface="Futura-Heavy"/>
                </a:defRPr>
              </a:pPr>
              <a:r>
                <a:rPr sz="1600" b="1" kern="0" dirty="0">
                  <a:solidFill>
                    <a:srgbClr val="FFFFFF"/>
                  </a:solidFill>
                  <a:latin typeface="Futura-Heavy"/>
                  <a:ea typeface="Futura-Heavy"/>
                  <a:cs typeface="Futura-Heavy"/>
                  <a:sym typeface="Futura-Heavy"/>
                </a:rPr>
                <a:t>Teach and </a:t>
              </a:r>
              <a:r>
                <a:rPr lang="en-US" sz="1600" b="1" kern="0" dirty="0">
                  <a:solidFill>
                    <a:srgbClr val="FFFFFF"/>
                  </a:solidFill>
                  <a:latin typeface="Futura-Heavy"/>
                  <a:ea typeface="Futura-Heavy"/>
                  <a:cs typeface="Futura-Heavy"/>
                  <a:sym typeface="Futura-Heavy"/>
                </a:rPr>
                <a:t/>
              </a:r>
              <a:br>
                <a:rPr lang="en-US" sz="1600" b="1" kern="0" dirty="0">
                  <a:solidFill>
                    <a:srgbClr val="FFFFFF"/>
                  </a:solidFill>
                  <a:latin typeface="Futura-Heavy"/>
                  <a:ea typeface="Futura-Heavy"/>
                  <a:cs typeface="Futura-Heavy"/>
                  <a:sym typeface="Futura-Heavy"/>
                </a:rPr>
              </a:br>
              <a:r>
                <a:rPr sz="1600" b="1" kern="0" dirty="0">
                  <a:solidFill>
                    <a:srgbClr val="FFFFFF"/>
                  </a:solidFill>
                  <a:latin typeface="Futura-Heavy"/>
                  <a:ea typeface="Futura-Heavy"/>
                  <a:cs typeface="Futura-Heavy"/>
                  <a:sym typeface="Futura-Heavy"/>
                </a:rPr>
                <a:t>mentor students</a:t>
              </a:r>
            </a:p>
            <a:p>
              <a:pPr marL="460375" indent="-225425" defTabSz="914400" hangingPunct="0">
                <a:spcBef>
                  <a:spcPts val="1200"/>
                </a:spcBef>
                <a:buFont typeface="Arial" charset="0"/>
                <a:buChar char="•"/>
                <a:defRPr sz="1800" b="1">
                  <a:solidFill>
                    <a:srgbClr val="FFFFFF"/>
                  </a:solidFill>
                  <a:latin typeface="Futura-Heavy"/>
                  <a:ea typeface="Futura-Heavy"/>
                  <a:cs typeface="Futura-Heavy"/>
                  <a:sym typeface="Futura-Heavy"/>
                </a:defRPr>
              </a:pPr>
              <a:r>
                <a:rPr sz="1600" b="1" kern="0" dirty="0">
                  <a:solidFill>
                    <a:srgbClr val="FFFFFF"/>
                  </a:solidFill>
                  <a:latin typeface="Futura-Heavy"/>
                  <a:ea typeface="Futura-Heavy"/>
                  <a:cs typeface="Futura-Heavy"/>
                  <a:sym typeface="Futura-Heavy"/>
                </a:rPr>
                <a:t>Define curriculum</a:t>
              </a:r>
            </a:p>
            <a:p>
              <a:pPr marL="460375" indent="-225425" defTabSz="914400" hangingPunct="0">
                <a:spcBef>
                  <a:spcPts val="1200"/>
                </a:spcBef>
                <a:buFont typeface="Arial" charset="0"/>
                <a:buChar char="•"/>
                <a:defRPr sz="1800" b="1">
                  <a:solidFill>
                    <a:srgbClr val="FFFFFF"/>
                  </a:solidFill>
                  <a:latin typeface="Futura-Heavy"/>
                  <a:ea typeface="Futura-Heavy"/>
                  <a:cs typeface="Futura-Heavy"/>
                  <a:sym typeface="Futura-Heavy"/>
                </a:defRPr>
              </a:pPr>
              <a:r>
                <a:rPr sz="1600" b="1" kern="0" dirty="0">
                  <a:solidFill>
                    <a:srgbClr val="FFFFFF"/>
                  </a:solidFill>
                  <a:latin typeface="Futura-Heavy"/>
                  <a:ea typeface="Futura-Heavy"/>
                  <a:cs typeface="Futura-Heavy"/>
                  <a:sym typeface="Futura-Heavy"/>
                </a:rPr>
                <a:t>Draw on SkillsUSA standards and resources</a:t>
              </a:r>
            </a:p>
          </p:txBody>
        </p:sp>
        <p:sp>
          <p:nvSpPr>
            <p:cNvPr id="292" name="Shape 292"/>
            <p:cNvSpPr/>
            <p:nvPr/>
          </p:nvSpPr>
          <p:spPr>
            <a:xfrm>
              <a:off x="2653033" y="1565958"/>
              <a:ext cx="2404535"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600"/>
                </a:spcBef>
                <a:defRPr sz="2400" b="1">
                  <a:solidFill>
                    <a:srgbClr val="E72632"/>
                  </a:solidFill>
                  <a:latin typeface="Futura-ExtraBold"/>
                  <a:ea typeface="Futura-ExtraBold"/>
                  <a:cs typeface="Futura-ExtraBold"/>
                  <a:sym typeface="Futura-ExtraBold"/>
                </a:defRPr>
              </a:lvl1pPr>
            </a:lstStyle>
            <a:p>
              <a:pPr defTabSz="914400" hangingPunct="0"/>
              <a:r>
                <a:rPr lang="en-US" kern="0" dirty="0"/>
                <a:t>Instructors</a:t>
              </a:r>
              <a:r>
                <a:rPr kern="0" dirty="0"/>
                <a:t>:</a:t>
              </a:r>
            </a:p>
          </p:txBody>
        </p:sp>
      </p:grpSp>
      <p:sp>
        <p:nvSpPr>
          <p:cNvPr id="12" name="Shape 301"/>
          <p:cNvSpPr/>
          <p:nvPr/>
        </p:nvSpPr>
        <p:spPr>
          <a:xfrm>
            <a:off x="5021345" y="2884873"/>
            <a:ext cx="3915772" cy="2656137"/>
          </a:xfrm>
          <a:prstGeom prst="rect">
            <a:avLst/>
          </a:prstGeom>
          <a:solidFill>
            <a:srgbClr val="00558D"/>
          </a:solidFill>
          <a:ln w="127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9" rIns="45719" anchor="ctr"/>
          <a:lstStyle/>
          <a:p>
            <a:pPr marL="465138" indent="-230188" defTabSz="914400" hangingPunct="0">
              <a:spcBef>
                <a:spcPts val="600"/>
              </a:spcBef>
              <a:buFont typeface="Arial" charset="0"/>
              <a:buChar char="•"/>
              <a:defRPr sz="1800" b="1">
                <a:solidFill>
                  <a:srgbClr val="FFFFFF"/>
                </a:solidFill>
                <a:latin typeface="Futura-Heavy"/>
                <a:ea typeface="Futura-Heavy"/>
                <a:cs typeface="Futura-Heavy"/>
                <a:sym typeface="Futura-Heavy"/>
              </a:defRPr>
            </a:pPr>
            <a:r>
              <a:rPr lang="en-US" sz="1300" b="1" kern="0" dirty="0">
                <a:solidFill>
                  <a:srgbClr val="FFFFFF"/>
                </a:solidFill>
                <a:latin typeface="Futura-Heavy"/>
                <a:ea typeface="Futura-Heavy"/>
                <a:cs typeface="Futura-Heavy"/>
                <a:sym typeface="Futura-Heavy"/>
              </a:rPr>
              <a:t>Employ SkillsUSA students</a:t>
            </a:r>
          </a:p>
          <a:p>
            <a:pPr marL="465138" indent="-230188" defTabSz="914400" hangingPunct="0">
              <a:spcBef>
                <a:spcPts val="600"/>
              </a:spcBef>
              <a:buFont typeface="Arial" charset="0"/>
              <a:buChar char="•"/>
              <a:defRPr sz="1800" b="1">
                <a:solidFill>
                  <a:srgbClr val="FFFFFF"/>
                </a:solidFill>
                <a:latin typeface="Futura-Heavy"/>
                <a:ea typeface="Futura-Heavy"/>
                <a:cs typeface="Futura-Heavy"/>
                <a:sym typeface="Futura-Heavy"/>
              </a:defRPr>
            </a:pPr>
            <a:r>
              <a:rPr lang="en-US" sz="1300" b="1" kern="0" dirty="0">
                <a:solidFill>
                  <a:srgbClr val="FFFFFF"/>
                </a:solidFill>
                <a:latin typeface="Futura-Heavy"/>
                <a:ea typeface="Futura-Heavy"/>
                <a:cs typeface="Futura-Heavy"/>
                <a:sym typeface="Futura-Heavy"/>
              </a:rPr>
              <a:t>Provide classroom experiences, work-based learning and community service opportunities</a:t>
            </a:r>
          </a:p>
          <a:p>
            <a:pPr marL="465138" indent="-230188" defTabSz="914400" hangingPunct="0">
              <a:spcBef>
                <a:spcPts val="600"/>
              </a:spcBef>
              <a:buFont typeface="Arial" charset="0"/>
              <a:buChar char="•"/>
              <a:defRPr sz="1800" b="1">
                <a:solidFill>
                  <a:srgbClr val="FFFFFF"/>
                </a:solidFill>
                <a:latin typeface="Futura-Heavy"/>
                <a:ea typeface="Futura-Heavy"/>
                <a:cs typeface="Futura-Heavy"/>
                <a:sym typeface="Futura-Heavy"/>
              </a:defRPr>
            </a:pPr>
            <a:r>
              <a:rPr lang="en-US" sz="1300" b="1" kern="0" dirty="0">
                <a:solidFill>
                  <a:srgbClr val="FFFFFF"/>
                </a:solidFill>
                <a:latin typeface="Futura-Heavy"/>
                <a:ea typeface="Futura-Heavy"/>
                <a:cs typeface="Futura-Heavy"/>
                <a:sym typeface="Futura-Heavy"/>
              </a:rPr>
              <a:t>Serve on advisory committees, state/national boards</a:t>
            </a:r>
          </a:p>
          <a:p>
            <a:pPr marL="465138" indent="-230188" defTabSz="914400" hangingPunct="0">
              <a:spcBef>
                <a:spcPts val="600"/>
              </a:spcBef>
              <a:buFont typeface="Arial" charset="0"/>
              <a:buChar char="•"/>
              <a:defRPr sz="1800" b="1">
                <a:solidFill>
                  <a:srgbClr val="FFFFFF"/>
                </a:solidFill>
                <a:latin typeface="Futura-Heavy"/>
                <a:ea typeface="Futura-Heavy"/>
                <a:cs typeface="Futura-Heavy"/>
                <a:sym typeface="Futura-Heavy"/>
              </a:defRPr>
            </a:pPr>
            <a:r>
              <a:rPr lang="en-US" sz="1300" b="1" kern="0" dirty="0">
                <a:solidFill>
                  <a:srgbClr val="FFFFFF"/>
                </a:solidFill>
                <a:latin typeface="Futura-Heavy"/>
                <a:ea typeface="Futura-Heavy"/>
                <a:cs typeface="Futura-Heavy"/>
                <a:sym typeface="Futura-Heavy"/>
              </a:rPr>
              <a:t>Develop technical standards  </a:t>
            </a:r>
          </a:p>
          <a:p>
            <a:pPr marL="465138" indent="-230188" defTabSz="914400" hangingPunct="0">
              <a:spcBef>
                <a:spcPts val="600"/>
              </a:spcBef>
              <a:buFont typeface="Arial" charset="0"/>
              <a:buChar char="•"/>
              <a:defRPr sz="1800" b="1">
                <a:solidFill>
                  <a:srgbClr val="FFFFFF"/>
                </a:solidFill>
                <a:latin typeface="Futura-Heavy"/>
                <a:ea typeface="Futura-Heavy"/>
                <a:cs typeface="Futura-Heavy"/>
                <a:sym typeface="Futura-Heavy"/>
              </a:defRPr>
            </a:pPr>
            <a:r>
              <a:rPr lang="en-US" sz="1300" b="1" kern="0" dirty="0">
                <a:solidFill>
                  <a:srgbClr val="FFFFFF"/>
                </a:solidFill>
                <a:latin typeface="Futura-Heavy"/>
                <a:ea typeface="Futura-Heavy"/>
                <a:cs typeface="Futura-Heavy"/>
                <a:sym typeface="Futura-Heavy"/>
              </a:rPr>
              <a:t>Provided critical input  SkillsUSA Career Essentials curriculum</a:t>
            </a:r>
          </a:p>
          <a:p>
            <a:pPr marL="465138" indent="-230188" defTabSz="914400" hangingPunct="0">
              <a:spcBef>
                <a:spcPts val="600"/>
              </a:spcBef>
              <a:buFont typeface="Arial" charset="0"/>
              <a:buChar char="•"/>
              <a:defRPr sz="1800" b="1">
                <a:solidFill>
                  <a:srgbClr val="FFFFFF"/>
                </a:solidFill>
                <a:latin typeface="Futura-Heavy"/>
                <a:ea typeface="Futura-Heavy"/>
                <a:cs typeface="Futura-Heavy"/>
                <a:sym typeface="Futura-Heavy"/>
              </a:defRPr>
            </a:pPr>
            <a:r>
              <a:rPr lang="en-US" sz="1300" b="1" kern="0" dirty="0">
                <a:solidFill>
                  <a:srgbClr val="FFFFFF"/>
                </a:solidFill>
                <a:latin typeface="Futura-Heavy"/>
                <a:ea typeface="Futura-Heavy"/>
                <a:cs typeface="Futura-Heavy"/>
                <a:sym typeface="Futura-Heavy"/>
              </a:rPr>
              <a:t>Manage/judge local, state and national competitions</a:t>
            </a:r>
          </a:p>
        </p:txBody>
      </p:sp>
      <p:sp>
        <p:nvSpPr>
          <p:cNvPr id="13" name="Shape 300"/>
          <p:cNvSpPr/>
          <p:nvPr/>
        </p:nvSpPr>
        <p:spPr>
          <a:xfrm>
            <a:off x="5352818" y="2412288"/>
            <a:ext cx="3111964"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600"/>
              </a:spcBef>
              <a:defRPr sz="2400" b="1">
                <a:solidFill>
                  <a:srgbClr val="E72632"/>
                </a:solidFill>
                <a:latin typeface="Futura-Bold"/>
                <a:ea typeface="Futura-Bold"/>
                <a:cs typeface="Futura-Bold"/>
                <a:sym typeface="Futura-Bold"/>
              </a:defRPr>
            </a:lvl1pPr>
          </a:lstStyle>
          <a:p>
            <a:pPr defTabSz="914400" hangingPunct="0"/>
            <a:r>
              <a:rPr kern="0" dirty="0"/>
              <a:t>Industry Partners:</a:t>
            </a:r>
          </a:p>
        </p:txBody>
      </p:sp>
    </p:spTree>
    <p:extLst>
      <p:ext uri="{BB962C8B-B14F-4D97-AF65-F5344CB8AC3E}">
        <p14:creationId xmlns:p14="http://schemas.microsoft.com/office/powerpoint/2010/main" val="563210082"/>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857250"/>
            <a:ext cx="9144001" cy="5143500"/>
            <a:chOff x="-1" y="0"/>
            <a:chExt cx="9144001" cy="514350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3" name="Group 12"/>
            <p:cNvGrpSpPr/>
            <p:nvPr/>
          </p:nvGrpSpPr>
          <p:grpSpPr>
            <a:xfrm>
              <a:off x="-1" y="1348118"/>
              <a:ext cx="9144001" cy="650241"/>
              <a:chOff x="-1" y="1348118"/>
              <a:chExt cx="9144001" cy="650241"/>
            </a:xfrm>
          </p:grpSpPr>
          <p:sp>
            <p:nvSpPr>
              <p:cNvPr id="315" name="Shape 315"/>
              <p:cNvSpPr/>
              <p:nvPr/>
            </p:nvSpPr>
            <p:spPr>
              <a:xfrm>
                <a:off x="-1" y="1348118"/>
                <a:ext cx="9144001" cy="650241"/>
              </a:xfrm>
              <a:prstGeom prst="rect">
                <a:avLst/>
              </a:prstGeom>
              <a:solidFill>
                <a:srgbClr val="CCA00A"/>
              </a:solidFill>
              <a:ln w="12700">
                <a:miter lim="400000"/>
              </a:ln>
              <a:effectLst/>
            </p:spPr>
            <p:txBody>
              <a:bodyPr lIns="45719" rIns="45719" anchor="ctr"/>
              <a:lstStyle/>
              <a:p>
                <a:pPr defTabSz="914400" hangingPunct="0"/>
                <a:endParaRPr sz="1400" kern="0">
                  <a:solidFill>
                    <a:srgbClr val="000000"/>
                  </a:solidFill>
                  <a:latin typeface="Century Gothic"/>
                  <a:sym typeface="Century Gothic"/>
                </a:endParaRPr>
              </a:p>
            </p:txBody>
          </p:sp>
          <p:sp>
            <p:nvSpPr>
              <p:cNvPr id="323" name="Shape 323"/>
              <p:cNvSpPr/>
              <p:nvPr/>
            </p:nvSpPr>
            <p:spPr>
              <a:xfrm>
                <a:off x="115785" y="1549552"/>
                <a:ext cx="2975106" cy="3385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defTabSz="914400" hangingPunct="0">
                  <a:lnSpc>
                    <a:spcPct val="80000"/>
                  </a:lnSpc>
                  <a:defRPr sz="2000" cap="all">
                    <a:solidFill>
                      <a:srgbClr val="FFFFFF"/>
                    </a:solidFill>
                    <a:latin typeface="Futura"/>
                    <a:ea typeface="Futura"/>
                    <a:cs typeface="Futura"/>
                    <a:sym typeface="Futura"/>
                  </a:defRPr>
                </a:pPr>
                <a:r>
                  <a:rPr lang="en-US" sz="2000" kern="0" cap="all" dirty="0">
                    <a:solidFill>
                      <a:srgbClr val="FFFFFF"/>
                    </a:solidFill>
                    <a:latin typeface="Futura"/>
                    <a:ea typeface="Futura"/>
                    <a:cs typeface="Futura"/>
                    <a:sym typeface="Futura"/>
                  </a:rPr>
                  <a:t>GRADUATION RATES</a:t>
                </a:r>
                <a:endParaRPr sz="2000" kern="0" cap="all" dirty="0">
                  <a:solidFill>
                    <a:srgbClr val="FFFFFF"/>
                  </a:solidFill>
                  <a:latin typeface="Futura"/>
                  <a:ea typeface="Futura"/>
                  <a:cs typeface="Futura"/>
                  <a:sym typeface="Futura"/>
                </a:endParaRPr>
              </a:p>
            </p:txBody>
          </p:sp>
        </p:grpSp>
      </p:grpSp>
      <p:grpSp>
        <p:nvGrpSpPr>
          <p:cNvPr id="11" name="Group 10"/>
          <p:cNvGrpSpPr/>
          <p:nvPr/>
        </p:nvGrpSpPr>
        <p:grpSpPr>
          <a:xfrm>
            <a:off x="217122" y="3049666"/>
            <a:ext cx="2636520" cy="1160338"/>
            <a:chOff x="217122" y="2192416"/>
            <a:chExt cx="2636520" cy="1160338"/>
          </a:xfrm>
        </p:grpSpPr>
        <p:graphicFrame>
          <p:nvGraphicFramePr>
            <p:cNvPr id="316" name="Chart 316"/>
            <p:cNvGraphicFramePr/>
            <p:nvPr>
              <p:extLst/>
            </p:nvPr>
          </p:nvGraphicFramePr>
          <p:xfrm>
            <a:off x="339737" y="2295042"/>
            <a:ext cx="2372855" cy="1057712"/>
          </p:xfrm>
          <a:graphic>
            <a:graphicData uri="http://schemas.openxmlformats.org/drawingml/2006/chart">
              <c:chart xmlns:c="http://schemas.openxmlformats.org/drawingml/2006/chart" xmlns:r="http://schemas.openxmlformats.org/officeDocument/2006/relationships" r:id="rId4"/>
            </a:graphicData>
          </a:graphic>
        </p:graphicFrame>
        <p:sp>
          <p:nvSpPr>
            <p:cNvPr id="317" name="Shape 317"/>
            <p:cNvSpPr/>
            <p:nvPr/>
          </p:nvSpPr>
          <p:spPr>
            <a:xfrm>
              <a:off x="217122" y="2192416"/>
              <a:ext cx="2636520"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b="1" cap="all">
                  <a:solidFill>
                    <a:srgbClr val="CCA00A"/>
                  </a:solidFill>
                  <a:latin typeface="Futura-Bold"/>
                  <a:ea typeface="Futura-Bold"/>
                  <a:cs typeface="Futura-Bold"/>
                  <a:sym typeface="Futura-Bold"/>
                </a:defRPr>
              </a:lvl1pPr>
            </a:lstStyle>
            <a:p>
              <a:pPr defTabSz="914400" hangingPunct="0"/>
              <a:r>
                <a:rPr kern="0" dirty="0"/>
                <a:t>High School</a:t>
              </a:r>
            </a:p>
          </p:txBody>
        </p:sp>
      </p:grpSp>
      <p:grpSp>
        <p:nvGrpSpPr>
          <p:cNvPr id="12" name="Group 11"/>
          <p:cNvGrpSpPr/>
          <p:nvPr/>
        </p:nvGrpSpPr>
        <p:grpSpPr>
          <a:xfrm>
            <a:off x="217122" y="4421267"/>
            <a:ext cx="2636520" cy="1195271"/>
            <a:chOff x="217122" y="3564016"/>
            <a:chExt cx="2636520" cy="1195271"/>
          </a:xfrm>
        </p:grpSpPr>
        <p:graphicFrame>
          <p:nvGraphicFramePr>
            <p:cNvPr id="318" name="Chart 318"/>
            <p:cNvGraphicFramePr/>
            <p:nvPr>
              <p:extLst/>
            </p:nvPr>
          </p:nvGraphicFramePr>
          <p:xfrm>
            <a:off x="339737" y="3631709"/>
            <a:ext cx="2372855" cy="1127578"/>
          </p:xfrm>
          <a:graphic>
            <a:graphicData uri="http://schemas.openxmlformats.org/drawingml/2006/chart">
              <c:chart xmlns:c="http://schemas.openxmlformats.org/drawingml/2006/chart" xmlns:r="http://schemas.openxmlformats.org/officeDocument/2006/relationships" r:id="rId5"/>
            </a:graphicData>
          </a:graphic>
        </p:graphicFrame>
        <p:sp>
          <p:nvSpPr>
            <p:cNvPr id="319" name="Shape 319"/>
            <p:cNvSpPr/>
            <p:nvPr/>
          </p:nvSpPr>
          <p:spPr>
            <a:xfrm>
              <a:off x="217122" y="3564016"/>
              <a:ext cx="2636520"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b="1" cap="all">
                  <a:solidFill>
                    <a:srgbClr val="CCA00A"/>
                  </a:solidFill>
                  <a:latin typeface="Futura-Bold"/>
                  <a:ea typeface="Futura-Bold"/>
                  <a:cs typeface="Futura-Bold"/>
                  <a:sym typeface="Futura-Bold"/>
                </a:defRPr>
              </a:lvl1pPr>
            </a:lstStyle>
            <a:p>
              <a:pPr defTabSz="914400" hangingPunct="0"/>
              <a:r>
                <a:rPr kern="0"/>
                <a:t>PostSecondary</a:t>
              </a:r>
            </a:p>
          </p:txBody>
        </p:sp>
      </p:grpSp>
      <p:sp>
        <p:nvSpPr>
          <p:cNvPr id="324" name="Shape 324"/>
          <p:cNvSpPr/>
          <p:nvPr/>
        </p:nvSpPr>
        <p:spPr>
          <a:xfrm>
            <a:off x="3035704" y="2357216"/>
            <a:ext cx="2636520"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cap="all">
                <a:solidFill>
                  <a:srgbClr val="FFFFFF"/>
                </a:solidFill>
                <a:latin typeface="Futura"/>
                <a:ea typeface="Futura"/>
                <a:cs typeface="Futura"/>
                <a:sym typeface="Futura"/>
              </a:defRPr>
            </a:lvl1pPr>
          </a:lstStyle>
          <a:p>
            <a:pPr defTabSz="914400" hangingPunct="0"/>
            <a:r>
              <a:rPr kern="0"/>
              <a:t>FROM ALUMNI</a:t>
            </a:r>
          </a:p>
        </p:txBody>
      </p:sp>
      <p:sp>
        <p:nvSpPr>
          <p:cNvPr id="325" name="Shape 325"/>
          <p:cNvSpPr/>
          <p:nvPr/>
        </p:nvSpPr>
        <p:spPr>
          <a:xfrm>
            <a:off x="6008663" y="2357216"/>
            <a:ext cx="2636520"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cap="all">
                <a:solidFill>
                  <a:srgbClr val="FFFFFF"/>
                </a:solidFill>
                <a:latin typeface="Futura"/>
                <a:ea typeface="Futura"/>
                <a:cs typeface="Futura"/>
                <a:sym typeface="Futura"/>
              </a:defRPr>
            </a:lvl1pPr>
          </a:lstStyle>
          <a:p>
            <a:pPr defTabSz="914400" hangingPunct="0"/>
            <a:r>
              <a:rPr kern="0"/>
              <a:t>FROM ADVISORS</a:t>
            </a:r>
          </a:p>
        </p:txBody>
      </p:sp>
      <p:grpSp>
        <p:nvGrpSpPr>
          <p:cNvPr id="3" name="Group 2"/>
          <p:cNvGrpSpPr/>
          <p:nvPr/>
        </p:nvGrpSpPr>
        <p:grpSpPr>
          <a:xfrm>
            <a:off x="3015687" y="3114359"/>
            <a:ext cx="2326985" cy="523220"/>
            <a:chOff x="3015686" y="2257109"/>
            <a:chExt cx="2326985" cy="523220"/>
          </a:xfrm>
        </p:grpSpPr>
        <p:sp>
          <p:nvSpPr>
            <p:cNvPr id="322" name="Shape 322"/>
            <p:cNvSpPr/>
            <p:nvPr/>
          </p:nvSpPr>
          <p:spPr>
            <a:xfrm>
              <a:off x="3015686" y="2257109"/>
              <a:ext cx="1153224"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r">
                <a:defRPr sz="2800" b="1">
                  <a:solidFill>
                    <a:srgbClr val="E72632"/>
                  </a:solidFill>
                  <a:latin typeface="Futura-ExtraBold"/>
                  <a:ea typeface="Futura-ExtraBold"/>
                  <a:cs typeface="Futura-ExtraBold"/>
                  <a:sym typeface="Futura-ExtraBold"/>
                </a:defRPr>
              </a:lvl1pPr>
            </a:lstStyle>
            <a:p>
              <a:pPr defTabSz="914400" hangingPunct="0"/>
              <a:r>
                <a:rPr lang="en-US" kern="0" dirty="0"/>
                <a:t>53</a:t>
              </a:r>
              <a:r>
                <a:rPr kern="0" dirty="0"/>
                <a:t>%</a:t>
              </a:r>
            </a:p>
          </p:txBody>
        </p:sp>
        <p:sp>
          <p:nvSpPr>
            <p:cNvPr id="329" name="Shape 329"/>
            <p:cNvSpPr/>
            <p:nvPr/>
          </p:nvSpPr>
          <p:spPr>
            <a:xfrm>
              <a:off x="4189448" y="2285039"/>
              <a:ext cx="1153223"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cap="all">
                  <a:solidFill>
                    <a:srgbClr val="00558D"/>
                  </a:solidFill>
                  <a:latin typeface="Futura-Heavy"/>
                  <a:ea typeface="Futura-Heavy"/>
                  <a:cs typeface="Futura-Heavy"/>
                  <a:sym typeface="Futura-Heavy"/>
                </a:defRPr>
              </a:lvl1pPr>
            </a:lstStyle>
            <a:p>
              <a:pPr defTabSz="914400" hangingPunct="0"/>
              <a:r>
                <a:rPr kern="0"/>
                <a:t>Stayed in same field</a:t>
              </a:r>
            </a:p>
          </p:txBody>
        </p:sp>
      </p:grpSp>
      <p:grpSp>
        <p:nvGrpSpPr>
          <p:cNvPr id="4" name="Group 3"/>
          <p:cNvGrpSpPr/>
          <p:nvPr/>
        </p:nvGrpSpPr>
        <p:grpSpPr>
          <a:xfrm>
            <a:off x="3015686" y="3775384"/>
            <a:ext cx="3142978" cy="523220"/>
            <a:chOff x="3015686" y="2918134"/>
            <a:chExt cx="3142978" cy="523220"/>
          </a:xfrm>
        </p:grpSpPr>
        <p:sp>
          <p:nvSpPr>
            <p:cNvPr id="326" name="Shape 326"/>
            <p:cNvSpPr/>
            <p:nvPr/>
          </p:nvSpPr>
          <p:spPr>
            <a:xfrm>
              <a:off x="3015686" y="2918134"/>
              <a:ext cx="1153224"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r">
                <a:defRPr sz="2800" b="1">
                  <a:solidFill>
                    <a:srgbClr val="E72632"/>
                  </a:solidFill>
                  <a:latin typeface="Futura-ExtraBold"/>
                  <a:ea typeface="Futura-ExtraBold"/>
                  <a:cs typeface="Futura-ExtraBold"/>
                  <a:sym typeface="Futura-ExtraBold"/>
                </a:defRPr>
              </a:lvl1pPr>
            </a:lstStyle>
            <a:p>
              <a:pPr defTabSz="914400" hangingPunct="0"/>
              <a:r>
                <a:rPr kern="0"/>
                <a:t>74%</a:t>
              </a:r>
            </a:p>
          </p:txBody>
        </p:sp>
        <p:sp>
          <p:nvSpPr>
            <p:cNvPr id="330" name="Shape 330"/>
            <p:cNvSpPr/>
            <p:nvPr/>
          </p:nvSpPr>
          <p:spPr>
            <a:xfrm>
              <a:off x="4189448" y="2942268"/>
              <a:ext cx="1969216"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cap="all">
                  <a:solidFill>
                    <a:srgbClr val="00558D"/>
                  </a:solidFill>
                  <a:latin typeface="Futura-Heavy"/>
                  <a:ea typeface="Futura-Heavy"/>
                  <a:cs typeface="Futura-Heavy"/>
                  <a:sym typeface="Futura-Heavy"/>
                </a:defRPr>
              </a:lvl1pPr>
            </a:lstStyle>
            <a:p>
              <a:pPr defTabSz="914400" hangingPunct="0"/>
              <a:r>
                <a:rPr kern="0"/>
                <a:t>“Very Significant” impact on success</a:t>
              </a:r>
            </a:p>
          </p:txBody>
        </p:sp>
      </p:grpSp>
      <p:grpSp>
        <p:nvGrpSpPr>
          <p:cNvPr id="5" name="Group 4"/>
          <p:cNvGrpSpPr/>
          <p:nvPr/>
        </p:nvGrpSpPr>
        <p:grpSpPr>
          <a:xfrm>
            <a:off x="3015687" y="4436408"/>
            <a:ext cx="2921331" cy="523220"/>
            <a:chOff x="3015686" y="3579158"/>
            <a:chExt cx="2921331" cy="523220"/>
          </a:xfrm>
        </p:grpSpPr>
        <p:sp>
          <p:nvSpPr>
            <p:cNvPr id="327" name="Shape 327"/>
            <p:cNvSpPr/>
            <p:nvPr/>
          </p:nvSpPr>
          <p:spPr>
            <a:xfrm>
              <a:off x="3015686" y="3579158"/>
              <a:ext cx="1153223"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r">
                <a:defRPr sz="2800" b="1">
                  <a:solidFill>
                    <a:srgbClr val="E72632"/>
                  </a:solidFill>
                  <a:latin typeface="Futura-ExtraBold"/>
                  <a:ea typeface="Futura-ExtraBold"/>
                  <a:cs typeface="Futura-ExtraBold"/>
                  <a:sym typeface="Futura-ExtraBold"/>
                </a:defRPr>
              </a:lvl1pPr>
            </a:lstStyle>
            <a:p>
              <a:pPr defTabSz="914400" hangingPunct="0"/>
              <a:r>
                <a:rPr kern="0"/>
                <a:t>65%</a:t>
              </a:r>
            </a:p>
          </p:txBody>
        </p:sp>
        <p:sp>
          <p:nvSpPr>
            <p:cNvPr id="331" name="Shape 331"/>
            <p:cNvSpPr/>
            <p:nvPr/>
          </p:nvSpPr>
          <p:spPr>
            <a:xfrm>
              <a:off x="4189448" y="3599496"/>
              <a:ext cx="1747569"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cap="all">
                  <a:solidFill>
                    <a:srgbClr val="00558D"/>
                  </a:solidFill>
                  <a:latin typeface="Futura-Heavy"/>
                  <a:ea typeface="Futura-Heavy"/>
                  <a:cs typeface="Futura-Heavy"/>
                  <a:sym typeface="Futura-Heavy"/>
                </a:defRPr>
              </a:lvl1pPr>
            </a:lstStyle>
            <a:p>
              <a:pPr defTabSz="914400" hangingPunct="0"/>
              <a:r>
                <a:rPr kern="0" dirty="0"/>
                <a:t>Soft skills </a:t>
              </a:r>
              <a:r>
                <a:rPr lang="en-US" kern="0" dirty="0"/>
                <a:t/>
              </a:r>
              <a:br>
                <a:rPr lang="en-US" kern="0" dirty="0"/>
              </a:br>
              <a:r>
                <a:rPr kern="0" dirty="0"/>
                <a:t>“most important”</a:t>
              </a:r>
            </a:p>
          </p:txBody>
        </p:sp>
      </p:grpSp>
      <p:grpSp>
        <p:nvGrpSpPr>
          <p:cNvPr id="6" name="Group 5"/>
          <p:cNvGrpSpPr/>
          <p:nvPr/>
        </p:nvGrpSpPr>
        <p:grpSpPr>
          <a:xfrm>
            <a:off x="3015686" y="5097432"/>
            <a:ext cx="2909428" cy="662874"/>
            <a:chOff x="3015686" y="4240182"/>
            <a:chExt cx="2909428" cy="662874"/>
          </a:xfrm>
        </p:grpSpPr>
        <p:sp>
          <p:nvSpPr>
            <p:cNvPr id="328" name="Shape 328"/>
            <p:cNvSpPr/>
            <p:nvPr/>
          </p:nvSpPr>
          <p:spPr>
            <a:xfrm>
              <a:off x="3015686" y="4240182"/>
              <a:ext cx="1153224"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r">
                <a:defRPr sz="2800" b="1">
                  <a:solidFill>
                    <a:srgbClr val="E72632"/>
                  </a:solidFill>
                  <a:latin typeface="Futura-ExtraBold"/>
                  <a:ea typeface="Futura-ExtraBold"/>
                  <a:cs typeface="Futura-ExtraBold"/>
                  <a:sym typeface="Futura-ExtraBold"/>
                </a:defRPr>
              </a:lvl1pPr>
            </a:lstStyle>
            <a:p>
              <a:pPr defTabSz="914400" hangingPunct="0"/>
              <a:r>
                <a:rPr kern="0"/>
                <a:t>83%</a:t>
              </a:r>
            </a:p>
          </p:txBody>
        </p:sp>
        <p:sp>
          <p:nvSpPr>
            <p:cNvPr id="332" name="Shape 332"/>
            <p:cNvSpPr/>
            <p:nvPr/>
          </p:nvSpPr>
          <p:spPr>
            <a:xfrm>
              <a:off x="4189448" y="4256725"/>
              <a:ext cx="1735666"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cap="all">
                  <a:solidFill>
                    <a:srgbClr val="00558D"/>
                  </a:solidFill>
                  <a:latin typeface="Futura-Heavy"/>
                  <a:ea typeface="Futura-Heavy"/>
                  <a:cs typeface="Futura-Heavy"/>
                  <a:sym typeface="Futura-Heavy"/>
                </a:defRPr>
              </a:lvl1pPr>
            </a:lstStyle>
            <a:p>
              <a:pPr defTabSz="914400" hangingPunct="0"/>
              <a:r>
                <a:rPr kern="0"/>
                <a:t>Helped with promotions &amp; raises</a:t>
              </a:r>
            </a:p>
          </p:txBody>
        </p:sp>
      </p:grpSp>
      <p:grpSp>
        <p:nvGrpSpPr>
          <p:cNvPr id="7" name="Group 6"/>
          <p:cNvGrpSpPr/>
          <p:nvPr/>
        </p:nvGrpSpPr>
        <p:grpSpPr>
          <a:xfrm>
            <a:off x="6099061" y="3114360"/>
            <a:ext cx="2555322" cy="674261"/>
            <a:chOff x="6099061" y="2257109"/>
            <a:chExt cx="2555322" cy="674261"/>
          </a:xfrm>
        </p:grpSpPr>
        <p:sp>
          <p:nvSpPr>
            <p:cNvPr id="333" name="Shape 333"/>
            <p:cNvSpPr/>
            <p:nvPr/>
          </p:nvSpPr>
          <p:spPr>
            <a:xfrm>
              <a:off x="6099061" y="2257109"/>
              <a:ext cx="1153224"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r">
                <a:defRPr sz="2800" b="1">
                  <a:solidFill>
                    <a:srgbClr val="E72632"/>
                  </a:solidFill>
                  <a:latin typeface="Futura-ExtraBold"/>
                  <a:ea typeface="Futura-ExtraBold"/>
                  <a:cs typeface="Futura-ExtraBold"/>
                  <a:sym typeface="Futura-ExtraBold"/>
                </a:defRPr>
              </a:lvl1pPr>
            </a:lstStyle>
            <a:p>
              <a:pPr defTabSz="914400" hangingPunct="0"/>
              <a:r>
                <a:rPr lang="en-US" kern="0" dirty="0"/>
                <a:t>76</a:t>
              </a:r>
              <a:r>
                <a:rPr kern="0" dirty="0"/>
                <a:t>%</a:t>
              </a:r>
            </a:p>
          </p:txBody>
        </p:sp>
        <p:sp>
          <p:nvSpPr>
            <p:cNvPr id="337" name="Shape 337"/>
            <p:cNvSpPr/>
            <p:nvPr/>
          </p:nvSpPr>
          <p:spPr>
            <a:xfrm>
              <a:off x="7272822" y="2285039"/>
              <a:ext cx="1381561"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cap="all">
                  <a:solidFill>
                    <a:srgbClr val="00558D"/>
                  </a:solidFill>
                  <a:latin typeface="Futura-Heavy"/>
                  <a:ea typeface="Futura-Heavy"/>
                  <a:cs typeface="Futura-Heavy"/>
                  <a:sym typeface="Futura-Heavy"/>
                </a:defRPr>
              </a:lvl1pPr>
            </a:lstStyle>
            <a:p>
              <a:pPr defTabSz="914400" hangingPunct="0"/>
              <a:r>
                <a:rPr kern="0"/>
                <a:t>Made me </a:t>
              </a:r>
              <a:r>
                <a:rPr lang="en-US" kern="0"/>
                <a:t/>
              </a:r>
              <a:br>
                <a:rPr lang="en-US" kern="0"/>
              </a:br>
              <a:r>
                <a:rPr kern="0"/>
                <a:t>more effective</a:t>
              </a:r>
            </a:p>
          </p:txBody>
        </p:sp>
      </p:grpSp>
      <p:grpSp>
        <p:nvGrpSpPr>
          <p:cNvPr id="8" name="Group 7"/>
          <p:cNvGrpSpPr/>
          <p:nvPr/>
        </p:nvGrpSpPr>
        <p:grpSpPr>
          <a:xfrm>
            <a:off x="6099061" y="3775383"/>
            <a:ext cx="3051202" cy="523220"/>
            <a:chOff x="6099061" y="2918133"/>
            <a:chExt cx="3051202" cy="523220"/>
          </a:xfrm>
        </p:grpSpPr>
        <p:sp>
          <p:nvSpPr>
            <p:cNvPr id="334" name="Shape 334"/>
            <p:cNvSpPr/>
            <p:nvPr/>
          </p:nvSpPr>
          <p:spPr>
            <a:xfrm>
              <a:off x="6099061" y="2918133"/>
              <a:ext cx="1153224"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r">
                <a:defRPr sz="2800" b="1">
                  <a:solidFill>
                    <a:srgbClr val="E72632"/>
                  </a:solidFill>
                  <a:latin typeface="Futura-ExtraBold"/>
                  <a:ea typeface="Futura-ExtraBold"/>
                  <a:cs typeface="Futura-ExtraBold"/>
                  <a:sym typeface="Futura-ExtraBold"/>
                </a:defRPr>
              </a:lvl1pPr>
            </a:lstStyle>
            <a:p>
              <a:pPr defTabSz="914400" hangingPunct="0"/>
              <a:r>
                <a:rPr lang="en-US" kern="0" dirty="0"/>
                <a:t>73</a:t>
              </a:r>
              <a:r>
                <a:rPr kern="0" dirty="0"/>
                <a:t>%</a:t>
              </a:r>
            </a:p>
          </p:txBody>
        </p:sp>
        <p:sp>
          <p:nvSpPr>
            <p:cNvPr id="338" name="Shape 338"/>
            <p:cNvSpPr/>
            <p:nvPr/>
          </p:nvSpPr>
          <p:spPr>
            <a:xfrm>
              <a:off x="7272822" y="2942268"/>
              <a:ext cx="1877441"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cap="all">
                  <a:solidFill>
                    <a:srgbClr val="00558D"/>
                  </a:solidFill>
                  <a:latin typeface="Futura-Heavy"/>
                  <a:ea typeface="Futura-Heavy"/>
                  <a:cs typeface="Futura-Heavy"/>
                  <a:sym typeface="Futura-Heavy"/>
                </a:defRPr>
              </a:lvl1pPr>
            </a:lstStyle>
            <a:p>
              <a:pPr defTabSz="914400" hangingPunct="0"/>
              <a:r>
                <a:rPr kern="0"/>
                <a:t>Improved students’ academics</a:t>
              </a:r>
            </a:p>
          </p:txBody>
        </p:sp>
      </p:grpSp>
      <p:grpSp>
        <p:nvGrpSpPr>
          <p:cNvPr id="9" name="Group 8"/>
          <p:cNvGrpSpPr/>
          <p:nvPr/>
        </p:nvGrpSpPr>
        <p:grpSpPr>
          <a:xfrm>
            <a:off x="6099062" y="4367847"/>
            <a:ext cx="2909427" cy="646331"/>
            <a:chOff x="6099061" y="3510596"/>
            <a:chExt cx="2909427" cy="646331"/>
          </a:xfrm>
        </p:grpSpPr>
        <p:sp>
          <p:nvSpPr>
            <p:cNvPr id="335" name="Shape 335"/>
            <p:cNvSpPr/>
            <p:nvPr/>
          </p:nvSpPr>
          <p:spPr>
            <a:xfrm>
              <a:off x="6099061" y="3579158"/>
              <a:ext cx="1153224"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r">
                <a:defRPr sz="2800" b="1">
                  <a:solidFill>
                    <a:srgbClr val="E72632"/>
                  </a:solidFill>
                  <a:latin typeface="Futura-ExtraBold"/>
                  <a:ea typeface="Futura-ExtraBold"/>
                  <a:cs typeface="Futura-ExtraBold"/>
                  <a:sym typeface="Futura-ExtraBold"/>
                </a:defRPr>
              </a:lvl1pPr>
            </a:lstStyle>
            <a:p>
              <a:pPr defTabSz="914400" hangingPunct="0"/>
              <a:r>
                <a:rPr kern="0"/>
                <a:t>88%</a:t>
              </a:r>
            </a:p>
          </p:txBody>
        </p:sp>
        <p:sp>
          <p:nvSpPr>
            <p:cNvPr id="339" name="Shape 339"/>
            <p:cNvSpPr/>
            <p:nvPr/>
          </p:nvSpPr>
          <p:spPr>
            <a:xfrm>
              <a:off x="7272822" y="3510596"/>
              <a:ext cx="1735666"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cap="all">
                  <a:solidFill>
                    <a:srgbClr val="00558D"/>
                  </a:solidFill>
                  <a:latin typeface="Futura-Heavy"/>
                  <a:ea typeface="Futura-Heavy"/>
                  <a:cs typeface="Futura-Heavy"/>
                  <a:sym typeface="Futura-Heavy"/>
                </a:defRPr>
              </a:lvl1pPr>
            </a:lstStyle>
            <a:p>
              <a:pPr defTabSz="914400" hangingPunct="0"/>
              <a:r>
                <a:rPr kern="0"/>
                <a:t>Local businesses influenced curriculum</a:t>
              </a:r>
            </a:p>
          </p:txBody>
        </p:sp>
      </p:grpSp>
      <p:grpSp>
        <p:nvGrpSpPr>
          <p:cNvPr id="10" name="Group 9"/>
          <p:cNvGrpSpPr/>
          <p:nvPr/>
        </p:nvGrpSpPr>
        <p:grpSpPr>
          <a:xfrm>
            <a:off x="6099062" y="5097432"/>
            <a:ext cx="2909427" cy="662874"/>
            <a:chOff x="6099061" y="4240182"/>
            <a:chExt cx="2909427" cy="662874"/>
          </a:xfrm>
        </p:grpSpPr>
        <p:sp>
          <p:nvSpPr>
            <p:cNvPr id="336" name="Shape 336"/>
            <p:cNvSpPr/>
            <p:nvPr/>
          </p:nvSpPr>
          <p:spPr>
            <a:xfrm>
              <a:off x="6099061" y="4240182"/>
              <a:ext cx="1153224"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r">
                <a:defRPr sz="2800" b="1">
                  <a:solidFill>
                    <a:srgbClr val="E72632"/>
                  </a:solidFill>
                  <a:latin typeface="Futura-ExtraBold"/>
                  <a:ea typeface="Futura-ExtraBold"/>
                  <a:cs typeface="Futura-ExtraBold"/>
                  <a:sym typeface="Futura-ExtraBold"/>
                </a:defRPr>
              </a:lvl1pPr>
            </a:lstStyle>
            <a:p>
              <a:pPr defTabSz="914400" hangingPunct="0"/>
              <a:r>
                <a:rPr kern="0"/>
                <a:t>76%</a:t>
              </a:r>
            </a:p>
          </p:txBody>
        </p:sp>
        <p:sp>
          <p:nvSpPr>
            <p:cNvPr id="340" name="Shape 340"/>
            <p:cNvSpPr/>
            <p:nvPr/>
          </p:nvSpPr>
          <p:spPr>
            <a:xfrm>
              <a:off x="7272822" y="4256725"/>
              <a:ext cx="1735666"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cap="all">
                  <a:solidFill>
                    <a:srgbClr val="00558D"/>
                  </a:solidFill>
                  <a:latin typeface="Futura-Heavy"/>
                  <a:ea typeface="Futura-Heavy"/>
                  <a:cs typeface="Futura-Heavy"/>
                  <a:sym typeface="Futura-Heavy"/>
                </a:defRPr>
              </a:lvl1pPr>
            </a:lstStyle>
            <a:p>
              <a:pPr defTabSz="914400" hangingPunct="0"/>
              <a:r>
                <a:rPr kern="0" dirty="0"/>
                <a:t>Prefer to buy from</a:t>
              </a:r>
              <a:r>
                <a:rPr kern="0" cap="none" dirty="0"/>
                <a:t> </a:t>
              </a:r>
              <a:r>
                <a:rPr lang="en-US" kern="0" cap="small" dirty="0"/>
                <a:t>Skills</a:t>
              </a:r>
              <a:r>
                <a:rPr kern="0" dirty="0"/>
                <a:t>USA partners</a:t>
              </a:r>
            </a:p>
          </p:txBody>
        </p:sp>
      </p:grpSp>
      <p:sp>
        <p:nvSpPr>
          <p:cNvPr id="341" name="Shape 341"/>
          <p:cNvSpPr/>
          <p:nvPr/>
        </p:nvSpPr>
        <p:spPr>
          <a:xfrm>
            <a:off x="1096210" y="1458719"/>
            <a:ext cx="6951580"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buClr>
                <a:srgbClr val="FFFFFF"/>
              </a:buClr>
              <a:defRPr sz="2800" b="1">
                <a:solidFill>
                  <a:srgbClr val="CCA00A"/>
                </a:solidFill>
                <a:latin typeface="Futura-ExtraBold"/>
                <a:ea typeface="Futura-ExtraBold"/>
                <a:cs typeface="Futura-ExtraBold"/>
                <a:sym typeface="Futura-ExtraBold"/>
              </a:defRPr>
            </a:pPr>
            <a:r>
              <a:rPr sz="2800" kern="0" dirty="0">
                <a:solidFill>
                  <a:srgbClr val="CCA00A"/>
                </a:solidFill>
                <a:latin typeface="Futura-Book"/>
                <a:ea typeface="Futura-Book"/>
                <a:cs typeface="Futura-Book"/>
                <a:sym typeface="Futura-Book"/>
              </a:rPr>
              <a:t>HOW</a:t>
            </a:r>
            <a:r>
              <a:rPr sz="2800" b="1" kern="0" dirty="0">
                <a:solidFill>
                  <a:srgbClr val="CCA00A"/>
                </a:solidFill>
                <a:latin typeface="Futura-ExtraBold"/>
                <a:ea typeface="Futura-ExtraBold"/>
                <a:cs typeface="Futura-ExtraBold"/>
                <a:sym typeface="Futura-ExtraBold"/>
              </a:rPr>
              <a:t> SkillsUSA </a:t>
            </a:r>
            <a:r>
              <a:rPr sz="2800" kern="0" dirty="0">
                <a:solidFill>
                  <a:srgbClr val="CCA00A"/>
                </a:solidFill>
                <a:latin typeface="Futura-Book"/>
                <a:ea typeface="Futura-Book"/>
                <a:cs typeface="Futura-Book"/>
                <a:sym typeface="Futura-Book"/>
              </a:rPr>
              <a:t>WORKS:</a:t>
            </a:r>
            <a:r>
              <a:rPr sz="2800" b="1" kern="0" dirty="0">
                <a:solidFill>
                  <a:srgbClr val="CCA00A"/>
                </a:solidFill>
                <a:latin typeface="Futura-ExtraBold"/>
                <a:ea typeface="Futura-ExtraBold"/>
                <a:cs typeface="Futura-ExtraBold"/>
                <a:sym typeface="Futura-ExtraBold"/>
              </a:rPr>
              <a:t> THE RESULTS</a:t>
            </a:r>
          </a:p>
        </p:txBody>
      </p:sp>
    </p:spTree>
    <p:extLst>
      <p:ext uri="{BB962C8B-B14F-4D97-AF65-F5344CB8AC3E}">
        <p14:creationId xmlns:p14="http://schemas.microsoft.com/office/powerpoint/2010/main" val="9365580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4"/>
                                        </p:tgtEl>
                                        <p:attrNameLst>
                                          <p:attrName>style.visibility</p:attrName>
                                        </p:attrNameLst>
                                      </p:cBhvr>
                                      <p:to>
                                        <p:strVal val="visible"/>
                                      </p:to>
                                    </p:set>
                                    <p:animEffect transition="in" filter="fade">
                                      <p:cBhvr>
                                        <p:cTn id="22" dur="500"/>
                                        <p:tgtEl>
                                          <p:spTgt spid="3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5"/>
                                        </p:tgtEl>
                                        <p:attrNameLst>
                                          <p:attrName>style.visibility</p:attrName>
                                        </p:attrNameLst>
                                      </p:cBhvr>
                                      <p:to>
                                        <p:strVal val="visible"/>
                                      </p:to>
                                    </p:set>
                                    <p:animEffect transition="in" filter="fade">
                                      <p:cBhvr>
                                        <p:cTn id="47" dur="500"/>
                                        <p:tgtEl>
                                          <p:spTgt spid="3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animBg="1"/>
      <p:bldP spid="3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3"/>
          <p:cNvGrpSpPr/>
          <p:nvPr/>
        </p:nvGrpSpPr>
        <p:grpSpPr>
          <a:xfrm>
            <a:off x="3470547" y="2299352"/>
            <a:ext cx="2720691" cy="3534263"/>
            <a:chOff x="359739" y="1442101"/>
            <a:chExt cx="2720691" cy="3534263"/>
          </a:xfrm>
        </p:grpSpPr>
        <p:grpSp>
          <p:nvGrpSpPr>
            <p:cNvPr id="350" name="Group 350"/>
            <p:cNvGrpSpPr/>
            <p:nvPr/>
          </p:nvGrpSpPr>
          <p:grpSpPr>
            <a:xfrm>
              <a:off x="1085084" y="1442101"/>
              <a:ext cx="1270001" cy="1270001"/>
              <a:chOff x="0" y="0"/>
              <a:chExt cx="1270000" cy="1270000"/>
            </a:xfrm>
          </p:grpSpPr>
          <p:sp>
            <p:nvSpPr>
              <p:cNvPr id="347" name="Shape 347"/>
              <p:cNvSpPr/>
              <p:nvPr/>
            </p:nvSpPr>
            <p:spPr>
              <a:xfrm>
                <a:off x="0" y="0"/>
                <a:ext cx="1270000" cy="1270000"/>
              </a:xfrm>
              <a:prstGeom prst="ellipse">
                <a:avLst/>
              </a:prstGeom>
              <a:noFill/>
              <a:ln w="50800" cap="flat">
                <a:solidFill>
                  <a:srgbClr val="F3E5C6"/>
                </a:solidFill>
                <a:prstDash val="solid"/>
                <a:round/>
              </a:ln>
              <a:effectLst/>
            </p:spPr>
            <p:txBody>
              <a:bodyPr wrap="square" lIns="45719" tIns="45719" rIns="45719" bIns="45719" numCol="1" anchor="ctr">
                <a:noAutofit/>
              </a:bodyPr>
              <a:lstStyle/>
              <a:p>
                <a:pPr defTabSz="914400" hangingPunct="0"/>
                <a:endParaRPr sz="1400" kern="0">
                  <a:solidFill>
                    <a:srgbClr val="000000"/>
                  </a:solidFill>
                  <a:latin typeface="Century Gothic"/>
                  <a:sym typeface="Century Gothic"/>
                </a:endParaRPr>
              </a:p>
            </p:txBody>
          </p:sp>
          <p:pic>
            <p:nvPicPr>
              <p:cNvPr id="348" name="Troy Dally.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87065" y="187238"/>
                <a:ext cx="895691" cy="895520"/>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1"/>
                      <a:pt x="2882" y="3012"/>
                    </a:cubicBezTo>
                    <a:cubicBezTo>
                      <a:pt x="-960" y="7033"/>
                      <a:pt x="-960" y="13558"/>
                      <a:pt x="2882" y="17579"/>
                    </a:cubicBezTo>
                    <a:cubicBezTo>
                      <a:pt x="6723" y="21600"/>
                      <a:pt x="12957" y="21600"/>
                      <a:pt x="16798" y="17579"/>
                    </a:cubicBezTo>
                    <a:cubicBezTo>
                      <a:pt x="20640" y="13558"/>
                      <a:pt x="20640" y="7033"/>
                      <a:pt x="16798" y="3012"/>
                    </a:cubicBezTo>
                    <a:cubicBezTo>
                      <a:pt x="14878" y="1001"/>
                      <a:pt x="12358" y="0"/>
                      <a:pt x="9840" y="0"/>
                    </a:cubicBezTo>
                    <a:close/>
                  </a:path>
                </a:pathLst>
              </a:custGeom>
              <a:ln w="12700" cap="flat">
                <a:noFill/>
                <a:miter lim="400000"/>
              </a:ln>
              <a:effectLst>
                <a:outerShdw blurRad="38100" dist="23000" dir="5400000" rotWithShape="0">
                  <a:srgbClr val="000000">
                    <a:alpha val="35000"/>
                  </a:srgbClr>
                </a:outerShdw>
              </a:effectLst>
            </p:spPr>
          </p:pic>
          <p:sp>
            <p:nvSpPr>
              <p:cNvPr id="349" name="Shape 349"/>
              <p:cNvSpPr/>
              <p:nvPr/>
            </p:nvSpPr>
            <p:spPr>
              <a:xfrm>
                <a:off x="104860" y="104860"/>
                <a:ext cx="1060280" cy="1060280"/>
              </a:xfrm>
              <a:prstGeom prst="ellipse">
                <a:avLst/>
              </a:prstGeom>
              <a:noFill/>
              <a:ln w="101600" cap="flat">
                <a:solidFill>
                  <a:srgbClr val="EFDBB0"/>
                </a:solidFill>
                <a:prstDash val="solid"/>
                <a:round/>
              </a:ln>
              <a:effectLst/>
            </p:spPr>
            <p:txBody>
              <a:bodyPr wrap="square" lIns="45719" tIns="45719" rIns="45719" bIns="45719" numCol="1" anchor="ctr">
                <a:noAutofit/>
              </a:bodyPr>
              <a:lstStyle/>
              <a:p>
                <a:pPr defTabSz="914400" hangingPunct="0"/>
                <a:endParaRPr sz="1400" kern="0">
                  <a:solidFill>
                    <a:srgbClr val="000000"/>
                  </a:solidFill>
                  <a:latin typeface="Century Gothic"/>
                  <a:sym typeface="Century Gothic"/>
                </a:endParaRPr>
              </a:p>
            </p:txBody>
          </p:sp>
        </p:grpSp>
        <p:sp>
          <p:nvSpPr>
            <p:cNvPr id="359" name="Shape 359"/>
            <p:cNvSpPr/>
            <p:nvPr/>
          </p:nvSpPr>
          <p:spPr>
            <a:xfrm>
              <a:off x="359739" y="2813276"/>
              <a:ext cx="2720691" cy="131260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20000"/>
                </a:lnSpc>
                <a:defRPr sz="1000" i="1">
                  <a:solidFill>
                    <a:srgbClr val="00558D"/>
                  </a:solidFill>
                  <a:latin typeface="ITC Garamond"/>
                  <a:ea typeface="ITC Garamond"/>
                  <a:cs typeface="ITC Garamond"/>
                  <a:sym typeface="ITC Garamond"/>
                </a:defRPr>
              </a:lvl1pPr>
            </a:lstStyle>
            <a:p>
              <a:pPr defTabSz="914400" hangingPunct="0"/>
              <a:r>
                <a:rPr sz="950" kern="0" dirty="0"/>
                <a:t>“For over a decade, Lowe’s has partnered with SkillsUSA to help students gain the valuable professional, workplace and technical skills needed to succeed. Our partnership is helping develop world-class leaders of tomorrow and ensuring our country has a talented, skilled workforce for years to come.”</a:t>
              </a:r>
            </a:p>
          </p:txBody>
        </p:sp>
        <p:sp>
          <p:nvSpPr>
            <p:cNvPr id="362" name="Shape 362"/>
            <p:cNvSpPr/>
            <p:nvPr/>
          </p:nvSpPr>
          <p:spPr>
            <a:xfrm>
              <a:off x="1085084" y="4114590"/>
              <a:ext cx="1822678" cy="86177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defTabSz="914400" hangingPunct="0">
                <a:defRPr sz="1000" b="1" cap="all">
                  <a:solidFill>
                    <a:srgbClr val="E72632"/>
                  </a:solidFill>
                  <a:latin typeface="Futura-ExtraBold"/>
                  <a:ea typeface="Futura-ExtraBold"/>
                  <a:cs typeface="Futura-ExtraBold"/>
                  <a:sym typeface="Futura-ExtraBold"/>
                </a:defRPr>
              </a:pPr>
              <a:r>
                <a:rPr sz="1000" b="1" kern="0" cap="all" dirty="0">
                  <a:solidFill>
                    <a:srgbClr val="E72632"/>
                  </a:solidFill>
                  <a:latin typeface="Futura-ExtraBold"/>
                  <a:ea typeface="Futura-ExtraBold"/>
                  <a:cs typeface="Futura-ExtraBold"/>
                  <a:sym typeface="Futura-ExtraBold"/>
                </a:rPr>
                <a:t>Troy J. Dally</a:t>
              </a:r>
              <a:br>
                <a:rPr sz="1000" b="1" kern="0" cap="all" dirty="0">
                  <a:solidFill>
                    <a:srgbClr val="E72632"/>
                  </a:solidFill>
                  <a:latin typeface="Futura-ExtraBold"/>
                  <a:ea typeface="Futura-ExtraBold"/>
                  <a:cs typeface="Futura-ExtraBold"/>
                  <a:sym typeface="Futura-ExtraBold"/>
                </a:rPr>
              </a:br>
              <a:r>
                <a:rPr sz="800" kern="0" dirty="0">
                  <a:solidFill>
                    <a:srgbClr val="00558D"/>
                  </a:solidFill>
                  <a:latin typeface="Futura"/>
                  <a:ea typeface="Futura"/>
                  <a:cs typeface="Futura"/>
                  <a:sym typeface="Futura"/>
                </a:rPr>
                <a:t>Senior Vice President, General Merchandising Manager, Seasonal and Services, Lowe’s Companies, Inc.</a:t>
              </a:r>
              <a:endParaRPr sz="1000" b="1" kern="0" cap="all" dirty="0">
                <a:solidFill>
                  <a:srgbClr val="00558D"/>
                </a:solidFill>
                <a:latin typeface="Futura-ExtraBold"/>
                <a:ea typeface="Futura-ExtraBold"/>
                <a:cs typeface="Futura-ExtraBold"/>
                <a:sym typeface="Futura-ExtraBold"/>
              </a:endParaRPr>
            </a:p>
          </p:txBody>
        </p:sp>
      </p:grpSp>
      <p:grpSp>
        <p:nvGrpSpPr>
          <p:cNvPr id="3" name="Group 2"/>
          <p:cNvGrpSpPr/>
          <p:nvPr/>
        </p:nvGrpSpPr>
        <p:grpSpPr>
          <a:xfrm>
            <a:off x="6455005" y="2299351"/>
            <a:ext cx="2323955" cy="2644730"/>
            <a:chOff x="3052996" y="1442101"/>
            <a:chExt cx="2323955" cy="2644730"/>
          </a:xfrm>
        </p:grpSpPr>
        <p:grpSp>
          <p:nvGrpSpPr>
            <p:cNvPr id="354" name="Group 354"/>
            <p:cNvGrpSpPr/>
            <p:nvPr/>
          </p:nvGrpSpPr>
          <p:grpSpPr>
            <a:xfrm>
              <a:off x="3661047" y="1442101"/>
              <a:ext cx="1270001" cy="1270001"/>
              <a:chOff x="0" y="0"/>
              <a:chExt cx="1270000" cy="1270000"/>
            </a:xfrm>
          </p:grpSpPr>
          <p:sp>
            <p:nvSpPr>
              <p:cNvPr id="351" name="Shape 351"/>
              <p:cNvSpPr/>
              <p:nvPr/>
            </p:nvSpPr>
            <p:spPr>
              <a:xfrm>
                <a:off x="0" y="0"/>
                <a:ext cx="1270000" cy="1270000"/>
              </a:xfrm>
              <a:prstGeom prst="ellipse">
                <a:avLst/>
              </a:prstGeom>
              <a:noFill/>
              <a:ln w="50800" cap="flat">
                <a:solidFill>
                  <a:srgbClr val="F3E5C6"/>
                </a:solidFill>
                <a:prstDash val="solid"/>
                <a:round/>
              </a:ln>
              <a:effectLst/>
            </p:spPr>
            <p:txBody>
              <a:bodyPr wrap="square" lIns="45719" tIns="45719" rIns="45719" bIns="45719" numCol="1" anchor="ctr">
                <a:noAutofit/>
              </a:bodyPr>
              <a:lstStyle/>
              <a:p>
                <a:pPr defTabSz="914400" hangingPunct="0"/>
                <a:endParaRPr sz="1400" kern="0">
                  <a:solidFill>
                    <a:srgbClr val="000000"/>
                  </a:solidFill>
                  <a:latin typeface="Century Gothic"/>
                  <a:sym typeface="Century Gothic"/>
                </a:endParaRPr>
              </a:p>
            </p:txBody>
          </p:sp>
          <p:pic>
            <p:nvPicPr>
              <p:cNvPr id="352" name="pasted-image.tif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87065" y="187238"/>
                <a:ext cx="895691" cy="895520"/>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1"/>
                      <a:pt x="2882" y="3012"/>
                    </a:cubicBezTo>
                    <a:cubicBezTo>
                      <a:pt x="-960" y="7033"/>
                      <a:pt x="-960" y="13558"/>
                      <a:pt x="2882" y="17579"/>
                    </a:cubicBezTo>
                    <a:cubicBezTo>
                      <a:pt x="6723" y="21600"/>
                      <a:pt x="12957" y="21600"/>
                      <a:pt x="16798" y="17579"/>
                    </a:cubicBezTo>
                    <a:cubicBezTo>
                      <a:pt x="20640" y="13558"/>
                      <a:pt x="20640" y="7033"/>
                      <a:pt x="16798" y="3012"/>
                    </a:cubicBezTo>
                    <a:cubicBezTo>
                      <a:pt x="14878" y="1001"/>
                      <a:pt x="12358" y="0"/>
                      <a:pt x="9840" y="0"/>
                    </a:cubicBezTo>
                    <a:close/>
                  </a:path>
                </a:pathLst>
              </a:custGeom>
              <a:ln w="12700" cap="flat">
                <a:noFill/>
                <a:miter lim="400000"/>
              </a:ln>
              <a:effectLst>
                <a:outerShdw blurRad="38100" dist="23000" dir="5400000" rotWithShape="0">
                  <a:srgbClr val="000000">
                    <a:alpha val="35000"/>
                  </a:srgbClr>
                </a:outerShdw>
              </a:effectLst>
            </p:spPr>
          </p:pic>
          <p:sp>
            <p:nvSpPr>
              <p:cNvPr id="353" name="Shape 353"/>
              <p:cNvSpPr/>
              <p:nvPr/>
            </p:nvSpPr>
            <p:spPr>
              <a:xfrm>
                <a:off x="104860" y="104860"/>
                <a:ext cx="1060280" cy="1060280"/>
              </a:xfrm>
              <a:prstGeom prst="ellipse">
                <a:avLst/>
              </a:prstGeom>
              <a:noFill/>
              <a:ln w="101600" cap="flat">
                <a:solidFill>
                  <a:srgbClr val="EFDBB0"/>
                </a:solidFill>
                <a:prstDash val="solid"/>
                <a:round/>
              </a:ln>
              <a:effectLst/>
            </p:spPr>
            <p:txBody>
              <a:bodyPr wrap="square" lIns="45719" tIns="45719" rIns="45719" bIns="45719" numCol="1" anchor="ctr">
                <a:noAutofit/>
              </a:bodyPr>
              <a:lstStyle/>
              <a:p>
                <a:pPr defTabSz="914400" hangingPunct="0"/>
                <a:endParaRPr sz="1400" kern="0">
                  <a:solidFill>
                    <a:srgbClr val="000000"/>
                  </a:solidFill>
                  <a:latin typeface="Century Gothic"/>
                  <a:sym typeface="Century Gothic"/>
                </a:endParaRPr>
              </a:p>
            </p:txBody>
          </p:sp>
        </p:grpSp>
        <p:sp>
          <p:nvSpPr>
            <p:cNvPr id="360" name="Shape 360"/>
            <p:cNvSpPr/>
            <p:nvPr/>
          </p:nvSpPr>
          <p:spPr>
            <a:xfrm>
              <a:off x="3052996" y="2813276"/>
              <a:ext cx="2323955" cy="7940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1000" i="1">
                  <a:solidFill>
                    <a:srgbClr val="00558D"/>
                  </a:solidFill>
                  <a:latin typeface="ITC Garamond"/>
                  <a:ea typeface="ITC Garamond"/>
                  <a:cs typeface="ITC Garamond"/>
                  <a:sym typeface="ITC Garamond"/>
                </a:defRPr>
              </a:lvl1pPr>
            </a:lstStyle>
            <a:p>
              <a:pPr defTabSz="914400" hangingPunct="0"/>
              <a:r>
                <a:rPr sz="950" kern="0" dirty="0"/>
                <a:t>“SkillsUSA students are in demand and they are better equipped than anyone out there. This organization improves lives and is indeed creating a better world.”</a:t>
              </a:r>
            </a:p>
          </p:txBody>
        </p:sp>
        <p:sp>
          <p:nvSpPr>
            <p:cNvPr id="363" name="Shape 363"/>
            <p:cNvSpPr/>
            <p:nvPr/>
          </p:nvSpPr>
          <p:spPr>
            <a:xfrm>
              <a:off x="3747025" y="3594388"/>
              <a:ext cx="1629926"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defTabSz="914400" hangingPunct="0">
                <a:defRPr sz="1000" b="1" cap="all">
                  <a:solidFill>
                    <a:srgbClr val="E72632"/>
                  </a:solidFill>
                  <a:latin typeface="Futura-ExtraBold"/>
                  <a:ea typeface="Futura-ExtraBold"/>
                  <a:cs typeface="Futura-ExtraBold"/>
                  <a:sym typeface="Futura-ExtraBold"/>
                </a:defRPr>
              </a:pPr>
              <a:r>
                <a:rPr sz="1000" b="1" kern="0" cap="all" dirty="0">
                  <a:solidFill>
                    <a:srgbClr val="E72632"/>
                  </a:solidFill>
                  <a:latin typeface="Futura-ExtraBold"/>
                  <a:ea typeface="Futura-ExtraBold"/>
                  <a:cs typeface="Futura-ExtraBold"/>
                  <a:sym typeface="Futura-ExtraBold"/>
                </a:rPr>
                <a:t>Jim Lentz</a:t>
              </a:r>
              <a:br>
                <a:rPr sz="1000" b="1" kern="0" cap="all" dirty="0">
                  <a:solidFill>
                    <a:srgbClr val="E72632"/>
                  </a:solidFill>
                  <a:latin typeface="Futura-ExtraBold"/>
                  <a:ea typeface="Futura-ExtraBold"/>
                  <a:cs typeface="Futura-ExtraBold"/>
                  <a:sym typeface="Futura-ExtraBold"/>
                </a:rPr>
              </a:br>
              <a:r>
                <a:rPr lang="en-US" sz="800" b="1" kern="0" cap="all" dirty="0">
                  <a:solidFill>
                    <a:srgbClr val="00558D"/>
                  </a:solidFill>
                  <a:latin typeface="Futura"/>
                  <a:ea typeface="Futura-ExtraBold"/>
                  <a:cs typeface="Futura-ExtraBold"/>
                  <a:sym typeface="Futura"/>
                </a:rPr>
                <a:t>CEO</a:t>
              </a:r>
              <a:endParaRPr sz="800" kern="0" dirty="0">
                <a:solidFill>
                  <a:srgbClr val="00558D"/>
                </a:solidFill>
                <a:latin typeface="Futura"/>
                <a:ea typeface="Futura"/>
                <a:cs typeface="Futura"/>
                <a:sym typeface="Futura"/>
              </a:endParaRPr>
            </a:p>
            <a:p>
              <a:pPr algn="r" defTabSz="914400" hangingPunct="0">
                <a:defRPr sz="800">
                  <a:solidFill>
                    <a:srgbClr val="00558D"/>
                  </a:solidFill>
                  <a:latin typeface="Futura"/>
                  <a:ea typeface="Futura"/>
                  <a:cs typeface="Futura"/>
                  <a:sym typeface="Futura"/>
                </a:defRPr>
              </a:pPr>
              <a:r>
                <a:rPr sz="800" kern="0" dirty="0">
                  <a:solidFill>
                    <a:srgbClr val="00558D"/>
                  </a:solidFill>
                  <a:latin typeface="Futura"/>
                  <a:ea typeface="Futura"/>
                  <a:cs typeface="Futura"/>
                  <a:sym typeface="Futura"/>
                </a:rPr>
                <a:t>Toyota </a:t>
              </a:r>
              <a:r>
                <a:rPr lang="en-US" sz="800" kern="0" dirty="0">
                  <a:solidFill>
                    <a:srgbClr val="00558D"/>
                  </a:solidFill>
                  <a:latin typeface="Futura"/>
                  <a:ea typeface="Futura"/>
                  <a:cs typeface="Futura"/>
                  <a:sym typeface="Futura"/>
                </a:rPr>
                <a:t>North America</a:t>
              </a:r>
              <a:endParaRPr sz="800" kern="0" dirty="0">
                <a:solidFill>
                  <a:srgbClr val="00558D"/>
                </a:solidFill>
                <a:latin typeface="Futura"/>
                <a:ea typeface="Futura"/>
                <a:cs typeface="Futura"/>
                <a:sym typeface="Futura"/>
              </a:endParaRPr>
            </a:p>
          </p:txBody>
        </p:sp>
      </p:grpSp>
      <p:sp>
        <p:nvSpPr>
          <p:cNvPr id="365" name="Shape 365"/>
          <p:cNvSpPr/>
          <p:nvPr/>
        </p:nvSpPr>
        <p:spPr>
          <a:xfrm>
            <a:off x="1794318" y="1291787"/>
            <a:ext cx="5555365" cy="95410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buClr>
                <a:srgbClr val="FFFFFF"/>
              </a:buClr>
              <a:defRPr sz="2800" b="1">
                <a:solidFill>
                  <a:srgbClr val="CCA00A"/>
                </a:solidFill>
                <a:latin typeface="Futura-ExtraBold"/>
                <a:ea typeface="Futura-ExtraBold"/>
                <a:cs typeface="Futura-ExtraBold"/>
                <a:sym typeface="Futura-ExtraBold"/>
              </a:defRPr>
            </a:pPr>
            <a:r>
              <a:rPr sz="2800" kern="0" dirty="0">
                <a:solidFill>
                  <a:srgbClr val="CCA00A"/>
                </a:solidFill>
                <a:latin typeface="Futura-Book"/>
                <a:ea typeface="Futura-Book"/>
                <a:cs typeface="Futura-Book"/>
                <a:sym typeface="Futura-Book"/>
              </a:rPr>
              <a:t>HOW</a:t>
            </a:r>
            <a:r>
              <a:rPr sz="2800" b="1" kern="0" dirty="0">
                <a:solidFill>
                  <a:srgbClr val="CCA00A"/>
                </a:solidFill>
                <a:latin typeface="Futura-ExtraBold"/>
                <a:ea typeface="Futura-ExtraBold"/>
                <a:cs typeface="Futura-ExtraBold"/>
                <a:sym typeface="Futura-ExtraBold"/>
              </a:rPr>
              <a:t> SkillsUSA </a:t>
            </a:r>
            <a:r>
              <a:rPr sz="2800" kern="0" dirty="0">
                <a:solidFill>
                  <a:srgbClr val="CCA00A"/>
                </a:solidFill>
                <a:latin typeface="Futura-Book"/>
                <a:ea typeface="Futura-Book"/>
                <a:cs typeface="Futura-Book"/>
                <a:sym typeface="Futura-Book"/>
              </a:rPr>
              <a:t>WORKS:</a:t>
            </a:r>
            <a:r>
              <a:rPr sz="2800" b="1" kern="0" dirty="0">
                <a:solidFill>
                  <a:srgbClr val="CCA00A"/>
                </a:solidFill>
                <a:latin typeface="Futura-ExtraBold"/>
                <a:ea typeface="Futura-ExtraBold"/>
                <a:cs typeface="Futura-ExtraBold"/>
                <a:sym typeface="Futura-ExtraBold"/>
              </a:rPr>
              <a:t> </a:t>
            </a:r>
            <a:br>
              <a:rPr sz="2800" b="1" kern="0" dirty="0">
                <a:solidFill>
                  <a:srgbClr val="CCA00A"/>
                </a:solidFill>
                <a:latin typeface="Futura-ExtraBold"/>
                <a:ea typeface="Futura-ExtraBold"/>
                <a:cs typeface="Futura-ExtraBold"/>
                <a:sym typeface="Futura-ExtraBold"/>
              </a:rPr>
            </a:br>
            <a:r>
              <a:rPr sz="2800" b="1" kern="0" dirty="0">
                <a:solidFill>
                  <a:srgbClr val="CCA00A"/>
                </a:solidFill>
                <a:latin typeface="Futura-ExtraBold"/>
                <a:ea typeface="Futura-ExtraBold"/>
                <a:cs typeface="Futura-ExtraBold"/>
                <a:sym typeface="Futura-ExtraBold"/>
              </a:rPr>
              <a:t>THE WORD </a:t>
            </a:r>
            <a:r>
              <a:rPr sz="2800" kern="0" dirty="0">
                <a:solidFill>
                  <a:srgbClr val="CCA00A"/>
                </a:solidFill>
                <a:latin typeface="Futura"/>
                <a:ea typeface="Futura"/>
                <a:cs typeface="Futura"/>
                <a:sym typeface="Futura"/>
              </a:rPr>
              <a:t>FROM</a:t>
            </a:r>
            <a:r>
              <a:rPr sz="2800" b="1" kern="0" dirty="0">
                <a:solidFill>
                  <a:srgbClr val="CCA00A"/>
                </a:solidFill>
                <a:latin typeface="Futura-ExtraBold"/>
                <a:ea typeface="Futura-ExtraBold"/>
                <a:cs typeface="Futura-ExtraBold"/>
                <a:sym typeface="Futura-ExtraBold"/>
              </a:rPr>
              <a:t> EMPLOYERS</a:t>
            </a:r>
          </a:p>
        </p:txBody>
      </p:sp>
      <p:grpSp>
        <p:nvGrpSpPr>
          <p:cNvPr id="39" name="Group 358"/>
          <p:cNvGrpSpPr/>
          <p:nvPr/>
        </p:nvGrpSpPr>
        <p:grpSpPr>
          <a:xfrm>
            <a:off x="1045701" y="2299352"/>
            <a:ext cx="1270001" cy="1270001"/>
            <a:chOff x="0" y="0"/>
            <a:chExt cx="1270000" cy="1270000"/>
          </a:xfrm>
        </p:grpSpPr>
        <p:sp>
          <p:nvSpPr>
            <p:cNvPr id="42" name="Shape 355"/>
            <p:cNvSpPr/>
            <p:nvPr/>
          </p:nvSpPr>
          <p:spPr>
            <a:xfrm>
              <a:off x="0" y="0"/>
              <a:ext cx="1270000" cy="1270000"/>
            </a:xfrm>
            <a:prstGeom prst="ellipse">
              <a:avLst/>
            </a:prstGeom>
            <a:noFill/>
            <a:ln w="50800" cap="flat">
              <a:solidFill>
                <a:srgbClr val="F3E5C6"/>
              </a:solidFill>
              <a:prstDash val="solid"/>
              <a:round/>
            </a:ln>
            <a:effectLst/>
          </p:spPr>
          <p:txBody>
            <a:bodyPr wrap="square" lIns="45719" tIns="45719" rIns="45719" bIns="45719" numCol="1" anchor="ctr">
              <a:noAutofit/>
            </a:bodyPr>
            <a:lstStyle/>
            <a:p>
              <a:pPr defTabSz="914400" hangingPunct="0"/>
              <a:endParaRPr sz="1400" kern="0">
                <a:solidFill>
                  <a:srgbClr val="000000"/>
                </a:solidFill>
                <a:latin typeface="Century Gothic"/>
                <a:sym typeface="Century Gothic"/>
              </a:endParaRPr>
            </a:p>
          </p:txBody>
        </p:sp>
        <p:pic>
          <p:nvPicPr>
            <p:cNvPr id="43" name="MikeRowe SkillsUSA Hat.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87065" y="187238"/>
              <a:ext cx="895691" cy="895351"/>
            </a:xfrm>
            <a:custGeom>
              <a:avLst/>
              <a:gdLst/>
              <a:ahLst/>
              <a:cxnLst>
                <a:cxn ang="0">
                  <a:pos x="wd2" y="hd2"/>
                </a:cxn>
                <a:cxn ang="5400000">
                  <a:pos x="wd2" y="hd2"/>
                </a:cxn>
                <a:cxn ang="10800000">
                  <a:pos x="wd2" y="hd2"/>
                </a:cxn>
                <a:cxn ang="16200000">
                  <a:pos x="wd2" y="hd2"/>
                </a:cxn>
              </a:cxnLst>
              <a:rect l="0" t="0" r="r" b="b"/>
              <a:pathLst>
                <a:path w="19679" h="21600" extrusionOk="0">
                  <a:moveTo>
                    <a:pt x="9840" y="0"/>
                  </a:moveTo>
                  <a:cubicBezTo>
                    <a:pt x="7322" y="0"/>
                    <a:pt x="4802" y="1050"/>
                    <a:pt x="2882" y="3160"/>
                  </a:cubicBezTo>
                  <a:cubicBezTo>
                    <a:pt x="-960" y="7378"/>
                    <a:pt x="-960" y="14222"/>
                    <a:pt x="2882" y="18440"/>
                  </a:cubicBezTo>
                  <a:cubicBezTo>
                    <a:pt x="4802" y="20550"/>
                    <a:pt x="7322" y="21600"/>
                    <a:pt x="9840" y="21600"/>
                  </a:cubicBezTo>
                  <a:cubicBezTo>
                    <a:pt x="12358" y="21600"/>
                    <a:pt x="14878" y="20550"/>
                    <a:pt x="16798" y="18440"/>
                  </a:cubicBezTo>
                  <a:cubicBezTo>
                    <a:pt x="20640" y="14222"/>
                    <a:pt x="20640" y="7378"/>
                    <a:pt x="16798" y="3160"/>
                  </a:cubicBezTo>
                  <a:cubicBezTo>
                    <a:pt x="14878" y="1050"/>
                    <a:pt x="12358" y="0"/>
                    <a:pt x="9840" y="0"/>
                  </a:cubicBezTo>
                  <a:close/>
                </a:path>
              </a:pathLst>
            </a:custGeom>
            <a:ln w="12700" cap="flat">
              <a:noFill/>
              <a:miter lim="400000"/>
            </a:ln>
            <a:effectLst>
              <a:outerShdw blurRad="38100" dist="23000" dir="5400000" rotWithShape="0">
                <a:srgbClr val="000000">
                  <a:alpha val="35000"/>
                </a:srgbClr>
              </a:outerShdw>
            </a:effectLst>
          </p:spPr>
        </p:pic>
        <p:sp>
          <p:nvSpPr>
            <p:cNvPr id="44" name="Shape 357"/>
            <p:cNvSpPr/>
            <p:nvPr/>
          </p:nvSpPr>
          <p:spPr>
            <a:xfrm>
              <a:off x="104860" y="104860"/>
              <a:ext cx="1060280" cy="1060280"/>
            </a:xfrm>
            <a:prstGeom prst="ellipse">
              <a:avLst/>
            </a:prstGeom>
            <a:noFill/>
            <a:ln w="101600" cap="flat">
              <a:solidFill>
                <a:srgbClr val="EFDBB0"/>
              </a:solidFill>
              <a:prstDash val="solid"/>
              <a:round/>
            </a:ln>
            <a:effectLst/>
          </p:spPr>
          <p:txBody>
            <a:bodyPr wrap="square" lIns="45719" tIns="45719" rIns="45719" bIns="45719" numCol="1" anchor="ctr">
              <a:noAutofit/>
            </a:bodyPr>
            <a:lstStyle/>
            <a:p>
              <a:pPr defTabSz="914400" hangingPunct="0"/>
              <a:endParaRPr sz="1400" kern="0">
                <a:solidFill>
                  <a:srgbClr val="000000"/>
                </a:solidFill>
                <a:latin typeface="Century Gothic"/>
                <a:sym typeface="Century Gothic"/>
              </a:endParaRPr>
            </a:p>
          </p:txBody>
        </p:sp>
      </p:grpSp>
      <p:sp>
        <p:nvSpPr>
          <p:cNvPr id="40" name="Shape 361"/>
          <p:cNvSpPr/>
          <p:nvPr/>
        </p:nvSpPr>
        <p:spPr>
          <a:xfrm>
            <a:off x="400490" y="3670527"/>
            <a:ext cx="2560425" cy="167122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20000"/>
              </a:lnSpc>
              <a:defRPr sz="1000" i="1">
                <a:solidFill>
                  <a:srgbClr val="00558D"/>
                </a:solidFill>
                <a:latin typeface="ITC Garamond"/>
                <a:ea typeface="ITC Garamond"/>
                <a:cs typeface="ITC Garamond"/>
                <a:sym typeface="ITC Garamond"/>
              </a:defRPr>
            </a:lvl1pPr>
          </a:lstStyle>
          <a:p>
            <a:pPr defTabSz="914400" hangingPunct="0"/>
            <a:r>
              <a:rPr sz="950" kern="0" dirty="0"/>
              <a:t>“The thing about SkillsUSA that’s so cool and the reason that my foundation has supported it for years is that it is deliberately focused on celebrating a skill. Three million jobs right now exist in the trades and transportation and commerce. The skills gap is real. Training kids and getting them excited to do the jobs that exist ought to be job one. SkillsUSA does that in a big way.”</a:t>
            </a:r>
          </a:p>
        </p:txBody>
      </p:sp>
      <p:sp>
        <p:nvSpPr>
          <p:cNvPr id="41" name="Shape 364"/>
          <p:cNvSpPr/>
          <p:nvPr/>
        </p:nvSpPr>
        <p:spPr>
          <a:xfrm>
            <a:off x="592848" y="5236432"/>
            <a:ext cx="2368067"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defTabSz="914400" hangingPunct="0">
              <a:defRPr sz="1000" b="1" cap="all">
                <a:solidFill>
                  <a:srgbClr val="E72632"/>
                </a:solidFill>
                <a:latin typeface="Futura-ExtraBold"/>
                <a:ea typeface="Futura-ExtraBold"/>
                <a:cs typeface="Futura-ExtraBold"/>
                <a:sym typeface="Futura-ExtraBold"/>
              </a:defRPr>
            </a:pPr>
            <a:r>
              <a:rPr sz="1000" b="1" kern="0" cap="all">
                <a:solidFill>
                  <a:srgbClr val="E72632"/>
                </a:solidFill>
                <a:latin typeface="Futura-ExtraBold"/>
                <a:ea typeface="Futura-ExtraBold"/>
                <a:cs typeface="Futura-ExtraBold"/>
                <a:sym typeface="Futura-ExtraBold"/>
              </a:rPr>
              <a:t>Mike Rowe</a:t>
            </a:r>
          </a:p>
          <a:p>
            <a:pPr algn="r" defTabSz="914400" hangingPunct="0">
              <a:defRPr sz="800">
                <a:solidFill>
                  <a:srgbClr val="00558D"/>
                </a:solidFill>
                <a:latin typeface="Futura"/>
                <a:ea typeface="Futura"/>
                <a:cs typeface="Futura"/>
                <a:sym typeface="Futura"/>
              </a:defRPr>
            </a:pPr>
            <a:r>
              <a:rPr sz="800" kern="0" dirty="0">
                <a:solidFill>
                  <a:srgbClr val="00558D"/>
                </a:solidFill>
                <a:latin typeface="Futura"/>
                <a:ea typeface="Futura"/>
                <a:cs typeface="Futura"/>
                <a:sym typeface="Futura"/>
              </a:rPr>
              <a:t>mikeroweWORKS Foundation</a:t>
            </a:r>
          </a:p>
        </p:txBody>
      </p:sp>
    </p:spTree>
    <p:extLst>
      <p:ext uri="{BB962C8B-B14F-4D97-AF65-F5344CB8AC3E}">
        <p14:creationId xmlns:p14="http://schemas.microsoft.com/office/powerpoint/2010/main" val="180185732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htning Stri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956" y="361514"/>
            <a:ext cx="6364331" cy="6364331"/>
          </a:xfrm>
          <a:prstGeom prst="rect">
            <a:avLst/>
          </a:prstGeom>
        </p:spPr>
      </p:pic>
    </p:spTree>
    <p:extLst>
      <p:ext uri="{BB962C8B-B14F-4D97-AF65-F5344CB8AC3E}">
        <p14:creationId xmlns:p14="http://schemas.microsoft.com/office/powerpoint/2010/main" val="1041938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466" name="Shape 466"/>
          <p:cNvSpPr/>
          <p:nvPr/>
        </p:nvSpPr>
        <p:spPr>
          <a:xfrm>
            <a:off x="978394" y="1291787"/>
            <a:ext cx="7187222" cy="138499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defTabSz="914400" hangingPunct="0">
              <a:buClr>
                <a:srgbClr val="FFFFFF"/>
              </a:buClr>
              <a:defRPr sz="2800" b="1">
                <a:solidFill>
                  <a:srgbClr val="CCA00A"/>
                </a:solidFill>
                <a:latin typeface="Futura-ExtraBold"/>
                <a:ea typeface="Futura-ExtraBold"/>
                <a:cs typeface="Futura-ExtraBold"/>
                <a:sym typeface="Futura-ExtraBold"/>
              </a:defRPr>
            </a:pPr>
            <a:r>
              <a:rPr sz="2800" kern="0" dirty="0">
                <a:solidFill>
                  <a:srgbClr val="CCA00A"/>
                </a:solidFill>
                <a:latin typeface="Futura"/>
                <a:ea typeface="Futura"/>
                <a:cs typeface="Futura"/>
                <a:sym typeface="Futura"/>
              </a:rPr>
              <a:t>WHAT</a:t>
            </a:r>
            <a:r>
              <a:rPr sz="2800" b="1" kern="0" dirty="0">
                <a:solidFill>
                  <a:srgbClr val="CCA00A"/>
                </a:solidFill>
                <a:latin typeface="Futura-ExtraBold"/>
                <a:ea typeface="Futura-ExtraBold"/>
                <a:cs typeface="Futura-ExtraBold"/>
                <a:sym typeface="Futura-ExtraBold"/>
              </a:rPr>
              <a:t> SkillsUSA </a:t>
            </a:r>
            <a:r>
              <a:rPr sz="2800" kern="0" dirty="0">
                <a:solidFill>
                  <a:srgbClr val="CCA00A"/>
                </a:solidFill>
                <a:latin typeface="Futura"/>
                <a:ea typeface="Futura"/>
                <a:cs typeface="Futura"/>
                <a:sym typeface="Futura"/>
              </a:rPr>
              <a:t>MEANS FOR </a:t>
            </a:r>
            <a:r>
              <a:rPr sz="2800" b="1" kern="0" dirty="0">
                <a:solidFill>
                  <a:srgbClr val="CCA00A"/>
                </a:solidFill>
                <a:latin typeface="Futura-ExtraBold"/>
                <a:ea typeface="Futura-ExtraBold"/>
                <a:cs typeface="Futura-ExtraBold"/>
                <a:sym typeface="Futura-ExtraBold"/>
              </a:rPr>
              <a:t>YOU</a:t>
            </a:r>
            <a:r>
              <a:rPr sz="2800" kern="0" dirty="0">
                <a:solidFill>
                  <a:srgbClr val="CCA00A"/>
                </a:solidFill>
                <a:latin typeface="Futura-Book"/>
                <a:ea typeface="Futura-Book"/>
                <a:cs typeface="Futura-Book"/>
                <a:sym typeface="Futura-Book"/>
              </a:rPr>
              <a:t>:</a:t>
            </a:r>
            <a:r>
              <a:rPr sz="2800" b="1" kern="0" dirty="0">
                <a:solidFill>
                  <a:srgbClr val="CCA00A"/>
                </a:solidFill>
                <a:latin typeface="Futura-ExtraBold"/>
                <a:ea typeface="Futura-ExtraBold"/>
                <a:cs typeface="Futura-ExtraBold"/>
                <a:sym typeface="Futura-ExtraBold"/>
              </a:rPr>
              <a:t> </a:t>
            </a:r>
            <a:br>
              <a:rPr sz="2800" b="1" kern="0" dirty="0">
                <a:solidFill>
                  <a:srgbClr val="CCA00A"/>
                </a:solidFill>
                <a:latin typeface="Futura-ExtraBold"/>
                <a:ea typeface="Futura-ExtraBold"/>
                <a:cs typeface="Futura-ExtraBold"/>
                <a:sym typeface="Futura-ExtraBold"/>
              </a:rPr>
            </a:br>
            <a:r>
              <a:rPr lang="en-US" sz="2800" kern="0" dirty="0">
                <a:solidFill>
                  <a:srgbClr val="CCA00A"/>
                </a:solidFill>
                <a:latin typeface="Futura"/>
                <a:ea typeface="Futura"/>
                <a:cs typeface="Futura"/>
                <a:sym typeface="Futura"/>
              </a:rPr>
              <a:t>You are the source </a:t>
            </a:r>
            <a:r>
              <a:rPr sz="2800" kern="0" dirty="0">
                <a:solidFill>
                  <a:srgbClr val="CCA00A"/>
                </a:solidFill>
                <a:latin typeface="Futura"/>
                <a:ea typeface="Futura"/>
                <a:cs typeface="Futura"/>
                <a:sym typeface="Futura"/>
              </a:rPr>
              <a:t>for the best-</a:t>
            </a:r>
            <a:r>
              <a:rPr lang="en-US" sz="2800" kern="0" dirty="0">
                <a:solidFill>
                  <a:srgbClr val="CCA00A"/>
                </a:solidFill>
                <a:latin typeface="Futura"/>
                <a:ea typeface="Futura"/>
                <a:cs typeface="Futura"/>
                <a:sym typeface="Futura"/>
              </a:rPr>
              <a:t>educated</a:t>
            </a:r>
            <a:r>
              <a:rPr sz="2800" kern="0" dirty="0">
                <a:solidFill>
                  <a:srgbClr val="CCA00A"/>
                </a:solidFill>
                <a:latin typeface="Futura"/>
                <a:ea typeface="Futura"/>
                <a:cs typeface="Futura"/>
                <a:sym typeface="Futura"/>
              </a:rPr>
              <a:t> </a:t>
            </a:r>
            <a:br>
              <a:rPr sz="2800" kern="0" dirty="0">
                <a:solidFill>
                  <a:srgbClr val="CCA00A"/>
                </a:solidFill>
                <a:latin typeface="Futura"/>
                <a:ea typeface="Futura"/>
                <a:cs typeface="Futura"/>
                <a:sym typeface="Futura"/>
              </a:rPr>
            </a:br>
            <a:r>
              <a:rPr lang="en-US" sz="2800" kern="0" dirty="0">
                <a:solidFill>
                  <a:srgbClr val="CCA00A"/>
                </a:solidFill>
                <a:latin typeface="Futura"/>
                <a:ea typeface="Futura"/>
                <a:cs typeface="Futura"/>
                <a:sym typeface="Futura"/>
              </a:rPr>
              <a:t>students</a:t>
            </a:r>
            <a:r>
              <a:rPr sz="2800" kern="0" dirty="0">
                <a:solidFill>
                  <a:srgbClr val="CCA00A"/>
                </a:solidFill>
                <a:latin typeface="Futura"/>
                <a:ea typeface="Futura"/>
                <a:cs typeface="Futura"/>
                <a:sym typeface="Futura"/>
              </a:rPr>
              <a:t> </a:t>
            </a:r>
            <a:r>
              <a:rPr lang="en-US" sz="2800" kern="0" dirty="0">
                <a:solidFill>
                  <a:srgbClr val="CCA00A"/>
                </a:solidFill>
                <a:latin typeface="Futura"/>
                <a:ea typeface="Futura"/>
                <a:cs typeface="Futura"/>
                <a:sym typeface="Futura"/>
              </a:rPr>
              <a:t>for i</a:t>
            </a:r>
            <a:r>
              <a:rPr sz="2800" kern="0" dirty="0">
                <a:solidFill>
                  <a:srgbClr val="CCA00A"/>
                </a:solidFill>
                <a:latin typeface="Futura"/>
                <a:ea typeface="Futura"/>
                <a:cs typeface="Futura"/>
                <a:sym typeface="Futura"/>
              </a:rPr>
              <a:t>ndustry</a:t>
            </a:r>
          </a:p>
        </p:txBody>
      </p:sp>
      <p:pic>
        <p:nvPicPr>
          <p:cNvPr id="467" name="PWT Framework Fina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866" y="2793200"/>
            <a:ext cx="3176515" cy="2817938"/>
          </a:xfrm>
          <a:prstGeom prst="rect">
            <a:avLst/>
          </a:prstGeom>
          <a:ln w="12700">
            <a:miter lim="400000"/>
          </a:ln>
        </p:spPr>
      </p:pic>
      <p:sp>
        <p:nvSpPr>
          <p:cNvPr id="468" name="Shape 468"/>
          <p:cNvSpPr/>
          <p:nvPr/>
        </p:nvSpPr>
        <p:spPr>
          <a:xfrm>
            <a:off x="4004133" y="2793200"/>
            <a:ext cx="4682667" cy="724034"/>
          </a:xfrm>
          <a:prstGeom prst="rect">
            <a:avLst/>
          </a:prstGeom>
          <a:solidFill>
            <a:srgbClr val="E72632"/>
          </a:solidFill>
          <a:ln w="12700">
            <a:miter lim="400000"/>
          </a:ln>
          <a:effectLst/>
          <a:extLst>
            <a:ext uri="{C572A759-6A51-4108-AA02-DFA0A04FC94B}">
              <ma14:wrappingTextBoxFlag xmlns="" xmlns:ma14="http://schemas.microsoft.com/office/mac/drawingml/2011/main" val="1"/>
            </a:ext>
          </a:extLst>
        </p:spPr>
        <p:txBody>
          <a:bodyPr lIns="45719" rIns="45719" anchor="ctr"/>
          <a:lstStyle/>
          <a:p>
            <a:pPr algn="ctr" defTabSz="914400" hangingPunct="0">
              <a:defRPr sz="1800" b="1">
                <a:solidFill>
                  <a:srgbClr val="FFFFFF"/>
                </a:solidFill>
                <a:latin typeface="Futura-Heavy"/>
                <a:ea typeface="Futura-Heavy"/>
                <a:cs typeface="Futura-Heavy"/>
                <a:sym typeface="Futura-Heavy"/>
              </a:defRPr>
            </a:pPr>
            <a:r>
              <a:rPr sz="1600" b="1" kern="0" cap="all" dirty="0">
                <a:solidFill>
                  <a:srgbClr val="FFFFFF"/>
                </a:solidFill>
                <a:latin typeface="Futura-Heavy"/>
                <a:ea typeface="Futura-Heavy"/>
                <a:cs typeface="Futura-Heavy"/>
                <a:sym typeface="Futura-Heavy"/>
              </a:rPr>
              <a:t>It’s not just more people to hire—</a:t>
            </a:r>
            <a:br>
              <a:rPr sz="1600" b="1" kern="0" cap="all" dirty="0">
                <a:solidFill>
                  <a:srgbClr val="FFFFFF"/>
                </a:solidFill>
                <a:latin typeface="Futura-Heavy"/>
                <a:ea typeface="Futura-Heavy"/>
                <a:cs typeface="Futura-Heavy"/>
                <a:sym typeface="Futura-Heavy"/>
              </a:rPr>
            </a:br>
            <a:r>
              <a:rPr sz="1600" b="1" kern="0" cap="all" dirty="0">
                <a:solidFill>
                  <a:srgbClr val="FFFFFF"/>
                </a:solidFill>
                <a:latin typeface="Futura Medium" charset="0"/>
                <a:ea typeface="Futura Medium" charset="0"/>
                <a:cs typeface="Futura Medium" charset="0"/>
                <a:sym typeface="Futura-Heavy"/>
              </a:rPr>
              <a:t>it’s the people </a:t>
            </a:r>
            <a:r>
              <a:rPr lang="en-US" sz="1600" b="1" kern="0" cap="all" dirty="0">
                <a:solidFill>
                  <a:srgbClr val="FFFFFF"/>
                </a:solidFill>
                <a:latin typeface="Futura Medium" charset="0"/>
                <a:ea typeface="Futura Medium" charset="0"/>
                <a:cs typeface="Futura Medium" charset="0"/>
                <a:sym typeface="Futura-Heavy"/>
              </a:rPr>
              <a:t>industry</a:t>
            </a:r>
            <a:r>
              <a:rPr sz="1600" b="1" kern="0" cap="all" dirty="0">
                <a:solidFill>
                  <a:srgbClr val="FFFFFF"/>
                </a:solidFill>
                <a:latin typeface="Futura Medium" charset="0"/>
                <a:ea typeface="Futura Medium" charset="0"/>
                <a:cs typeface="Futura Medium" charset="0"/>
                <a:sym typeface="Futura-Heavy"/>
              </a:rPr>
              <a:t> </a:t>
            </a:r>
            <a:r>
              <a:rPr sz="1600" b="1" kern="0" cap="all" dirty="0">
                <a:solidFill>
                  <a:srgbClr val="FFFFFF"/>
                </a:solidFill>
                <a:latin typeface="Futura-Heavy"/>
                <a:ea typeface="Futura-Heavy"/>
                <a:cs typeface="Futura-Heavy"/>
                <a:sym typeface="Futura-Heavy"/>
              </a:rPr>
              <a:t>want</a:t>
            </a:r>
            <a:r>
              <a:rPr lang="en-US" sz="1600" b="1" kern="0" cap="all" dirty="0">
                <a:solidFill>
                  <a:srgbClr val="FFFFFF"/>
                </a:solidFill>
                <a:latin typeface="Futura-Heavy"/>
                <a:ea typeface="Futura-Heavy"/>
                <a:cs typeface="Futura-Heavy"/>
                <a:sym typeface="Futura-Heavy"/>
              </a:rPr>
              <a:t>s</a:t>
            </a:r>
            <a:r>
              <a:rPr sz="1600" b="1" kern="0" cap="all" dirty="0">
                <a:solidFill>
                  <a:srgbClr val="FFFFFF"/>
                </a:solidFill>
                <a:latin typeface="Futura-Heavy"/>
                <a:ea typeface="Futura-Heavy"/>
                <a:cs typeface="Futura-Heavy"/>
                <a:sym typeface="Futura-Heavy"/>
              </a:rPr>
              <a:t> </a:t>
            </a:r>
            <a:r>
              <a:rPr sz="1600" b="1" kern="0" cap="all" dirty="0">
                <a:solidFill>
                  <a:srgbClr val="FFFFFF"/>
                </a:solidFill>
                <a:latin typeface="Futura Medium" charset="0"/>
                <a:ea typeface="Futura Medium" charset="0"/>
                <a:cs typeface="Futura Medium" charset="0"/>
                <a:sym typeface="Futura-Heavy"/>
              </a:rPr>
              <a:t>to hire</a:t>
            </a:r>
            <a:r>
              <a:rPr sz="1600" b="1" kern="0" cap="all" dirty="0">
                <a:solidFill>
                  <a:srgbClr val="FFFFFF"/>
                </a:solidFill>
                <a:latin typeface="Futura-Heavy"/>
                <a:ea typeface="Futura-Heavy"/>
                <a:cs typeface="Futura-Heavy"/>
                <a:sym typeface="Futura-Heavy"/>
              </a:rPr>
              <a:t> </a:t>
            </a:r>
            <a:r>
              <a:rPr sz="1600" b="1" u="sng" kern="0" cap="all" dirty="0">
                <a:solidFill>
                  <a:srgbClr val="FFFFFF"/>
                </a:solidFill>
                <a:latin typeface="Futura-Heavy"/>
                <a:ea typeface="Futura-Heavy"/>
                <a:cs typeface="Futura-Heavy"/>
                <a:sym typeface="Futura-Heavy"/>
              </a:rPr>
              <a:t>first</a:t>
            </a:r>
            <a:r>
              <a:rPr sz="1600" b="1" kern="0" cap="all" dirty="0">
                <a:solidFill>
                  <a:srgbClr val="FFFFFF"/>
                </a:solidFill>
                <a:latin typeface="Futura-Heavy"/>
                <a:ea typeface="Futura-Heavy"/>
                <a:cs typeface="Futura-Heavy"/>
                <a:sym typeface="Futura-Heavy"/>
              </a:rPr>
              <a:t>.</a:t>
            </a:r>
          </a:p>
        </p:txBody>
      </p:sp>
      <p:sp>
        <p:nvSpPr>
          <p:cNvPr id="469" name="Shape 469"/>
          <p:cNvSpPr/>
          <p:nvPr/>
        </p:nvSpPr>
        <p:spPr>
          <a:xfrm>
            <a:off x="4004133" y="3739639"/>
            <a:ext cx="4682666" cy="724033"/>
          </a:xfrm>
          <a:prstGeom prst="rect">
            <a:avLst/>
          </a:prstGeom>
          <a:solidFill>
            <a:srgbClr val="00558D"/>
          </a:solidFill>
          <a:ln w="12700">
            <a:miter lim="400000"/>
          </a:ln>
          <a:effectLst/>
          <a:extLst>
            <a:ext uri="{C572A759-6A51-4108-AA02-DFA0A04FC94B}">
              <ma14:wrappingTextBoxFlag xmlns="" xmlns:ma14="http://schemas.microsoft.com/office/mac/drawingml/2011/main" val="1"/>
            </a:ext>
          </a:extLst>
        </p:spPr>
        <p:txBody>
          <a:bodyPr lIns="45719" rIns="45719" anchor="ctr"/>
          <a:lstStyle/>
          <a:p>
            <a:pPr algn="ctr" defTabSz="914400" hangingPunct="0">
              <a:defRPr sz="1800" b="1">
                <a:solidFill>
                  <a:srgbClr val="FFFFFF"/>
                </a:solidFill>
                <a:latin typeface="Futura-Heavy"/>
                <a:ea typeface="Futura-Heavy"/>
                <a:cs typeface="Futura-Heavy"/>
                <a:sym typeface="Futura-Heavy"/>
              </a:defRPr>
            </a:pPr>
            <a:r>
              <a:rPr sz="1600" b="1" kern="0" cap="all" dirty="0">
                <a:solidFill>
                  <a:srgbClr val="FFFFFF"/>
                </a:solidFill>
                <a:latin typeface="Futura-Heavy"/>
                <a:ea typeface="Futura-Heavy"/>
                <a:cs typeface="Futura-Heavy"/>
                <a:sym typeface="Futura-Heavy"/>
              </a:rPr>
              <a:t>Even their first industry job </a:t>
            </a:r>
            <a:r>
              <a:rPr lang="en-US" sz="1600" b="1" kern="0" cap="all" dirty="0">
                <a:solidFill>
                  <a:srgbClr val="FFFFFF"/>
                </a:solidFill>
                <a:latin typeface="Futura-Heavy"/>
                <a:ea typeface="Futura-Heavy"/>
                <a:cs typeface="Futura-Heavy"/>
                <a:sym typeface="Futura-Heavy"/>
              </a:rPr>
              <a:t/>
            </a:r>
            <a:br>
              <a:rPr lang="en-US" sz="1600" b="1" kern="0" cap="all" dirty="0">
                <a:solidFill>
                  <a:srgbClr val="FFFFFF"/>
                </a:solidFill>
                <a:latin typeface="Futura-Heavy"/>
                <a:ea typeface="Futura-Heavy"/>
                <a:cs typeface="Futura-Heavy"/>
                <a:sym typeface="Futura-Heavy"/>
              </a:rPr>
            </a:br>
            <a:r>
              <a:rPr sz="1600" b="1" kern="0" cap="all" dirty="0">
                <a:solidFill>
                  <a:srgbClr val="FFFFFF"/>
                </a:solidFill>
                <a:latin typeface="Futura Medium" charset="0"/>
                <a:ea typeface="Futura Medium" charset="0"/>
                <a:cs typeface="Futura Medium" charset="0"/>
                <a:sym typeface="Futura-Heavy"/>
              </a:rPr>
              <a:t>is</a:t>
            </a:r>
            <a:r>
              <a:rPr lang="en-US" sz="1600" b="1" kern="0" cap="all" dirty="0">
                <a:solidFill>
                  <a:srgbClr val="FFFFFF"/>
                </a:solidFill>
                <a:latin typeface="Futura Medium" charset="0"/>
                <a:ea typeface="Futura Medium" charset="0"/>
                <a:cs typeface="Futura Medium" charset="0"/>
                <a:sym typeface="Futura-Heavy"/>
              </a:rPr>
              <a:t> </a:t>
            </a:r>
            <a:r>
              <a:rPr sz="1600" b="1" kern="0" cap="all" dirty="0">
                <a:solidFill>
                  <a:srgbClr val="FFFFFF"/>
                </a:solidFill>
                <a:latin typeface="Futura Medium" charset="0"/>
                <a:ea typeface="Futura Medium" charset="0"/>
                <a:cs typeface="Futura Medium" charset="0"/>
                <a:sym typeface="Futura-Heavy"/>
              </a:rPr>
              <a:t>their </a:t>
            </a:r>
            <a:r>
              <a:rPr sz="1600" b="1" kern="0" cap="all" dirty="0">
                <a:solidFill>
                  <a:srgbClr val="FFFFFF"/>
                </a:solidFill>
                <a:latin typeface="Futura-Heavy"/>
                <a:ea typeface="Futura-Heavy"/>
                <a:cs typeface="Futura-Heavy"/>
                <a:sym typeface="Futura-Heavy"/>
              </a:rPr>
              <a:t>second industry job</a:t>
            </a:r>
          </a:p>
        </p:txBody>
      </p:sp>
      <p:sp>
        <p:nvSpPr>
          <p:cNvPr id="470" name="Shape 470"/>
          <p:cNvSpPr/>
          <p:nvPr/>
        </p:nvSpPr>
        <p:spPr>
          <a:xfrm>
            <a:off x="4004133" y="4686076"/>
            <a:ext cx="4682666" cy="724033"/>
          </a:xfrm>
          <a:prstGeom prst="rect">
            <a:avLst/>
          </a:prstGeom>
          <a:solidFill>
            <a:srgbClr val="414042"/>
          </a:solidFill>
          <a:ln w="12700">
            <a:miter lim="400000"/>
          </a:ln>
          <a:effectLst/>
          <a:extLst>
            <a:ext uri="{C572A759-6A51-4108-AA02-DFA0A04FC94B}">
              <ma14:wrappingTextBoxFlag xmlns="" xmlns:ma14="http://schemas.microsoft.com/office/mac/drawingml/2011/main" val="1"/>
            </a:ext>
          </a:extLst>
        </p:spPr>
        <p:txBody>
          <a:bodyPr lIns="45719" rIns="45719" anchor="ctr"/>
          <a:lstStyle/>
          <a:p>
            <a:pPr algn="ctr" defTabSz="914400" hangingPunct="0">
              <a:defRPr sz="1800" b="1">
                <a:solidFill>
                  <a:srgbClr val="FFFFFF"/>
                </a:solidFill>
                <a:latin typeface="Futura-Heavy"/>
                <a:ea typeface="Futura-Heavy"/>
                <a:cs typeface="Futura-Heavy"/>
                <a:sym typeface="Futura-Heavy"/>
              </a:defRPr>
            </a:pPr>
            <a:r>
              <a:rPr sz="1600" b="1" kern="0" cap="all" dirty="0">
                <a:solidFill>
                  <a:srgbClr val="FFFFFF"/>
                </a:solidFill>
                <a:latin typeface="Futura-Heavy"/>
                <a:ea typeface="Futura-Heavy"/>
                <a:cs typeface="Futura-Heavy"/>
                <a:sym typeface="Futura-Heavy"/>
              </a:rPr>
              <a:t>They’ve got the skills to be </a:t>
            </a:r>
            <a:r>
              <a:rPr sz="1600" b="1" u="sng" kern="0" cap="all" dirty="0">
                <a:solidFill>
                  <a:srgbClr val="FFFFFF"/>
                </a:solidFill>
                <a:latin typeface="Futura-Heavy"/>
                <a:ea typeface="Futura-Heavy"/>
                <a:cs typeface="Futura-Heavy"/>
                <a:sym typeface="Futura-Heavy"/>
              </a:rPr>
              <a:t>leaders</a:t>
            </a:r>
            <a:br>
              <a:rPr sz="1600" b="1" u="sng" kern="0" cap="all" dirty="0">
                <a:solidFill>
                  <a:srgbClr val="FFFFFF"/>
                </a:solidFill>
                <a:latin typeface="Futura-Heavy"/>
                <a:ea typeface="Futura-Heavy"/>
                <a:cs typeface="Futura-Heavy"/>
                <a:sym typeface="Futura-Heavy"/>
              </a:rPr>
            </a:br>
            <a:r>
              <a:rPr sz="1600" b="1" kern="0" cap="all" dirty="0">
                <a:solidFill>
                  <a:srgbClr val="FFFFFF"/>
                </a:solidFill>
                <a:latin typeface="Futura Medium" charset="0"/>
                <a:ea typeface="Futura Medium" charset="0"/>
                <a:cs typeface="Futura Medium" charset="0"/>
                <a:sym typeface="Futura-Heavy"/>
              </a:rPr>
              <a:t>within</a:t>
            </a:r>
            <a:r>
              <a:rPr sz="1600" b="1" kern="0" cap="all" dirty="0">
                <a:solidFill>
                  <a:srgbClr val="FFFFFF"/>
                </a:solidFill>
                <a:latin typeface="Futura-Heavy"/>
                <a:ea typeface="Futura-Heavy"/>
                <a:cs typeface="Futura-Heavy"/>
                <a:sym typeface="Futura-Heavy"/>
              </a:rPr>
              <a:t> </a:t>
            </a:r>
            <a:r>
              <a:rPr lang="en-US" sz="1600" b="1" kern="0" cap="all" dirty="0">
                <a:solidFill>
                  <a:srgbClr val="FFFFFF"/>
                </a:solidFill>
                <a:latin typeface="Futura-Heavy"/>
                <a:ea typeface="Futura-Heavy"/>
                <a:cs typeface="Futura-Heavy"/>
                <a:sym typeface="Futura-Heavy"/>
              </a:rPr>
              <a:t>industry</a:t>
            </a:r>
            <a:endParaRPr sz="1600" b="1" kern="0" cap="all" dirty="0">
              <a:solidFill>
                <a:srgbClr val="FFFFFF"/>
              </a:solidFill>
              <a:latin typeface="Futura-Heavy"/>
              <a:ea typeface="Futura-Heavy"/>
              <a:cs typeface="Futura-Heavy"/>
              <a:sym typeface="Futura-Heavy"/>
            </a:endParaRPr>
          </a:p>
        </p:txBody>
      </p:sp>
    </p:spTree>
    <p:extLst>
      <p:ext uri="{BB962C8B-B14F-4D97-AF65-F5344CB8AC3E}">
        <p14:creationId xmlns:p14="http://schemas.microsoft.com/office/powerpoint/2010/main" val="3919439204"/>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pic>
        <p:nvPicPr>
          <p:cNvPr id="3" name="Picture 2">
            <a:extLst>
              <a:ext uri="{FF2B5EF4-FFF2-40B4-BE49-F238E27FC236}">
                <a16:creationId xmlns:a16="http://schemas.microsoft.com/office/drawing/2014/main" id="{1AF96882-44B7-4E5E-AD6B-DD69214B2E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9435" y="1504248"/>
            <a:ext cx="5785130" cy="3849504"/>
          </a:xfrm>
          <a:prstGeom prst="rect">
            <a:avLst/>
          </a:prstGeom>
        </p:spPr>
      </p:pic>
    </p:spTree>
    <p:extLst>
      <p:ext uri="{BB962C8B-B14F-4D97-AF65-F5344CB8AC3E}">
        <p14:creationId xmlns:p14="http://schemas.microsoft.com/office/powerpoint/2010/main" val="1643863212"/>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dirty="0"/>
          </a:p>
        </p:txBody>
      </p:sp>
      <p:sp>
        <p:nvSpPr>
          <p:cNvPr id="4" name="Text Placeholder 3"/>
          <p:cNvSpPr>
            <a:spLocks noGrp="1"/>
          </p:cNvSpPr>
          <p:nvPr>
            <p:ph type="body" sz="half" idx="13"/>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829" y="857250"/>
            <a:ext cx="7558342" cy="5143500"/>
          </a:xfrm>
          <a:prstGeom prst="rect">
            <a:avLst/>
          </a:prstGeom>
        </p:spPr>
      </p:pic>
    </p:spTree>
    <p:extLst>
      <p:ext uri="{BB962C8B-B14F-4D97-AF65-F5344CB8AC3E}">
        <p14:creationId xmlns:p14="http://schemas.microsoft.com/office/powerpoint/2010/main" val="1290620101"/>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8"/>
            <a:ext cx="8229600" cy="3474482"/>
          </a:xfrm>
        </p:spPr>
        <p:txBody>
          <a:bodyPr/>
          <a:lstStyle/>
          <a:p>
            <a:r>
              <a:rPr lang="en-US" sz="6000" dirty="0"/>
              <a:t>Thanks for listening!!</a:t>
            </a:r>
            <a:br>
              <a:rPr lang="en-US" sz="6000" dirty="0"/>
            </a:br>
            <a:r>
              <a:rPr lang="en-US" sz="6000" dirty="0"/>
              <a:t/>
            </a:r>
            <a:br>
              <a:rPr lang="en-US" sz="6000" dirty="0"/>
            </a:br>
            <a:r>
              <a:rPr lang="en-US" sz="6000" dirty="0"/>
              <a:t>Any Questions??</a:t>
            </a:r>
          </a:p>
        </p:txBody>
      </p:sp>
      <p:sp>
        <p:nvSpPr>
          <p:cNvPr id="3" name="Text Placeholder 2"/>
          <p:cNvSpPr>
            <a:spLocks noGrp="1"/>
          </p:cNvSpPr>
          <p:nvPr>
            <p:ph type="body" sz="half" idx="1"/>
          </p:nvPr>
        </p:nvSpPr>
        <p:spPr/>
        <p:txBody>
          <a:bodyPr/>
          <a:lstStyle/>
          <a:p>
            <a:endParaRPr lang="en-US"/>
          </a:p>
        </p:txBody>
      </p:sp>
      <p:sp>
        <p:nvSpPr>
          <p:cNvPr id="4" name="Text Placeholder 3"/>
          <p:cNvSpPr>
            <a:spLocks noGrp="1"/>
          </p:cNvSpPr>
          <p:nvPr>
            <p:ph type="body" sz="half" idx="13"/>
          </p:nvPr>
        </p:nvSpPr>
        <p:spPr/>
        <p:txBody>
          <a:bodyPr/>
          <a:lstStyle/>
          <a:p>
            <a:endParaRPr lang="en-US"/>
          </a:p>
        </p:txBody>
      </p:sp>
    </p:spTree>
    <p:extLst>
      <p:ext uri="{BB962C8B-B14F-4D97-AF65-F5344CB8AC3E}">
        <p14:creationId xmlns:p14="http://schemas.microsoft.com/office/powerpoint/2010/main" val="2814974145"/>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b="1" dirty="0" smtClean="0">
                <a:solidFill>
                  <a:srgbClr val="248AEA"/>
                </a:solidFill>
              </a:rPr>
              <a:t>Idea Sharing</a:t>
            </a:r>
            <a:endParaRPr lang="en-US" b="1" dirty="0" smtClean="0">
              <a:solidFill>
                <a:schemeClr val="tx1"/>
              </a:solidFill>
            </a:endParaRPr>
          </a:p>
        </p:txBody>
      </p:sp>
      <p:sp>
        <p:nvSpPr>
          <p:cNvPr id="41987" name="Content Placeholder 2"/>
          <p:cNvSpPr>
            <a:spLocks noGrp="1"/>
          </p:cNvSpPr>
          <p:nvPr>
            <p:ph idx="1"/>
          </p:nvPr>
        </p:nvSpPr>
        <p:spPr/>
        <p:txBody>
          <a:bodyPr/>
          <a:lstStyle/>
          <a:p>
            <a:r>
              <a:rPr lang="en-US" sz="3000" b="1" dirty="0" smtClean="0"/>
              <a:t>Here’s your chance to share a project or successful idea that helps </a:t>
            </a:r>
            <a:r>
              <a:rPr lang="en-US" sz="3000" b="1" smtClean="0"/>
              <a:t>your program</a:t>
            </a:r>
            <a:endParaRPr lang="en-US" sz="3000" b="1" dirty="0" smtClean="0"/>
          </a:p>
        </p:txBody>
      </p:sp>
    </p:spTree>
    <p:extLst>
      <p:ext uri="{BB962C8B-B14F-4D97-AF65-F5344CB8AC3E}">
        <p14:creationId xmlns:p14="http://schemas.microsoft.com/office/powerpoint/2010/main" val="36386784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00473" cy="1143000"/>
          </a:xfrm>
        </p:spPr>
        <p:txBody>
          <a:bodyPr>
            <a:normAutofit/>
          </a:bodyPr>
          <a:lstStyle/>
          <a:p>
            <a:r>
              <a:rPr lang="en-US" b="1" dirty="0" smtClean="0">
                <a:solidFill>
                  <a:srgbClr val="248AEA"/>
                </a:solidFill>
              </a:rPr>
              <a:t>STS Contacts</a:t>
            </a:r>
            <a:endParaRPr lang="en-US" b="1" dirty="0">
              <a:solidFill>
                <a:srgbClr val="248AEA"/>
              </a:solidFill>
            </a:endParaRPr>
          </a:p>
        </p:txBody>
      </p:sp>
      <p:sp>
        <p:nvSpPr>
          <p:cNvPr id="3" name="Content Placeholder 2"/>
          <p:cNvSpPr>
            <a:spLocks noGrp="1"/>
          </p:cNvSpPr>
          <p:nvPr>
            <p:ph idx="1"/>
          </p:nvPr>
        </p:nvSpPr>
        <p:spPr>
          <a:xfrm>
            <a:off x="261257" y="1123406"/>
            <a:ext cx="8596415" cy="5734594"/>
          </a:xfrm>
        </p:spPr>
        <p:txBody>
          <a:bodyPr>
            <a:normAutofit/>
          </a:bodyPr>
          <a:lstStyle/>
          <a:p>
            <a:pPr>
              <a:buFont typeface="Arial" charset="0"/>
              <a:buNone/>
            </a:pPr>
            <a:r>
              <a:rPr lang="en-US" sz="2400" b="1" dirty="0">
                <a:cs typeface="Times New Roman" pitchFamily="18" charset="0"/>
              </a:rPr>
              <a:t>Tony Glenn</a:t>
            </a:r>
          </a:p>
          <a:p>
            <a:pPr>
              <a:buFont typeface="Arial" charset="0"/>
              <a:buNone/>
            </a:pPr>
            <a:r>
              <a:rPr lang="en-US" sz="2400" b="1" dirty="0">
                <a:cs typeface="Times New Roman" pitchFamily="18" charset="0"/>
              </a:rPr>
              <a:t>Tony.glenn@nebraska.gov</a:t>
            </a:r>
          </a:p>
          <a:p>
            <a:pPr>
              <a:buFont typeface="Arial" charset="0"/>
              <a:buNone/>
            </a:pPr>
            <a:r>
              <a:rPr lang="en-US" sz="2400" b="1" dirty="0">
                <a:cs typeface="Times New Roman" pitchFamily="18" charset="0"/>
              </a:rPr>
              <a:t>402-471-4819</a:t>
            </a:r>
          </a:p>
          <a:p>
            <a:pPr>
              <a:buFont typeface="Arial" charset="0"/>
              <a:buNone/>
            </a:pPr>
            <a:endParaRPr lang="en-US" sz="2400" b="1" dirty="0">
              <a:cs typeface="Times New Roman" pitchFamily="18" charset="0"/>
            </a:endParaRPr>
          </a:p>
          <a:p>
            <a:pPr>
              <a:buFont typeface="Arial" charset="0"/>
              <a:buNone/>
            </a:pPr>
            <a:r>
              <a:rPr lang="en-US" sz="2400" b="1" dirty="0" smtClean="0">
                <a:cs typeface="Times New Roman" pitchFamily="18" charset="0"/>
              </a:rPr>
              <a:t>Greg Stahr</a:t>
            </a:r>
            <a:r>
              <a:rPr lang="en-US" sz="2400" b="1" dirty="0">
                <a:cs typeface="Times New Roman" pitchFamily="18" charset="0"/>
              </a:rPr>
              <a:t>					</a:t>
            </a:r>
          </a:p>
          <a:p>
            <a:pPr>
              <a:buNone/>
            </a:pPr>
            <a:r>
              <a:rPr lang="en-US" sz="2400" b="1" dirty="0" smtClean="0">
                <a:cs typeface="Times New Roman" pitchFamily="18" charset="0"/>
              </a:rPr>
              <a:t>Greg.stahr@nebraska.gov</a:t>
            </a:r>
            <a:endParaRPr lang="en-US" sz="2400" b="1" dirty="0">
              <a:cs typeface="Times New Roman" pitchFamily="18" charset="0"/>
            </a:endParaRPr>
          </a:p>
          <a:p>
            <a:pPr>
              <a:buFont typeface="Arial" charset="0"/>
              <a:buNone/>
            </a:pPr>
            <a:r>
              <a:rPr lang="en-US" sz="2400" b="1" dirty="0" smtClean="0">
                <a:cs typeface="Times New Roman" pitchFamily="18" charset="0"/>
              </a:rPr>
              <a:t>402.471.0898</a:t>
            </a:r>
            <a:endParaRPr lang="en-US" sz="2400" b="1" dirty="0">
              <a:cs typeface="Times New Roman" pitchFamily="18" charset="0"/>
            </a:endParaRPr>
          </a:p>
          <a:p>
            <a:pPr>
              <a:buNone/>
            </a:pPr>
            <a:endParaRPr lang="en-US" sz="2400" b="1" dirty="0">
              <a:cs typeface="Times New Roman" pitchFamily="18" charset="0"/>
            </a:endParaRPr>
          </a:p>
          <a:p>
            <a:pPr>
              <a:buNone/>
            </a:pPr>
            <a:endParaRPr lang="en-US" sz="2400" b="1" dirty="0">
              <a:cs typeface="Times New Roman" pitchFamily="18" charset="0"/>
            </a:endParaRPr>
          </a:p>
          <a:p>
            <a:pPr marL="0" indent="0" algn="ctr">
              <a:buNone/>
            </a:pPr>
            <a:r>
              <a:rPr lang="en-US" sz="2400" b="1" dirty="0">
                <a:cs typeface="Times New Roman" pitchFamily="18" charset="0"/>
              </a:rPr>
              <a:t>Resources from this presentation can be found at </a:t>
            </a:r>
            <a:r>
              <a:rPr lang="en-US" sz="2400" b="1" dirty="0" smtClean="0"/>
              <a:t>www.education.ne.gov/STS</a:t>
            </a:r>
            <a:endParaRPr lang="en-US" dirty="0"/>
          </a:p>
        </p:txBody>
      </p:sp>
    </p:spTree>
    <p:extLst>
      <p:ext uri="{BB962C8B-B14F-4D97-AF65-F5344CB8AC3E}">
        <p14:creationId xmlns:p14="http://schemas.microsoft.com/office/powerpoint/2010/main" val="30505509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Let’s Be Careful </a:t>
            </a:r>
            <a:r>
              <a:rPr lang="en-US" b="1" smtClean="0"/>
              <a:t>Out There!</a:t>
            </a:r>
            <a:endParaRPr lang="en-US" b="1" dirty="0"/>
          </a:p>
        </p:txBody>
      </p:sp>
      <p:pic>
        <p:nvPicPr>
          <p:cNvPr id="4" name="2018-01-05-VIDEO-0000000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93096" y="1417638"/>
            <a:ext cx="3770334" cy="5133474"/>
          </a:xfrm>
        </p:spPr>
      </p:pic>
    </p:spTree>
    <p:extLst>
      <p:ext uri="{BB962C8B-B14F-4D97-AF65-F5344CB8AC3E}">
        <p14:creationId xmlns:p14="http://schemas.microsoft.com/office/powerpoint/2010/main" val="4249643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endParaRPr lang="en-US" b="1" dirty="0" smtClean="0">
              <a:solidFill>
                <a:schemeClr val="tx1"/>
              </a:solidFill>
            </a:endParaRPr>
          </a:p>
        </p:txBody>
      </p:sp>
      <p:sp>
        <p:nvSpPr>
          <p:cNvPr id="51203" name="Content Placeholder 4"/>
          <p:cNvSpPr>
            <a:spLocks noGrp="1"/>
          </p:cNvSpPr>
          <p:nvPr>
            <p:ph idx="1"/>
          </p:nvPr>
        </p:nvSpPr>
        <p:spPr/>
        <p:txBody>
          <a:bodyPr/>
          <a:lstStyle/>
          <a:p>
            <a:pPr eaLnBrk="1" hangingPunct="1"/>
            <a:endParaRPr lang="en-US" dirty="0" smtClean="0"/>
          </a:p>
          <a:p>
            <a:pPr eaLnBrk="1" hangingPunct="1"/>
            <a:endParaRPr lang="en-US" dirty="0"/>
          </a:p>
          <a:p>
            <a:pPr eaLnBrk="1" hangingPunct="1"/>
            <a:endParaRPr lang="en-US" dirty="0" smtClean="0"/>
          </a:p>
          <a:p>
            <a:pPr marL="0" indent="0" algn="ctr" eaLnBrk="1" hangingPunct="1">
              <a:buNone/>
            </a:pPr>
            <a:endParaRPr lang="en-US" dirty="0" smtClean="0"/>
          </a:p>
          <a:p>
            <a:pPr marL="0" indent="0" algn="ctr" eaLnBrk="1" hangingPunct="1">
              <a:buNone/>
            </a:pPr>
            <a:endParaRPr lang="en-US" dirty="0" smtClean="0"/>
          </a:p>
          <a:p>
            <a:pPr marL="0" indent="0" algn="ctr" eaLnBrk="1" hangingPunct="1">
              <a:buNone/>
            </a:pPr>
            <a:endParaRPr lang="en-US" dirty="0" smtClean="0"/>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1450"/>
            <a:ext cx="9144000" cy="6019800"/>
          </a:xfrm>
          <a:prstGeom prst="rect">
            <a:avLst/>
          </a:prstGeom>
        </p:spPr>
      </p:pic>
    </p:spTree>
    <p:extLst>
      <p:ext uri="{BB962C8B-B14F-4D97-AF65-F5344CB8AC3E}">
        <p14:creationId xmlns:p14="http://schemas.microsoft.com/office/powerpoint/2010/main" val="1200512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753" y="577047"/>
            <a:ext cx="8576109" cy="7355860"/>
          </a:xfrm>
          <a:prstGeom prst="rect">
            <a:avLst/>
          </a:prstGeom>
        </p:spPr>
        <p:txBody>
          <a:bodyPr wrap="square">
            <a:spAutoFit/>
          </a:bodyPr>
          <a:lstStyle/>
          <a:p>
            <a:r>
              <a:rPr lang="en-US" sz="3600" b="1" dirty="0" smtClean="0">
                <a:solidFill>
                  <a:srgbClr val="248AEA"/>
                </a:solidFill>
              </a:rPr>
              <a:t>Safety Instructions </a:t>
            </a:r>
          </a:p>
          <a:p>
            <a:endParaRPr lang="en-US" sz="3600" b="1" dirty="0">
              <a:solidFill>
                <a:srgbClr val="248AEA"/>
              </a:solidFill>
            </a:endParaRPr>
          </a:p>
          <a:p>
            <a:pPr marL="457200" indent="-457200">
              <a:buFont typeface="Arial" panose="020B0604020202020204" pitchFamily="34" charset="0"/>
              <a:buChar char="•"/>
            </a:pPr>
            <a:r>
              <a:rPr lang="en-US" sz="3200" b="1" dirty="0" smtClean="0"/>
              <a:t>Restrooms</a:t>
            </a:r>
          </a:p>
          <a:p>
            <a:pPr marL="457200" indent="-457200">
              <a:buFont typeface="Arial" panose="020B0604020202020204" pitchFamily="34" charset="0"/>
              <a:buChar char="•"/>
            </a:pPr>
            <a:r>
              <a:rPr lang="en-US" sz="3200" b="1" dirty="0" smtClean="0"/>
              <a:t>Fire</a:t>
            </a:r>
          </a:p>
          <a:p>
            <a:pPr marL="457200" indent="-457200">
              <a:buFont typeface="Arial" panose="020B0604020202020204" pitchFamily="34" charset="0"/>
              <a:buChar char="•"/>
            </a:pPr>
            <a:r>
              <a:rPr lang="en-US" sz="3200" b="1" dirty="0" smtClean="0"/>
              <a:t>Tornado</a:t>
            </a:r>
          </a:p>
          <a:p>
            <a:pPr marL="457200" indent="-457200">
              <a:buFont typeface="Arial" panose="020B0604020202020204" pitchFamily="34" charset="0"/>
              <a:buChar char="•"/>
            </a:pPr>
            <a:r>
              <a:rPr lang="en-US" sz="3200" b="1" dirty="0" smtClean="0"/>
              <a:t>CPR</a:t>
            </a:r>
          </a:p>
          <a:p>
            <a:pPr marL="457200" indent="-457200">
              <a:buFont typeface="Arial" panose="020B0604020202020204" pitchFamily="34" charset="0"/>
              <a:buChar char="•"/>
            </a:pPr>
            <a:r>
              <a:rPr lang="en-US" sz="3200" b="1" dirty="0" smtClean="0"/>
              <a:t>Emergency Caller</a:t>
            </a:r>
          </a:p>
          <a:p>
            <a:pPr marL="457200" indent="-457200">
              <a:buFont typeface="Arial" panose="020B0604020202020204" pitchFamily="34" charset="0"/>
              <a:buChar char="•"/>
            </a:pPr>
            <a:r>
              <a:rPr lang="en-US" sz="3200" b="1" dirty="0" smtClean="0"/>
              <a:t>Active Shooter</a:t>
            </a:r>
          </a:p>
          <a:p>
            <a:pPr marL="457200" indent="-457200">
              <a:buFont typeface="Arial" panose="020B0604020202020204" pitchFamily="34" charset="0"/>
              <a:buChar char="•"/>
            </a:pPr>
            <a:r>
              <a:rPr lang="en-US" sz="3200" b="1" dirty="0" smtClean="0"/>
              <a:t>Please quiet cell phones</a:t>
            </a: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endParaRPr lang="en-US" b="1" dirty="0" smtClean="0"/>
          </a:p>
          <a:p>
            <a:endParaRPr lang="en-US" b="1" dirty="0"/>
          </a:p>
          <a:p>
            <a:endParaRPr lang="en-US" b="1" dirty="0" smtClean="0"/>
          </a:p>
          <a:p>
            <a:endParaRPr lang="en-US" b="1" dirty="0" smtClean="0"/>
          </a:p>
          <a:p>
            <a:endParaRPr lang="en-US" b="1" dirty="0" smtClean="0"/>
          </a:p>
          <a:p>
            <a:endParaRPr lang="en-US" b="1" dirty="0" smtClean="0"/>
          </a:p>
        </p:txBody>
      </p:sp>
    </p:spTree>
    <p:extLst>
      <p:ext uri="{BB962C8B-B14F-4D97-AF65-F5344CB8AC3E}">
        <p14:creationId xmlns:p14="http://schemas.microsoft.com/office/powerpoint/2010/main" val="2224988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753" y="577047"/>
            <a:ext cx="8576109" cy="6093976"/>
          </a:xfrm>
          <a:prstGeom prst="rect">
            <a:avLst/>
          </a:prstGeom>
        </p:spPr>
        <p:txBody>
          <a:bodyPr wrap="square">
            <a:spAutoFit/>
          </a:bodyPr>
          <a:lstStyle/>
          <a:p>
            <a:r>
              <a:rPr lang="en-US" sz="3600" b="1" dirty="0" smtClean="0">
                <a:solidFill>
                  <a:srgbClr val="248AEA"/>
                </a:solidFill>
              </a:rPr>
              <a:t>Whose Here? </a:t>
            </a:r>
          </a:p>
          <a:p>
            <a:endParaRPr lang="en-US" sz="3600" b="1" dirty="0">
              <a:solidFill>
                <a:srgbClr val="248AEA"/>
              </a:solidFill>
            </a:endParaRPr>
          </a:p>
          <a:p>
            <a:r>
              <a:rPr lang="en-US" sz="3200" b="1" dirty="0" smtClean="0"/>
              <a:t>Introduce yourself </a:t>
            </a:r>
          </a:p>
          <a:p>
            <a:pPr marL="285750" indent="-285750">
              <a:buFont typeface="Arial" panose="020B0604020202020204" pitchFamily="34" charset="0"/>
              <a:buChar char="•"/>
            </a:pPr>
            <a:r>
              <a:rPr lang="en-US" sz="3200" b="1" dirty="0"/>
              <a:t>N</a:t>
            </a:r>
            <a:r>
              <a:rPr lang="en-US" sz="3200" b="1" dirty="0" smtClean="0"/>
              <a:t>ame</a:t>
            </a:r>
          </a:p>
          <a:p>
            <a:pPr marL="285750" indent="-285750">
              <a:buFont typeface="Arial" panose="020B0604020202020204" pitchFamily="34" charset="0"/>
              <a:buChar char="•"/>
            </a:pPr>
            <a:r>
              <a:rPr lang="en-US" sz="3200" b="1" dirty="0"/>
              <a:t>S</a:t>
            </a:r>
            <a:r>
              <a:rPr lang="en-US" sz="3200" b="1" dirty="0" smtClean="0"/>
              <a:t>chool</a:t>
            </a:r>
          </a:p>
          <a:p>
            <a:pPr marL="285750" indent="-285750">
              <a:buFont typeface="Arial" panose="020B0604020202020204" pitchFamily="34" charset="0"/>
              <a:buChar char="•"/>
            </a:pPr>
            <a:r>
              <a:rPr lang="en-US" sz="3200" b="1" dirty="0"/>
              <a:t>W</a:t>
            </a:r>
            <a:r>
              <a:rPr lang="en-US" sz="3200" b="1" dirty="0" smtClean="0"/>
              <a:t>hat you teach</a:t>
            </a:r>
          </a:p>
          <a:p>
            <a:pPr marL="285750" indent="-285750">
              <a:buFont typeface="Arial" panose="020B0604020202020204" pitchFamily="34" charset="0"/>
              <a:buChar char="•"/>
            </a:pPr>
            <a:r>
              <a:rPr lang="en-US" sz="3200" b="1" dirty="0"/>
              <a:t>H</a:t>
            </a:r>
            <a:r>
              <a:rPr lang="en-US" sz="3200" b="1" dirty="0" smtClean="0"/>
              <a:t>ow long you have been teaching</a:t>
            </a:r>
          </a:p>
          <a:p>
            <a:pPr marL="285750" indent="-285750">
              <a:buFont typeface="Arial" panose="020B0604020202020204" pitchFamily="34" charset="0"/>
              <a:buChar char="•"/>
            </a:pPr>
            <a:r>
              <a:rPr lang="en-US" sz="3200" b="1" smtClean="0"/>
              <a:t>Proud </a:t>
            </a:r>
            <a:r>
              <a:rPr lang="en-US" sz="3200" b="1" dirty="0" smtClean="0"/>
              <a:t>moment in teaching</a:t>
            </a:r>
            <a:endParaRPr lang="en-US" dirty="0"/>
          </a:p>
          <a:p>
            <a:pPr marL="285750" indent="-285750">
              <a:buFont typeface="Arial" panose="020B0604020202020204" pitchFamily="34" charset="0"/>
              <a:buChar char="•"/>
            </a:pPr>
            <a:endParaRPr lang="en-US" dirty="0" smtClean="0"/>
          </a:p>
          <a:p>
            <a:endParaRPr lang="en-US" b="1" dirty="0" smtClean="0"/>
          </a:p>
          <a:p>
            <a:endParaRPr lang="en-US" b="1" dirty="0"/>
          </a:p>
          <a:p>
            <a:endParaRPr lang="en-US" b="1" dirty="0" smtClean="0"/>
          </a:p>
          <a:p>
            <a:endParaRPr lang="en-US" b="1" dirty="0" smtClean="0"/>
          </a:p>
          <a:p>
            <a:endParaRPr lang="en-US" b="1" dirty="0" smtClean="0"/>
          </a:p>
          <a:p>
            <a:endParaRPr lang="en-US" b="1" dirty="0" smtClean="0"/>
          </a:p>
        </p:txBody>
      </p:sp>
    </p:spTree>
    <p:extLst>
      <p:ext uri="{BB962C8B-B14F-4D97-AF65-F5344CB8AC3E}">
        <p14:creationId xmlns:p14="http://schemas.microsoft.com/office/powerpoint/2010/main" val="4031038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Bookmark These Websites!</a:t>
            </a:r>
            <a:endParaRPr lang="en-US" b="1" dirty="0"/>
          </a:p>
        </p:txBody>
      </p:sp>
      <p:sp>
        <p:nvSpPr>
          <p:cNvPr id="3" name="Content Placeholder 2"/>
          <p:cNvSpPr>
            <a:spLocks noGrp="1"/>
          </p:cNvSpPr>
          <p:nvPr>
            <p:ph idx="1"/>
          </p:nvPr>
        </p:nvSpPr>
        <p:spPr/>
        <p:txBody>
          <a:bodyPr/>
          <a:lstStyle/>
          <a:p>
            <a:r>
              <a:rPr lang="en-US" b="1" dirty="0">
                <a:solidFill>
                  <a:schemeClr val="accent6">
                    <a:lumMod val="75000"/>
                  </a:schemeClr>
                </a:solidFill>
                <a:hlinkClick r:id="rId2"/>
              </a:rPr>
              <a:t>https://</a:t>
            </a:r>
            <a:r>
              <a:rPr lang="en-US" b="1" dirty="0" smtClean="0">
                <a:solidFill>
                  <a:schemeClr val="accent6">
                    <a:lumMod val="75000"/>
                  </a:schemeClr>
                </a:solidFill>
                <a:hlinkClick r:id="rId2"/>
              </a:rPr>
              <a:t>www.education.ne.gov/STS</a:t>
            </a:r>
            <a:endParaRPr lang="en-US" b="1" dirty="0" smtClean="0">
              <a:solidFill>
                <a:schemeClr val="accent6">
                  <a:lumMod val="75000"/>
                </a:schemeClr>
              </a:solidFill>
            </a:endParaRPr>
          </a:p>
          <a:p>
            <a:endParaRPr lang="en-US" b="1" dirty="0">
              <a:solidFill>
                <a:schemeClr val="accent6">
                  <a:lumMod val="75000"/>
                </a:schemeClr>
              </a:solidFill>
            </a:endParaRPr>
          </a:p>
          <a:p>
            <a:r>
              <a:rPr lang="en-US" b="1" dirty="0">
                <a:solidFill>
                  <a:schemeClr val="accent6">
                    <a:lumMod val="75000"/>
                  </a:schemeClr>
                </a:solidFill>
                <a:hlinkClick r:id="rId3"/>
              </a:rPr>
              <a:t>http://</a:t>
            </a:r>
            <a:r>
              <a:rPr lang="en-US" b="1" dirty="0" smtClean="0">
                <a:solidFill>
                  <a:schemeClr val="accent6">
                    <a:lumMod val="75000"/>
                  </a:schemeClr>
                </a:solidFill>
                <a:hlinkClick r:id="rId3"/>
              </a:rPr>
              <a:t>www.skillsusanebraska.org</a:t>
            </a:r>
            <a:r>
              <a:rPr lang="en-US" b="1" dirty="0" smtClean="0">
                <a:solidFill>
                  <a:schemeClr val="accent6">
                    <a:lumMod val="75000"/>
                  </a:schemeClr>
                </a:solidFill>
              </a:rPr>
              <a:t> </a:t>
            </a:r>
          </a:p>
          <a:p>
            <a:endParaRPr lang="en-US" b="1" dirty="0">
              <a:solidFill>
                <a:schemeClr val="accent6">
                  <a:lumMod val="75000"/>
                </a:schemeClr>
              </a:solidFill>
            </a:endParaRPr>
          </a:p>
          <a:p>
            <a:r>
              <a:rPr lang="en-US" b="1" dirty="0">
                <a:solidFill>
                  <a:schemeClr val="accent6">
                    <a:lumMod val="75000"/>
                  </a:schemeClr>
                </a:solidFill>
                <a:hlinkClick r:id="rId4"/>
              </a:rPr>
              <a:t>https://</a:t>
            </a:r>
            <a:r>
              <a:rPr lang="en-US" b="1" dirty="0" smtClean="0">
                <a:solidFill>
                  <a:schemeClr val="accent6">
                    <a:lumMod val="75000"/>
                  </a:schemeClr>
                </a:solidFill>
                <a:hlinkClick r:id="rId4"/>
              </a:rPr>
              <a:t>www.education.ne.gov/NCE</a:t>
            </a:r>
            <a:r>
              <a:rPr lang="en-US" b="1" dirty="0" smtClean="0">
                <a:solidFill>
                  <a:schemeClr val="accent6">
                    <a:lumMod val="75000"/>
                  </a:schemeClr>
                </a:solidFill>
              </a:rPr>
              <a:t> </a:t>
            </a:r>
            <a:endParaRPr lang="en-US" b="1" dirty="0">
              <a:solidFill>
                <a:schemeClr val="accent6">
                  <a:lumMod val="75000"/>
                </a:schemeClr>
              </a:solidFill>
            </a:endParaRPr>
          </a:p>
        </p:txBody>
      </p:sp>
    </p:spTree>
    <p:extLst>
      <p:ext uri="{BB962C8B-B14F-4D97-AF65-F5344CB8AC3E}">
        <p14:creationId xmlns:p14="http://schemas.microsoft.com/office/powerpoint/2010/main" val="11268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525" y="0"/>
            <a:ext cx="5502950" cy="6858000"/>
          </a:xfrm>
          <a:prstGeom prst="rect">
            <a:avLst/>
          </a:prstGeom>
        </p:spPr>
      </p:pic>
    </p:spTree>
    <p:extLst>
      <p:ext uri="{BB962C8B-B14F-4D97-AF65-F5344CB8AC3E}">
        <p14:creationId xmlns:p14="http://schemas.microsoft.com/office/powerpoint/2010/main" val="3012782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75000"/>
                  </a:schemeClr>
                </a:solidFill>
              </a:rPr>
              <a:t>Safety Training</a:t>
            </a:r>
            <a:endParaRPr lang="en-US" b="1" dirty="0">
              <a:solidFill>
                <a:schemeClr val="bg2">
                  <a:lumMod val="75000"/>
                </a:schemeClr>
              </a:solidFill>
            </a:endParaRPr>
          </a:p>
        </p:txBody>
      </p:sp>
      <p:sp>
        <p:nvSpPr>
          <p:cNvPr id="3" name="Content Placeholder 2"/>
          <p:cNvSpPr>
            <a:spLocks noGrp="1"/>
          </p:cNvSpPr>
          <p:nvPr>
            <p:ph idx="1"/>
          </p:nvPr>
        </p:nvSpPr>
        <p:spPr/>
        <p:txBody>
          <a:bodyPr/>
          <a:lstStyle/>
          <a:p>
            <a:pPr marL="0" indent="0">
              <a:buNone/>
            </a:pPr>
            <a:r>
              <a:rPr lang="en-US" dirty="0" smtClean="0"/>
              <a:t> THE most important thing we teach!</a:t>
            </a:r>
          </a:p>
          <a:p>
            <a:r>
              <a:rPr lang="en-US" dirty="0">
                <a:hlinkClick r:id="rId2"/>
              </a:rPr>
              <a:t>http://</a:t>
            </a:r>
            <a:r>
              <a:rPr lang="en-US" dirty="0" smtClean="0">
                <a:hlinkClick r:id="rId2"/>
              </a:rPr>
              <a:t>www.education.ne.gov/sts/I_Safety_Law.html</a:t>
            </a:r>
            <a:r>
              <a:rPr lang="en-US" dirty="0" smtClean="0"/>
              <a:t> </a:t>
            </a:r>
          </a:p>
          <a:p>
            <a:r>
              <a:rPr lang="en-US" dirty="0" smtClean="0">
                <a:hlinkClick r:id="rId3"/>
              </a:rPr>
              <a:t>http</a:t>
            </a:r>
            <a:r>
              <a:rPr lang="en-US" dirty="0">
                <a:hlinkClick r:id="rId3"/>
              </a:rPr>
              <a:t>://www.careersafeonline.com/</a:t>
            </a:r>
            <a:r>
              <a:rPr lang="en-US" dirty="0"/>
              <a:t> </a:t>
            </a:r>
          </a:p>
          <a:p>
            <a:endParaRPr lang="en-US" dirty="0" smtClean="0">
              <a:solidFill>
                <a:schemeClr val="bg2">
                  <a:lumMod val="75000"/>
                </a:schemeClr>
              </a:solidFill>
            </a:endParaRPr>
          </a:p>
          <a:p>
            <a:endParaRPr lang="en-US" dirty="0" smtClean="0">
              <a:solidFill>
                <a:schemeClr val="bg2">
                  <a:lumMod val="75000"/>
                </a:schemeClr>
              </a:solidFill>
            </a:endParaRPr>
          </a:p>
        </p:txBody>
      </p:sp>
    </p:spTree>
    <p:extLst>
      <p:ext uri="{BB962C8B-B14F-4D97-AF65-F5344CB8AC3E}">
        <p14:creationId xmlns:p14="http://schemas.microsoft.com/office/powerpoint/2010/main" val="12450844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5931</TotalTime>
  <Words>2546</Words>
  <Application>Microsoft Office PowerPoint</Application>
  <PresentationFormat>On-screen Show (4:3)</PresentationFormat>
  <Paragraphs>434</Paragraphs>
  <Slides>47</Slides>
  <Notes>20</Notes>
  <HiddenSlides>0</HiddenSlides>
  <MMClips>5</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47</vt:i4>
      </vt:variant>
    </vt:vector>
  </HeadingPairs>
  <TitlesOfParts>
    <vt:vector size="65" baseType="lpstr">
      <vt:lpstr>Arial</vt:lpstr>
      <vt:lpstr>Calibri</vt:lpstr>
      <vt:lpstr>Century Gothic</vt:lpstr>
      <vt:lpstr>Futura</vt:lpstr>
      <vt:lpstr>Futura Book</vt:lpstr>
      <vt:lpstr>Futura Medium</vt:lpstr>
      <vt:lpstr>Futura Std Extra Bold</vt:lpstr>
      <vt:lpstr>Futura-Bold</vt:lpstr>
      <vt:lpstr>Futura-Book</vt:lpstr>
      <vt:lpstr>Futura-ExtraBold</vt:lpstr>
      <vt:lpstr>Futura-Heavy</vt:lpstr>
      <vt:lpstr>Helvetica</vt:lpstr>
      <vt:lpstr>ITC Garamond</vt:lpstr>
      <vt:lpstr>Times</vt:lpstr>
      <vt:lpstr>Times New Roman</vt:lpstr>
      <vt:lpstr>Wingdings</vt:lpstr>
      <vt:lpstr>Office Theme</vt:lpstr>
      <vt:lpstr>1_Office Theme</vt:lpstr>
      <vt:lpstr>Nebraska Career Education  STS Fall Workshops</vt:lpstr>
      <vt:lpstr>2018 STS Workshop Agenda</vt:lpstr>
      <vt:lpstr>Partnerships for Innovation</vt:lpstr>
      <vt:lpstr>PowerPoint Presentation</vt:lpstr>
      <vt:lpstr>PowerPoint Presentation</vt:lpstr>
      <vt:lpstr>PowerPoint Presentation</vt:lpstr>
      <vt:lpstr>Bookmark These Websites!</vt:lpstr>
      <vt:lpstr>PowerPoint Presentation</vt:lpstr>
      <vt:lpstr>Safety Training</vt:lpstr>
      <vt:lpstr>STS Teacher Education Contacts</vt:lpstr>
      <vt:lpstr>New Perkins Legislation</vt:lpstr>
      <vt:lpstr>Let’s Get Organized</vt:lpstr>
      <vt:lpstr>New STS Standards</vt:lpstr>
      <vt:lpstr>New Standards Terminology</vt:lpstr>
      <vt:lpstr>New Courses and Titles</vt:lpstr>
      <vt:lpstr>New Programs of Study</vt:lpstr>
      <vt:lpstr>Crosswalk to Core </vt:lpstr>
      <vt:lpstr>Career Readiness Standards</vt:lpstr>
      <vt:lpstr>Let’s Take A Break</vt:lpstr>
      <vt:lpstr>Gender Non-Traditional Recruitment in STS</vt:lpstr>
      <vt:lpstr>Recruitment Resource </vt:lpstr>
      <vt:lpstr>H3 Website</vt:lpstr>
      <vt:lpstr>Let’s Get Elementary Students Involved!</vt:lpstr>
      <vt:lpstr>Initiatives </vt:lpstr>
      <vt:lpstr>Workplace Experiences</vt:lpstr>
      <vt:lpstr>Workplace Experiences</vt:lpstr>
      <vt:lpstr>Workplace Experiences</vt:lpstr>
      <vt:lpstr>Workplace Experiences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listening!!  Any Questions??</vt:lpstr>
      <vt:lpstr>Idea Sharing</vt:lpstr>
      <vt:lpstr>STS Contacts</vt:lpstr>
      <vt:lpstr>Let’s Be Careful Out There!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Nebraska Career Education Staff Retreat  August 20, 2014</dc:title>
  <dc:creator>Katie Bieber</dc:creator>
  <cp:lastModifiedBy>Tony Glenn</cp:lastModifiedBy>
  <cp:revision>274</cp:revision>
  <cp:lastPrinted>2014-08-19T12:53:45Z</cp:lastPrinted>
  <dcterms:created xsi:type="dcterms:W3CDTF">2014-08-15T14:42:39Z</dcterms:created>
  <dcterms:modified xsi:type="dcterms:W3CDTF">2018-10-04T17:36:04Z</dcterms:modified>
</cp:coreProperties>
</file>