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5"/>
  </p:notesMasterIdLst>
  <p:handoutMasterIdLst>
    <p:handoutMasterId r:id="rId16"/>
  </p:handoutMasterIdLst>
  <p:sldIdLst>
    <p:sldId id="256" r:id="rId2"/>
    <p:sldId id="306" r:id="rId3"/>
    <p:sldId id="296" r:id="rId4"/>
    <p:sldId id="279" r:id="rId5"/>
    <p:sldId id="280" r:id="rId6"/>
    <p:sldId id="310" r:id="rId7"/>
    <p:sldId id="292" r:id="rId8"/>
    <p:sldId id="293" r:id="rId9"/>
    <p:sldId id="287" r:id="rId10"/>
    <p:sldId id="313" r:id="rId11"/>
    <p:sldId id="311" r:id="rId12"/>
    <p:sldId id="312" r:id="rId13"/>
    <p:sldId id="28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263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85305" autoAdjust="0"/>
  </p:normalViewPr>
  <p:slideViewPr>
    <p:cSldViewPr>
      <p:cViewPr varScale="1">
        <p:scale>
          <a:sx n="106" d="100"/>
          <a:sy n="106" d="100"/>
        </p:scale>
        <p:origin x="176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DD33B-E9FF-4994-8726-5DF3F2F638CF}"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B07140B0-B3FE-4975-AEB0-DAD174AA1EE8}">
      <dgm:prSet phldrT="[Text]"/>
      <dgm:spPr>
        <a:solidFill>
          <a:srgbClr val="0A5209"/>
        </a:solidFill>
      </dgm:spPr>
      <dgm:t>
        <a:bodyPr/>
        <a:lstStyle/>
        <a:p>
          <a:r>
            <a:rPr lang="en-US" dirty="0" smtClean="0"/>
            <a:t>Assist the school in selecting or fulfilling school improvement goals and plans by adding an outside, objective view of the school improvement procedures</a:t>
          </a:r>
          <a:endParaRPr lang="en-US" dirty="0"/>
        </a:p>
      </dgm:t>
    </dgm:pt>
    <dgm:pt modelId="{36C2C7C4-A1BF-4AF3-B271-CE7878A248F6}" type="parTrans" cxnId="{37DBF1E4-9404-47CB-BE8E-D895987BAA9C}">
      <dgm:prSet/>
      <dgm:spPr/>
      <dgm:t>
        <a:bodyPr/>
        <a:lstStyle/>
        <a:p>
          <a:endParaRPr lang="en-US"/>
        </a:p>
      </dgm:t>
    </dgm:pt>
    <dgm:pt modelId="{A9F80A41-C1AB-4160-BA8F-C43F7E50065B}" type="sibTrans" cxnId="{37DBF1E4-9404-47CB-BE8E-D895987BAA9C}">
      <dgm:prSet/>
      <dgm:spPr/>
      <dgm:t>
        <a:bodyPr/>
        <a:lstStyle/>
        <a:p>
          <a:endParaRPr lang="en-US"/>
        </a:p>
      </dgm:t>
    </dgm:pt>
    <dgm:pt modelId="{4C73B505-7DA1-438A-9EBD-B55837FF0FF2}">
      <dgm:prSet phldrT="[Text]"/>
      <dgm:spPr>
        <a:solidFill>
          <a:srgbClr val="0A5209"/>
        </a:solidFill>
      </dgm:spPr>
      <dgm:t>
        <a:bodyPr/>
        <a:lstStyle/>
        <a:p>
          <a:r>
            <a:rPr lang="en-US" dirty="0" smtClean="0">
              <a:latin typeface="Calibri" pitchFamily="34" charset="0"/>
              <a:ea typeface="Times New Roman" pitchFamily="18" charset="0"/>
              <a:cs typeface="Calibri" pitchFamily="34" charset="0"/>
            </a:rPr>
            <a:t> </a:t>
          </a:r>
          <a:endParaRPr lang="en-US" dirty="0"/>
        </a:p>
      </dgm:t>
    </dgm:pt>
    <dgm:pt modelId="{29D9D945-32E3-43B7-BB98-36668CBFD326}" type="parTrans" cxnId="{9D2315C6-68F3-40F1-BE28-085DFBF61C49}">
      <dgm:prSet/>
      <dgm:spPr/>
      <dgm:t>
        <a:bodyPr/>
        <a:lstStyle/>
        <a:p>
          <a:endParaRPr lang="en-US"/>
        </a:p>
      </dgm:t>
    </dgm:pt>
    <dgm:pt modelId="{B237E31F-08F1-4457-8FB1-B68A9B9D8D9D}" type="sibTrans" cxnId="{9D2315C6-68F3-40F1-BE28-085DFBF61C49}">
      <dgm:prSet/>
      <dgm:spPr/>
      <dgm:t>
        <a:bodyPr/>
        <a:lstStyle/>
        <a:p>
          <a:endParaRPr lang="en-US"/>
        </a:p>
      </dgm:t>
    </dgm:pt>
    <dgm:pt modelId="{7A4CC78C-6D74-4CC3-BEBF-321B8D8535A6}">
      <dgm:prSet phldrT="[Text]"/>
      <dgm:spPr>
        <a:solidFill>
          <a:srgbClr val="8C0000"/>
        </a:solidFill>
      </dgm:spPr>
      <dgm:t>
        <a:bodyPr/>
        <a:lstStyle/>
        <a:p>
          <a:r>
            <a:rPr lang="en-US" dirty="0" smtClean="0"/>
            <a:t>Enlist the professional advice of colleagues from outside the district</a:t>
          </a:r>
          <a:endParaRPr lang="en-US" dirty="0"/>
        </a:p>
      </dgm:t>
    </dgm:pt>
    <dgm:pt modelId="{595BE1D2-38D2-4D1D-8D81-8F0CC88C01D1}" type="parTrans" cxnId="{E9A43D3B-14FD-46C5-98B3-FCDF1472885C}">
      <dgm:prSet/>
      <dgm:spPr/>
      <dgm:t>
        <a:bodyPr/>
        <a:lstStyle/>
        <a:p>
          <a:endParaRPr lang="en-US"/>
        </a:p>
      </dgm:t>
    </dgm:pt>
    <dgm:pt modelId="{B6A3E6F1-9201-4BF0-AA09-3C81D9A4A5F6}" type="sibTrans" cxnId="{E9A43D3B-14FD-46C5-98B3-FCDF1472885C}">
      <dgm:prSet/>
      <dgm:spPr/>
      <dgm:t>
        <a:bodyPr/>
        <a:lstStyle/>
        <a:p>
          <a:endParaRPr lang="en-US"/>
        </a:p>
      </dgm:t>
    </dgm:pt>
    <dgm:pt modelId="{79705F8C-179D-4919-B41E-0AC5255D7715}">
      <dgm:prSet phldrT="[Text]"/>
      <dgm:spPr>
        <a:solidFill>
          <a:srgbClr val="FF9900"/>
        </a:solidFill>
      </dgm:spPr>
      <dgm:t>
        <a:bodyPr/>
        <a:lstStyle/>
        <a:p>
          <a:r>
            <a:rPr lang="en-US" dirty="0" smtClean="0"/>
            <a:t>Increase the depth of understanding for moving forward to achieve school improvement goals</a:t>
          </a:r>
          <a:endParaRPr lang="en-US" dirty="0"/>
        </a:p>
      </dgm:t>
    </dgm:pt>
    <dgm:pt modelId="{6BADCF08-4670-44AB-8A3A-BAF97D086CE0}" type="parTrans" cxnId="{09F4E9C6-6EDE-4E23-B6C8-3E1BFA1720BD}">
      <dgm:prSet/>
      <dgm:spPr/>
      <dgm:t>
        <a:bodyPr/>
        <a:lstStyle/>
        <a:p>
          <a:endParaRPr lang="en-US"/>
        </a:p>
      </dgm:t>
    </dgm:pt>
    <dgm:pt modelId="{E7164721-08DB-4DEA-899E-492B4D3C2638}" type="sibTrans" cxnId="{09F4E9C6-6EDE-4E23-B6C8-3E1BFA1720BD}">
      <dgm:prSet/>
      <dgm:spPr/>
      <dgm:t>
        <a:bodyPr/>
        <a:lstStyle/>
        <a:p>
          <a:endParaRPr lang="en-US"/>
        </a:p>
      </dgm:t>
    </dgm:pt>
    <dgm:pt modelId="{C066C670-A382-4777-AD1E-F0AC5D09E814}" type="pres">
      <dgm:prSet presAssocID="{9ACDD33B-E9FF-4994-8726-5DF3F2F638CF}" presName="Name0" presStyleCnt="0">
        <dgm:presLayoutVars>
          <dgm:dir/>
          <dgm:resizeHandles val="exact"/>
        </dgm:presLayoutVars>
      </dgm:prSet>
      <dgm:spPr/>
      <dgm:t>
        <a:bodyPr/>
        <a:lstStyle/>
        <a:p>
          <a:endParaRPr lang="en-US"/>
        </a:p>
      </dgm:t>
    </dgm:pt>
    <dgm:pt modelId="{45724F04-1D7C-4B15-BDC6-9EB2BC41C91D}" type="pres">
      <dgm:prSet presAssocID="{B07140B0-B3FE-4975-AEB0-DAD174AA1EE8}" presName="node" presStyleLbl="node1" presStyleIdx="0" presStyleCnt="3" custLinFactNeighborX="-13116" custLinFactNeighborY="7356">
        <dgm:presLayoutVars>
          <dgm:bulletEnabled val="1"/>
        </dgm:presLayoutVars>
      </dgm:prSet>
      <dgm:spPr/>
      <dgm:t>
        <a:bodyPr/>
        <a:lstStyle/>
        <a:p>
          <a:endParaRPr lang="en-US"/>
        </a:p>
      </dgm:t>
    </dgm:pt>
    <dgm:pt modelId="{C5B44E85-D031-4FCB-9B9F-847C5E180B26}" type="pres">
      <dgm:prSet presAssocID="{A9F80A41-C1AB-4160-BA8F-C43F7E50065B}" presName="sibTrans" presStyleCnt="0"/>
      <dgm:spPr/>
    </dgm:pt>
    <dgm:pt modelId="{961851BB-BBE0-4581-B479-2FB41BA6B6B2}" type="pres">
      <dgm:prSet presAssocID="{7A4CC78C-6D74-4CC3-BEBF-321B8D8535A6}" presName="node" presStyleLbl="node1" presStyleIdx="1" presStyleCnt="3">
        <dgm:presLayoutVars>
          <dgm:bulletEnabled val="1"/>
        </dgm:presLayoutVars>
      </dgm:prSet>
      <dgm:spPr/>
      <dgm:t>
        <a:bodyPr/>
        <a:lstStyle/>
        <a:p>
          <a:endParaRPr lang="en-US"/>
        </a:p>
      </dgm:t>
    </dgm:pt>
    <dgm:pt modelId="{AFDADA2C-ABA0-4318-BC33-6E158EBAD6F7}" type="pres">
      <dgm:prSet presAssocID="{B6A3E6F1-9201-4BF0-AA09-3C81D9A4A5F6}" presName="sibTrans" presStyleCnt="0"/>
      <dgm:spPr/>
    </dgm:pt>
    <dgm:pt modelId="{A6594CEB-C8B4-4E29-A7D0-A551B0358079}" type="pres">
      <dgm:prSet presAssocID="{79705F8C-179D-4919-B41E-0AC5255D7715}" presName="node" presStyleLbl="node1" presStyleIdx="2" presStyleCnt="3">
        <dgm:presLayoutVars>
          <dgm:bulletEnabled val="1"/>
        </dgm:presLayoutVars>
      </dgm:prSet>
      <dgm:spPr/>
      <dgm:t>
        <a:bodyPr/>
        <a:lstStyle/>
        <a:p>
          <a:endParaRPr lang="en-US"/>
        </a:p>
      </dgm:t>
    </dgm:pt>
  </dgm:ptLst>
  <dgm:cxnLst>
    <dgm:cxn modelId="{37DBF1E4-9404-47CB-BE8E-D895987BAA9C}" srcId="{9ACDD33B-E9FF-4994-8726-5DF3F2F638CF}" destId="{B07140B0-B3FE-4975-AEB0-DAD174AA1EE8}" srcOrd="0" destOrd="0" parTransId="{36C2C7C4-A1BF-4AF3-B271-CE7878A248F6}" sibTransId="{A9F80A41-C1AB-4160-BA8F-C43F7E50065B}"/>
    <dgm:cxn modelId="{129DB905-FAE6-457E-AFC3-EAA85FF71542}" type="presOf" srcId="{7A4CC78C-6D74-4CC3-BEBF-321B8D8535A6}" destId="{961851BB-BBE0-4581-B479-2FB41BA6B6B2}" srcOrd="0" destOrd="0" presId="urn:microsoft.com/office/officeart/2005/8/layout/hList6"/>
    <dgm:cxn modelId="{09F4E9C6-6EDE-4E23-B6C8-3E1BFA1720BD}" srcId="{9ACDD33B-E9FF-4994-8726-5DF3F2F638CF}" destId="{79705F8C-179D-4919-B41E-0AC5255D7715}" srcOrd="2" destOrd="0" parTransId="{6BADCF08-4670-44AB-8A3A-BAF97D086CE0}" sibTransId="{E7164721-08DB-4DEA-899E-492B4D3C2638}"/>
    <dgm:cxn modelId="{A25D1BB3-5543-4C52-99EB-B02DE792403B}" type="presOf" srcId="{B07140B0-B3FE-4975-AEB0-DAD174AA1EE8}" destId="{45724F04-1D7C-4B15-BDC6-9EB2BC41C91D}" srcOrd="0" destOrd="0" presId="urn:microsoft.com/office/officeart/2005/8/layout/hList6"/>
    <dgm:cxn modelId="{F382286C-32E2-465D-86B4-4F21EE529ACD}" type="presOf" srcId="{9ACDD33B-E9FF-4994-8726-5DF3F2F638CF}" destId="{C066C670-A382-4777-AD1E-F0AC5D09E814}" srcOrd="0" destOrd="0" presId="urn:microsoft.com/office/officeart/2005/8/layout/hList6"/>
    <dgm:cxn modelId="{E9A43D3B-14FD-46C5-98B3-FCDF1472885C}" srcId="{9ACDD33B-E9FF-4994-8726-5DF3F2F638CF}" destId="{7A4CC78C-6D74-4CC3-BEBF-321B8D8535A6}" srcOrd="1" destOrd="0" parTransId="{595BE1D2-38D2-4D1D-8D81-8F0CC88C01D1}" sibTransId="{B6A3E6F1-9201-4BF0-AA09-3C81D9A4A5F6}"/>
    <dgm:cxn modelId="{9D2315C6-68F3-40F1-BE28-085DFBF61C49}" srcId="{B07140B0-B3FE-4975-AEB0-DAD174AA1EE8}" destId="{4C73B505-7DA1-438A-9EBD-B55837FF0FF2}" srcOrd="0" destOrd="0" parTransId="{29D9D945-32E3-43B7-BB98-36668CBFD326}" sibTransId="{B237E31F-08F1-4457-8FB1-B68A9B9D8D9D}"/>
    <dgm:cxn modelId="{F95E30B6-CF5C-4472-A605-BED8667D5FAA}" type="presOf" srcId="{79705F8C-179D-4919-B41E-0AC5255D7715}" destId="{A6594CEB-C8B4-4E29-A7D0-A551B0358079}" srcOrd="0" destOrd="0" presId="urn:microsoft.com/office/officeart/2005/8/layout/hList6"/>
    <dgm:cxn modelId="{3553B4C4-7102-4802-BD68-9062E9D2AA58}" type="presOf" srcId="{4C73B505-7DA1-438A-9EBD-B55837FF0FF2}" destId="{45724F04-1D7C-4B15-BDC6-9EB2BC41C91D}" srcOrd="0" destOrd="1" presId="urn:microsoft.com/office/officeart/2005/8/layout/hList6"/>
    <dgm:cxn modelId="{E864C3BC-5986-401F-AA2B-15A57273BB56}" type="presParOf" srcId="{C066C670-A382-4777-AD1E-F0AC5D09E814}" destId="{45724F04-1D7C-4B15-BDC6-9EB2BC41C91D}" srcOrd="0" destOrd="0" presId="urn:microsoft.com/office/officeart/2005/8/layout/hList6"/>
    <dgm:cxn modelId="{288979FF-E60A-4B69-9650-30532704E7FB}" type="presParOf" srcId="{C066C670-A382-4777-AD1E-F0AC5D09E814}" destId="{C5B44E85-D031-4FCB-9B9F-847C5E180B26}" srcOrd="1" destOrd="0" presId="urn:microsoft.com/office/officeart/2005/8/layout/hList6"/>
    <dgm:cxn modelId="{774998C8-3C3E-480A-8ED5-FA07DFF7FF09}" type="presParOf" srcId="{C066C670-A382-4777-AD1E-F0AC5D09E814}" destId="{961851BB-BBE0-4581-B479-2FB41BA6B6B2}" srcOrd="2" destOrd="0" presId="urn:microsoft.com/office/officeart/2005/8/layout/hList6"/>
    <dgm:cxn modelId="{D5F0311B-3499-41CD-A86E-CF801457809D}" type="presParOf" srcId="{C066C670-A382-4777-AD1E-F0AC5D09E814}" destId="{AFDADA2C-ABA0-4318-BC33-6E158EBAD6F7}" srcOrd="3" destOrd="0" presId="urn:microsoft.com/office/officeart/2005/8/layout/hList6"/>
    <dgm:cxn modelId="{659B669C-BE5B-479A-84C2-2B67853EE724}" type="presParOf" srcId="{C066C670-A382-4777-AD1E-F0AC5D09E814}" destId="{A6594CEB-C8B4-4E29-A7D0-A551B0358079}"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24F04-1D7C-4B15-BDC6-9EB2BC41C91D}">
      <dsp:nvSpPr>
        <dsp:cNvPr id="0" name=""/>
        <dsp:cNvSpPr/>
      </dsp:nvSpPr>
      <dsp:spPr>
        <a:xfrm rot="16200000">
          <a:off x="-1064617" y="1064617"/>
          <a:ext cx="4064000" cy="1934765"/>
        </a:xfrm>
        <a:prstGeom prst="flowChartManualOperation">
          <a:avLst/>
        </a:prstGeom>
        <a:solidFill>
          <a:srgbClr val="0A52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513" bIns="0" numCol="1" spcCol="1270" anchor="t" anchorCtr="0">
          <a:noAutofit/>
        </a:bodyPr>
        <a:lstStyle/>
        <a:p>
          <a:pPr lvl="0" algn="l" defTabSz="711200">
            <a:lnSpc>
              <a:spcPct val="90000"/>
            </a:lnSpc>
            <a:spcBef>
              <a:spcPct val="0"/>
            </a:spcBef>
            <a:spcAft>
              <a:spcPct val="35000"/>
            </a:spcAft>
          </a:pPr>
          <a:r>
            <a:rPr lang="en-US" sz="1600" kern="1200" dirty="0" smtClean="0"/>
            <a:t>Assist the school in selecting or fulfilling school improvement goals and plans by adding an outside, objective view of the school improvement procedures</a:t>
          </a:r>
          <a:endParaRPr lang="en-US" sz="1600" kern="1200" dirty="0"/>
        </a:p>
        <a:p>
          <a:pPr marL="114300" lvl="1" indent="-114300" algn="l" defTabSz="533400">
            <a:lnSpc>
              <a:spcPct val="90000"/>
            </a:lnSpc>
            <a:spcBef>
              <a:spcPct val="0"/>
            </a:spcBef>
            <a:spcAft>
              <a:spcPct val="15000"/>
            </a:spcAft>
            <a:buChar char="••"/>
          </a:pPr>
          <a:r>
            <a:rPr lang="en-US" sz="1200" kern="1200" dirty="0" smtClean="0">
              <a:latin typeface="Calibri" pitchFamily="34" charset="0"/>
              <a:ea typeface="Times New Roman" pitchFamily="18" charset="0"/>
              <a:cs typeface="Calibri" pitchFamily="34" charset="0"/>
            </a:rPr>
            <a:t> </a:t>
          </a:r>
          <a:endParaRPr lang="en-US" sz="1200" kern="1200" dirty="0"/>
        </a:p>
      </dsp:txBody>
      <dsp:txXfrm rot="5400000">
        <a:off x="0" y="812800"/>
        <a:ext cx="1934765" cy="2438400"/>
      </dsp:txXfrm>
    </dsp:sp>
    <dsp:sp modelId="{961851BB-BBE0-4581-B479-2FB41BA6B6B2}">
      <dsp:nvSpPr>
        <dsp:cNvPr id="0" name=""/>
        <dsp:cNvSpPr/>
      </dsp:nvSpPr>
      <dsp:spPr>
        <a:xfrm rot="16200000">
          <a:off x="1016000" y="1064617"/>
          <a:ext cx="4064000" cy="1934765"/>
        </a:xfrm>
        <a:prstGeom prst="flowChartManualOperation">
          <a:avLst/>
        </a:prstGeom>
        <a:solidFill>
          <a:srgbClr val="8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513" bIns="0" numCol="1" spcCol="1270" anchor="ctr" anchorCtr="0">
          <a:noAutofit/>
        </a:bodyPr>
        <a:lstStyle/>
        <a:p>
          <a:pPr lvl="0" algn="ctr" defTabSz="711200">
            <a:lnSpc>
              <a:spcPct val="90000"/>
            </a:lnSpc>
            <a:spcBef>
              <a:spcPct val="0"/>
            </a:spcBef>
            <a:spcAft>
              <a:spcPct val="35000"/>
            </a:spcAft>
          </a:pPr>
          <a:r>
            <a:rPr lang="en-US" sz="1600" kern="1200" dirty="0" smtClean="0"/>
            <a:t>Enlist the professional advice of colleagues from outside the district</a:t>
          </a:r>
          <a:endParaRPr lang="en-US" sz="1600" kern="1200" dirty="0"/>
        </a:p>
      </dsp:txBody>
      <dsp:txXfrm rot="5400000">
        <a:off x="2080617" y="812800"/>
        <a:ext cx="1934765" cy="2438400"/>
      </dsp:txXfrm>
    </dsp:sp>
    <dsp:sp modelId="{A6594CEB-C8B4-4E29-A7D0-A551B0358079}">
      <dsp:nvSpPr>
        <dsp:cNvPr id="0" name=""/>
        <dsp:cNvSpPr/>
      </dsp:nvSpPr>
      <dsp:spPr>
        <a:xfrm rot="16200000">
          <a:off x="3095873" y="1064617"/>
          <a:ext cx="4064000" cy="1934765"/>
        </a:xfrm>
        <a:prstGeom prst="flowChartManualOperation">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513" bIns="0" numCol="1" spcCol="1270" anchor="ctr" anchorCtr="0">
          <a:noAutofit/>
        </a:bodyPr>
        <a:lstStyle/>
        <a:p>
          <a:pPr lvl="0" algn="ctr" defTabSz="711200">
            <a:lnSpc>
              <a:spcPct val="90000"/>
            </a:lnSpc>
            <a:spcBef>
              <a:spcPct val="0"/>
            </a:spcBef>
            <a:spcAft>
              <a:spcPct val="35000"/>
            </a:spcAft>
          </a:pPr>
          <a:r>
            <a:rPr lang="en-US" sz="1600" kern="1200" dirty="0" smtClean="0"/>
            <a:t>Increase the depth of understanding for moving forward to achieve school improvement goals</a:t>
          </a:r>
          <a:endParaRPr lang="en-US" sz="1600" kern="1200" dirty="0"/>
        </a:p>
      </dsp:txBody>
      <dsp:txXfrm rot="5400000">
        <a:off x="4160490" y="812800"/>
        <a:ext cx="1934765"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FF64F6-73FC-43AF-9391-F990D6066F49}" type="datetimeFigureOut">
              <a:rPr lang="en-US" smtClean="0"/>
              <a:pPr/>
              <a:t>3/28/2018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85019B-C827-471A-A7FC-723D17775DD2}" type="slidenum">
              <a:rPr lang="en-US" smtClean="0"/>
              <a:pPr/>
              <a:t>‹#›</a:t>
            </a:fld>
            <a:endParaRPr lang="en-US" dirty="0"/>
          </a:p>
        </p:txBody>
      </p:sp>
    </p:spTree>
    <p:extLst>
      <p:ext uri="{BB962C8B-B14F-4D97-AF65-F5344CB8AC3E}">
        <p14:creationId xmlns:p14="http://schemas.microsoft.com/office/powerpoint/2010/main" val="3752495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ACCBE-B7CD-4D8F-BB56-D910C84609CE}" type="datetimeFigureOut">
              <a:rPr lang="en-US" smtClean="0"/>
              <a:pPr/>
              <a:t>3/28/2018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25EF7-49EC-4639-8DEB-D59C3A861A9F}" type="slidenum">
              <a:rPr lang="en-US" smtClean="0"/>
              <a:pPr/>
              <a:t>‹#›</a:t>
            </a:fld>
            <a:endParaRPr lang="en-US" dirty="0"/>
          </a:p>
        </p:txBody>
      </p:sp>
    </p:spTree>
    <p:extLst>
      <p:ext uri="{BB962C8B-B14F-4D97-AF65-F5344CB8AC3E}">
        <p14:creationId xmlns:p14="http://schemas.microsoft.com/office/powerpoint/2010/main" val="424876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purpose of this </a:t>
            </a:r>
            <a:r>
              <a:rPr lang="en-US" sz="1200" kern="1200" dirty="0" err="1" smtClean="0">
                <a:solidFill>
                  <a:schemeClr val="tx1"/>
                </a:solidFill>
                <a:latin typeface="+mn-lt"/>
                <a:ea typeface="+mn-ea"/>
                <a:cs typeface="+mn-cs"/>
              </a:rPr>
              <a:t>powerpoint</a:t>
            </a:r>
            <a:r>
              <a:rPr lang="en-US" sz="1200" kern="1200" baseline="0" dirty="0" smtClean="0">
                <a:solidFill>
                  <a:schemeClr val="tx1"/>
                </a:solidFill>
                <a:latin typeface="+mn-lt"/>
                <a:ea typeface="+mn-ea"/>
                <a:cs typeface="+mn-cs"/>
              </a:rPr>
              <a:t> is t</a:t>
            </a:r>
            <a:r>
              <a:rPr lang="en-US" sz="1200" kern="1200" dirty="0" smtClean="0">
                <a:solidFill>
                  <a:schemeClr val="tx1"/>
                </a:solidFill>
                <a:latin typeface="+mn-lt"/>
                <a:ea typeface="+mn-ea"/>
                <a:cs typeface="+mn-cs"/>
              </a:rPr>
              <a:t>o provide the team leader a means to assure complete coverage of team members’ responsibilities during the visit.</a:t>
            </a:r>
            <a:endParaRPr lang="en-US" dirty="0" smtClean="0"/>
          </a:p>
          <a:p>
            <a:endParaRPr lang="en-US" dirty="0" smtClean="0"/>
          </a:p>
          <a:p>
            <a:r>
              <a:rPr lang="en-US" sz="1200" kern="1200" dirty="0" smtClean="0">
                <a:solidFill>
                  <a:schemeClr val="tx1"/>
                </a:solidFill>
                <a:latin typeface="+mn-lt"/>
                <a:ea typeface="+mn-ea"/>
                <a:cs typeface="+mn-cs"/>
              </a:rPr>
              <a:t>The information contained in this presentation is based upon the NDE document:  “External Team Visit:  a Support Guide for Host Schools and External Team Leaders.”  Refer to this document for a more detailed description of the areas covered in the PowerPoint.</a:t>
            </a:r>
            <a:r>
              <a:rPr lang="en-US" dirty="0" smtClean="0"/>
              <a:t>  </a:t>
            </a:r>
          </a:p>
          <a:p>
            <a:endParaRPr lang="en-US" dirty="0" smtClean="0"/>
          </a:p>
          <a:p>
            <a:r>
              <a:rPr lang="en-US" dirty="0" smtClean="0"/>
              <a:t>After</a:t>
            </a:r>
            <a:r>
              <a:rPr lang="en-US" baseline="0" dirty="0" smtClean="0"/>
              <a:t> using this </a:t>
            </a:r>
            <a:r>
              <a:rPr lang="en-US" baseline="0" dirty="0" err="1" smtClean="0"/>
              <a:t>powerpoint</a:t>
            </a:r>
            <a:r>
              <a:rPr lang="en-US" baseline="0" dirty="0" smtClean="0"/>
              <a:t>, please contact NDE, Accreditation and School Improvement – (402) 471-2444 with suggestions or changes.</a:t>
            </a:r>
            <a:endParaRPr lang="en-US" dirty="0"/>
          </a:p>
        </p:txBody>
      </p:sp>
      <p:sp>
        <p:nvSpPr>
          <p:cNvPr id="4" name="Slide Number Placeholder 3"/>
          <p:cNvSpPr>
            <a:spLocks noGrp="1"/>
          </p:cNvSpPr>
          <p:nvPr>
            <p:ph type="sldNum" sz="quarter" idx="10"/>
          </p:nvPr>
        </p:nvSpPr>
        <p:spPr/>
        <p:txBody>
          <a:bodyPr/>
          <a:lstStyle/>
          <a:p>
            <a:fld id="{1EB25EF7-49EC-4639-8DEB-D59C3A861A9F}" type="slidenum">
              <a:rPr lang="en-US" smtClean="0"/>
              <a:pPr/>
              <a:t>1</a:t>
            </a:fld>
            <a:endParaRPr lang="en-US" dirty="0"/>
          </a:p>
        </p:txBody>
      </p:sp>
    </p:spTree>
    <p:extLst>
      <p:ext uri="{BB962C8B-B14F-4D97-AF65-F5344CB8AC3E}">
        <p14:creationId xmlns:p14="http://schemas.microsoft.com/office/powerpoint/2010/main" val="2761864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important to review these hints briefly with the team.  The team may generate additional hints based upon previous visits.</a:t>
            </a:r>
            <a:endParaRPr lang="en-US" dirty="0"/>
          </a:p>
        </p:txBody>
      </p:sp>
      <p:sp>
        <p:nvSpPr>
          <p:cNvPr id="4" name="Slide Number Placeholder 3"/>
          <p:cNvSpPr>
            <a:spLocks noGrp="1"/>
          </p:cNvSpPr>
          <p:nvPr>
            <p:ph type="sldNum" sz="quarter" idx="10"/>
          </p:nvPr>
        </p:nvSpPr>
        <p:spPr/>
        <p:txBody>
          <a:bodyPr/>
          <a:lstStyle/>
          <a:p>
            <a:fld id="{1EB25EF7-49EC-4639-8DEB-D59C3A861A9F}" type="slidenum">
              <a:rPr lang="en-US" smtClean="0"/>
              <a:pPr/>
              <a:t>10</a:t>
            </a:fld>
            <a:endParaRPr lang="en-US" dirty="0"/>
          </a:p>
        </p:txBody>
      </p:sp>
    </p:spTree>
    <p:extLst>
      <p:ext uri="{BB962C8B-B14F-4D97-AF65-F5344CB8AC3E}">
        <p14:creationId xmlns:p14="http://schemas.microsoft.com/office/powerpoint/2010/main" val="261559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most cases, the external</a:t>
            </a:r>
            <a:r>
              <a:rPr lang="en-US" baseline="0" dirty="0" smtClean="0"/>
              <a:t> team is split up to interview different groups and individuals.  Developing three common questions will help in the writing of the report.  It gives the report consistency.  Decide as a team how you want to ask a question about commendations or what is going well with the school.  After deciding on the question, remove the hint in #1 and fill-in with the question.  Do the same with the recommendation question.  A third question needs to be developed around the school’s goal(s).  Additional questions may be generated by the team or individual team members to ask during the interview.</a:t>
            </a:r>
            <a:endParaRPr lang="en-US" dirty="0"/>
          </a:p>
        </p:txBody>
      </p:sp>
      <p:sp>
        <p:nvSpPr>
          <p:cNvPr id="4" name="Slide Number Placeholder 3"/>
          <p:cNvSpPr>
            <a:spLocks noGrp="1"/>
          </p:cNvSpPr>
          <p:nvPr>
            <p:ph type="sldNum" sz="quarter" idx="10"/>
          </p:nvPr>
        </p:nvSpPr>
        <p:spPr/>
        <p:txBody>
          <a:bodyPr/>
          <a:lstStyle/>
          <a:p>
            <a:fld id="{1EB25EF7-49EC-4639-8DEB-D59C3A861A9F}" type="slidenum">
              <a:rPr lang="en-US" smtClean="0"/>
              <a:pPr/>
              <a:t>11</a:t>
            </a:fld>
            <a:endParaRPr lang="en-US" dirty="0"/>
          </a:p>
        </p:txBody>
      </p:sp>
    </p:spTree>
    <p:extLst>
      <p:ext uri="{BB962C8B-B14F-4D97-AF65-F5344CB8AC3E}">
        <p14:creationId xmlns:p14="http://schemas.microsoft.com/office/powerpoint/2010/main" val="345877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very important</a:t>
            </a:r>
            <a:r>
              <a:rPr lang="en-US" baseline="0" dirty="0" smtClean="0"/>
              <a:t> to give the team time to address any questions, concerns, and thoughts they may have before the visit begins.  </a:t>
            </a:r>
            <a:endParaRPr lang="en-US" dirty="0"/>
          </a:p>
        </p:txBody>
      </p:sp>
      <p:sp>
        <p:nvSpPr>
          <p:cNvPr id="4" name="Slide Number Placeholder 3"/>
          <p:cNvSpPr>
            <a:spLocks noGrp="1"/>
          </p:cNvSpPr>
          <p:nvPr>
            <p:ph type="sldNum" sz="quarter" idx="10"/>
          </p:nvPr>
        </p:nvSpPr>
        <p:spPr/>
        <p:txBody>
          <a:bodyPr/>
          <a:lstStyle/>
          <a:p>
            <a:fld id="{1EB25EF7-49EC-4639-8DEB-D59C3A861A9F}" type="slidenum">
              <a:rPr lang="en-US" smtClean="0"/>
              <a:pPr/>
              <a:t>12</a:t>
            </a:fld>
            <a:endParaRPr lang="en-US" dirty="0"/>
          </a:p>
        </p:txBody>
      </p:sp>
    </p:spTree>
    <p:extLst>
      <p:ext uri="{BB962C8B-B14F-4D97-AF65-F5344CB8AC3E}">
        <p14:creationId xmlns:p14="http://schemas.microsoft.com/office/powerpoint/2010/main" val="30665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Thanking the external team members is essential</a:t>
            </a:r>
            <a:r>
              <a:rPr lang="en-US" baseline="0" dirty="0" smtClean="0"/>
              <a:t> since all team members, including the leader, are volunteers.  Thanking them for their time and expertise is important, along with a message to their place of employment for allowing them to serve on the team.</a:t>
            </a:r>
            <a:endParaRPr lang="en-US" dirty="0"/>
          </a:p>
        </p:txBody>
      </p:sp>
      <p:sp>
        <p:nvSpPr>
          <p:cNvPr id="4" name="Slide Number Placeholder 3"/>
          <p:cNvSpPr>
            <a:spLocks noGrp="1"/>
          </p:cNvSpPr>
          <p:nvPr>
            <p:ph type="sldNum" sz="quarter" idx="10"/>
          </p:nvPr>
        </p:nvSpPr>
        <p:spPr/>
        <p:txBody>
          <a:bodyPr/>
          <a:lstStyle/>
          <a:p>
            <a:fld id="{1EB25EF7-49EC-4639-8DEB-D59C3A861A9F}" type="slidenum">
              <a:rPr lang="en-US" smtClean="0"/>
              <a:pPr/>
              <a:t>13</a:t>
            </a:fld>
            <a:endParaRPr lang="en-US" dirty="0"/>
          </a:p>
        </p:txBody>
      </p:sp>
    </p:spTree>
    <p:extLst>
      <p:ext uri="{BB962C8B-B14F-4D97-AF65-F5344CB8AC3E}">
        <p14:creationId xmlns:p14="http://schemas.microsoft.com/office/powerpoint/2010/main" val="420638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Complete prior to the orientation meeting</a:t>
            </a:r>
            <a:r>
              <a:rPr lang="en-US" sz="1200" kern="1200" dirty="0" smtClean="0">
                <a:solidFill>
                  <a:schemeClr val="tx1"/>
                </a:solidFill>
                <a:latin typeface="+mn-lt"/>
                <a:ea typeface="+mn-ea"/>
                <a:cs typeface="+mn-cs"/>
              </a:rPr>
              <a:t>.  List the team member names here.  Introduce yourself, ask team members to do the same - tell where you are employed, and what you bring to the team.  Exchange telephone numbers and e-mail addresses at this time.</a:t>
            </a:r>
            <a:endParaRPr lang="en-US" dirty="0"/>
          </a:p>
        </p:txBody>
      </p:sp>
      <p:sp>
        <p:nvSpPr>
          <p:cNvPr id="4" name="Slide Number Placeholder 3"/>
          <p:cNvSpPr>
            <a:spLocks noGrp="1"/>
          </p:cNvSpPr>
          <p:nvPr>
            <p:ph type="sldNum" sz="quarter" idx="10"/>
          </p:nvPr>
        </p:nvSpPr>
        <p:spPr/>
        <p:txBody>
          <a:bodyPr/>
          <a:lstStyle/>
          <a:p>
            <a:fld id="{1EB25EF7-49EC-4639-8DEB-D59C3A861A9F}" type="slidenum">
              <a:rPr lang="en-US" smtClean="0"/>
              <a:pPr/>
              <a:t>2</a:t>
            </a:fld>
            <a:endParaRPr lang="en-US" dirty="0"/>
          </a:p>
        </p:txBody>
      </p:sp>
    </p:spTree>
    <p:extLst>
      <p:ext uri="{BB962C8B-B14F-4D97-AF65-F5344CB8AC3E}">
        <p14:creationId xmlns:p14="http://schemas.microsoft.com/office/powerpoint/2010/main" val="55046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three</a:t>
            </a:r>
            <a:r>
              <a:rPr lang="en-US" baseline="0" dirty="0" smtClean="0"/>
              <a:t> slides discuss the “why” of the visit.  It is important that the team understands that their purpose is to help the school fulfill the requirements listed in Rule 10.</a:t>
            </a:r>
            <a:endParaRPr lang="en-US" dirty="0"/>
          </a:p>
        </p:txBody>
      </p:sp>
      <p:sp>
        <p:nvSpPr>
          <p:cNvPr id="4" name="Slide Number Placeholder 3"/>
          <p:cNvSpPr>
            <a:spLocks noGrp="1"/>
          </p:cNvSpPr>
          <p:nvPr>
            <p:ph type="sldNum" sz="quarter" idx="10"/>
          </p:nvPr>
        </p:nvSpPr>
        <p:spPr/>
        <p:txBody>
          <a:bodyPr/>
          <a:lstStyle/>
          <a:p>
            <a:fld id="{1EB25EF7-49EC-4639-8DEB-D59C3A861A9F}" type="slidenum">
              <a:rPr lang="en-US" smtClean="0"/>
              <a:pPr/>
              <a:t>3</a:t>
            </a:fld>
            <a:endParaRPr lang="en-US" dirty="0"/>
          </a:p>
        </p:txBody>
      </p:sp>
    </p:spTree>
    <p:extLst>
      <p:ext uri="{BB962C8B-B14F-4D97-AF65-F5344CB8AC3E}">
        <p14:creationId xmlns:p14="http://schemas.microsoft.com/office/powerpoint/2010/main" val="68233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smtClean="0"/>
              <a:t>Requiring</a:t>
            </a:r>
            <a:r>
              <a:rPr lang="en-US" baseline="0" smtClean="0"/>
              <a:t> schools to submit improvement plan action plans to NDE –Rule 10 August 1, 2015</a:t>
            </a:r>
            <a:endParaRPr lang="en-US" dirty="0" smtClean="0"/>
          </a:p>
        </p:txBody>
      </p:sp>
      <p:sp>
        <p:nvSpPr>
          <p:cNvPr id="4" name="Slide Number Placeholder 3"/>
          <p:cNvSpPr>
            <a:spLocks noGrp="1"/>
          </p:cNvSpPr>
          <p:nvPr>
            <p:ph type="sldNum" sz="quarter" idx="10"/>
          </p:nvPr>
        </p:nvSpPr>
        <p:spPr/>
        <p:txBody>
          <a:bodyPr/>
          <a:lstStyle/>
          <a:p>
            <a:fld id="{1EB25EF7-49EC-4639-8DEB-D59C3A861A9F}" type="slidenum">
              <a:rPr lang="en-US" smtClean="0"/>
              <a:pPr/>
              <a:t>4</a:t>
            </a:fld>
            <a:endParaRPr lang="en-US" dirty="0"/>
          </a:p>
        </p:txBody>
      </p:sp>
    </p:spTree>
    <p:extLst>
      <p:ext uri="{BB962C8B-B14F-4D97-AF65-F5344CB8AC3E}">
        <p14:creationId xmlns:p14="http://schemas.microsoft.com/office/powerpoint/2010/main" val="108958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school’s goals have to remain the primary focus of the external team.  Evaluating programs, buildings, or staff is not the purpose of the visit.</a:t>
            </a:r>
            <a:endParaRPr lang="en-US" dirty="0"/>
          </a:p>
        </p:txBody>
      </p:sp>
      <p:sp>
        <p:nvSpPr>
          <p:cNvPr id="4" name="Slide Number Placeholder 3"/>
          <p:cNvSpPr>
            <a:spLocks noGrp="1"/>
          </p:cNvSpPr>
          <p:nvPr>
            <p:ph type="sldNum" sz="quarter" idx="10"/>
          </p:nvPr>
        </p:nvSpPr>
        <p:spPr/>
        <p:txBody>
          <a:bodyPr/>
          <a:lstStyle/>
          <a:p>
            <a:fld id="{1EB25EF7-49EC-4639-8DEB-D59C3A861A9F}" type="slidenum">
              <a:rPr lang="en-US" smtClean="0"/>
              <a:pPr/>
              <a:t>5</a:t>
            </a:fld>
            <a:endParaRPr lang="en-US" dirty="0"/>
          </a:p>
        </p:txBody>
      </p:sp>
    </p:spTree>
    <p:extLst>
      <p:ext uri="{BB962C8B-B14F-4D97-AF65-F5344CB8AC3E}">
        <p14:creationId xmlns:p14="http://schemas.microsoft.com/office/powerpoint/2010/main" val="312407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the school’s name.  The team leader should</a:t>
            </a:r>
            <a:r>
              <a:rPr lang="en-US" baseline="0" dirty="0" smtClean="0"/>
              <a:t> share with the team the school’s continuous improvement process such as team members, how often they meet, accomplishments, action plan, etc.</a:t>
            </a:r>
            <a:endParaRPr lang="en-US" dirty="0"/>
          </a:p>
        </p:txBody>
      </p:sp>
      <p:sp>
        <p:nvSpPr>
          <p:cNvPr id="4" name="Slide Number Placeholder 3"/>
          <p:cNvSpPr>
            <a:spLocks noGrp="1"/>
          </p:cNvSpPr>
          <p:nvPr>
            <p:ph type="sldNum" sz="quarter" idx="10"/>
          </p:nvPr>
        </p:nvSpPr>
        <p:spPr/>
        <p:txBody>
          <a:bodyPr/>
          <a:lstStyle/>
          <a:p>
            <a:fld id="{1EB25EF7-49EC-4639-8DEB-D59C3A861A9F}" type="slidenum">
              <a:rPr lang="en-US" smtClean="0"/>
              <a:pPr/>
              <a:t>6</a:t>
            </a:fld>
            <a:endParaRPr lang="en-US" dirty="0"/>
          </a:p>
        </p:txBody>
      </p:sp>
    </p:spTree>
    <p:extLst>
      <p:ext uri="{BB962C8B-B14F-4D97-AF65-F5344CB8AC3E}">
        <p14:creationId xmlns:p14="http://schemas.microsoft.com/office/powerpoint/2010/main" val="211936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Complete prior to the orientation meeting</a:t>
            </a:r>
            <a:r>
              <a:rPr lang="en-US" sz="1200" kern="1200" dirty="0" smtClean="0">
                <a:solidFill>
                  <a:schemeClr val="tx1"/>
                </a:solidFill>
                <a:latin typeface="+mn-lt"/>
                <a:ea typeface="+mn-ea"/>
                <a:cs typeface="+mn-cs"/>
              </a:rPr>
              <a:t>.  Fill in the school’s current goal or goals.  Adjust the number of goals to fit on this slide.</a:t>
            </a:r>
            <a:endParaRPr lang="en-US" dirty="0"/>
          </a:p>
        </p:txBody>
      </p:sp>
      <p:sp>
        <p:nvSpPr>
          <p:cNvPr id="4" name="Slide Number Placeholder 3"/>
          <p:cNvSpPr>
            <a:spLocks noGrp="1"/>
          </p:cNvSpPr>
          <p:nvPr>
            <p:ph type="sldNum" sz="quarter" idx="10"/>
          </p:nvPr>
        </p:nvSpPr>
        <p:spPr/>
        <p:txBody>
          <a:bodyPr/>
          <a:lstStyle/>
          <a:p>
            <a:fld id="{1EB25EF7-49EC-4639-8DEB-D59C3A861A9F}" type="slidenum">
              <a:rPr lang="en-US" smtClean="0"/>
              <a:pPr/>
              <a:t>7</a:t>
            </a:fld>
            <a:endParaRPr lang="en-US" dirty="0"/>
          </a:p>
        </p:txBody>
      </p:sp>
    </p:spTree>
    <p:extLst>
      <p:ext uri="{BB962C8B-B14F-4D97-AF65-F5344CB8AC3E}">
        <p14:creationId xmlns:p14="http://schemas.microsoft.com/office/powerpoint/2010/main" val="46133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team is interviewing groups or individuals, the items listed in this slide</a:t>
            </a:r>
            <a:r>
              <a:rPr lang="en-US" baseline="0" dirty="0" smtClean="0"/>
              <a:t> should be kept in mind so the team may generate quality commendations, recommendations and next steps.</a:t>
            </a:r>
            <a:endParaRPr lang="en-US" dirty="0"/>
          </a:p>
        </p:txBody>
      </p:sp>
      <p:sp>
        <p:nvSpPr>
          <p:cNvPr id="4" name="Slide Number Placeholder 3"/>
          <p:cNvSpPr>
            <a:spLocks noGrp="1"/>
          </p:cNvSpPr>
          <p:nvPr>
            <p:ph type="sldNum" sz="quarter" idx="10"/>
          </p:nvPr>
        </p:nvSpPr>
        <p:spPr/>
        <p:txBody>
          <a:bodyPr/>
          <a:lstStyle/>
          <a:p>
            <a:fld id="{1EB25EF7-49EC-4639-8DEB-D59C3A861A9F}" type="slidenum">
              <a:rPr lang="en-US" smtClean="0"/>
              <a:pPr/>
              <a:t>8</a:t>
            </a:fld>
            <a:endParaRPr lang="en-US" dirty="0"/>
          </a:p>
        </p:txBody>
      </p:sp>
    </p:spTree>
    <p:extLst>
      <p:ext uri="{BB962C8B-B14F-4D97-AF65-F5344CB8AC3E}">
        <p14:creationId xmlns:p14="http://schemas.microsoft.com/office/powerpoint/2010/main" val="1253050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sym typeface="Marlett"/>
              </a:rPr>
              <a:t></a:t>
            </a:r>
            <a:r>
              <a:rPr lang="en-US" sz="1200" b="1" kern="1200" dirty="0" smtClean="0">
                <a:solidFill>
                  <a:schemeClr val="tx1"/>
                </a:solidFill>
                <a:latin typeface="+mn-lt"/>
                <a:ea typeface="+mn-ea"/>
                <a:cs typeface="+mn-cs"/>
              </a:rPr>
              <a:t>Agenda</a:t>
            </a:r>
            <a:r>
              <a:rPr lang="en-US" sz="1200" kern="1200" dirty="0" smtClean="0">
                <a:solidFill>
                  <a:schemeClr val="tx1"/>
                </a:solidFill>
                <a:latin typeface="+mn-lt"/>
                <a:ea typeface="+mn-ea"/>
                <a:cs typeface="+mn-cs"/>
              </a:rPr>
              <a:t> – Review the agenda to assure that external team members follow the plan and purpose for the day plus answer any question concerning the schedule for the day.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sym typeface="Marlett"/>
              </a:rPr>
              <a:t></a:t>
            </a:r>
            <a:r>
              <a:rPr lang="en-US" sz="1200" b="1" kern="1200" dirty="0" smtClean="0">
                <a:solidFill>
                  <a:schemeClr val="tx1"/>
                </a:solidFill>
                <a:latin typeface="+mn-lt"/>
                <a:ea typeface="+mn-ea"/>
                <a:cs typeface="+mn-cs"/>
              </a:rPr>
              <a:t>Profile Data/Support Documentation</a:t>
            </a:r>
            <a:r>
              <a:rPr lang="en-US" sz="1200" kern="1200" dirty="0" smtClean="0">
                <a:solidFill>
                  <a:schemeClr val="tx1"/>
                </a:solidFill>
                <a:latin typeface="+mn-lt"/>
                <a:ea typeface="+mn-ea"/>
                <a:cs typeface="+mn-cs"/>
              </a:rPr>
              <a:t> – Answer questions the team may have about the information sent to them prior to the visit.  Also introduce any “new” support documentation for their review.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sym typeface="Marlett"/>
              </a:rPr>
              <a:t></a:t>
            </a:r>
            <a:r>
              <a:rPr lang="en-US" sz="1200" b="1" kern="1200" dirty="0" smtClean="0">
                <a:solidFill>
                  <a:schemeClr val="tx1"/>
                </a:solidFill>
                <a:latin typeface="+mn-lt"/>
                <a:ea typeface="+mn-ea"/>
                <a:cs typeface="+mn-cs"/>
              </a:rPr>
              <a:t>Opening Presentation</a:t>
            </a:r>
            <a:r>
              <a:rPr lang="en-US" sz="1200" kern="1200" dirty="0" smtClean="0">
                <a:solidFill>
                  <a:schemeClr val="tx1"/>
                </a:solidFill>
                <a:latin typeface="+mn-lt"/>
                <a:ea typeface="+mn-ea"/>
                <a:cs typeface="+mn-cs"/>
              </a:rPr>
              <a:t> – some of the information may have been included in a written report and sent to the team in advance, but it must also be presented orally so the external team members can gain a deeper understanding and have an opportunity to ask questions.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sym typeface="Marlett"/>
              </a:rPr>
              <a:t></a:t>
            </a:r>
            <a:r>
              <a:rPr lang="en-US" sz="1200" b="1" kern="1200" dirty="0" smtClean="0">
                <a:solidFill>
                  <a:schemeClr val="tx1"/>
                </a:solidFill>
                <a:latin typeface="+mn-lt"/>
                <a:ea typeface="+mn-ea"/>
                <a:cs typeface="+mn-cs"/>
              </a:rPr>
              <a:t>Written Report Directions</a:t>
            </a:r>
            <a:r>
              <a:rPr lang="en-US" sz="1200" kern="1200" dirty="0" smtClean="0">
                <a:solidFill>
                  <a:schemeClr val="tx1"/>
                </a:solidFill>
                <a:latin typeface="+mn-lt"/>
                <a:ea typeface="+mn-ea"/>
                <a:cs typeface="+mn-cs"/>
              </a:rPr>
              <a:t> – Decide who is going to be responsible for which sections of the report and how this information will be sent to the team leader.  Share the report template with the team.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sym typeface="Marlett"/>
              </a:rPr>
              <a:t></a:t>
            </a:r>
            <a:r>
              <a:rPr lang="en-US" sz="1200" b="1" kern="1200" dirty="0" smtClean="0">
                <a:solidFill>
                  <a:schemeClr val="tx1"/>
                </a:solidFill>
                <a:latin typeface="+mn-lt"/>
                <a:ea typeface="+mn-ea"/>
                <a:cs typeface="+mn-cs"/>
              </a:rPr>
              <a:t>Continuous Improvement Technical Assistance Rubric</a:t>
            </a:r>
            <a:r>
              <a:rPr lang="en-US" sz="1200" kern="1200" dirty="0" smtClean="0">
                <a:solidFill>
                  <a:schemeClr val="tx1"/>
                </a:solidFill>
                <a:latin typeface="+mn-lt"/>
                <a:ea typeface="+mn-ea"/>
                <a:cs typeface="+mn-cs"/>
              </a:rPr>
              <a:t> – Distribute a blank form to the team members and have them complete it throughout the day and bring the completed document to the meeting at the end of the day to compare to the school’s rubric.  (This is an optional activity for the external team.  If the school did not complete it, the external team could choose not to also.)</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sym typeface="Marlett"/>
              </a:rPr>
              <a:t></a:t>
            </a:r>
            <a:r>
              <a:rPr lang="en-US" sz="1200" b="1" kern="1200" dirty="0" smtClean="0">
                <a:solidFill>
                  <a:schemeClr val="tx1"/>
                </a:solidFill>
                <a:latin typeface="+mn-lt"/>
                <a:ea typeface="+mn-ea"/>
                <a:cs typeface="+mn-cs"/>
              </a:rPr>
              <a:t>Oral Exit Report</a:t>
            </a:r>
            <a:r>
              <a:rPr lang="en-US" sz="1200" kern="1200" dirty="0" smtClean="0">
                <a:solidFill>
                  <a:schemeClr val="tx1"/>
                </a:solidFill>
                <a:latin typeface="+mn-lt"/>
                <a:ea typeface="+mn-ea"/>
                <a:cs typeface="+mn-cs"/>
              </a:rPr>
              <a:t> – The team should decide who will be involved in the presentation.  If time permits, the team may want to review the Exit Report PowerPoint so that they know what is going to be presented.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sym typeface="Marlett"/>
              </a:rPr>
              <a:t></a:t>
            </a:r>
            <a:r>
              <a:rPr lang="en-US" sz="1200" b="1" kern="1200" dirty="0" smtClean="0">
                <a:solidFill>
                  <a:schemeClr val="tx1"/>
                </a:solidFill>
                <a:latin typeface="+mn-lt"/>
                <a:ea typeface="+mn-ea"/>
                <a:cs typeface="+mn-cs"/>
              </a:rPr>
              <a:t>Expense Reimbursement</a:t>
            </a:r>
            <a:r>
              <a:rPr lang="en-US" sz="1200" kern="1200" dirty="0" smtClean="0">
                <a:solidFill>
                  <a:schemeClr val="tx1"/>
                </a:solidFill>
                <a:latin typeface="+mn-lt"/>
                <a:ea typeface="+mn-ea"/>
                <a:cs typeface="+mn-cs"/>
              </a:rPr>
              <a:t> – The leader should distribute the form that the team members should use to submit reimbursement expenses such as mileage, meals, and/or lodging.  The process should also be explained such as how to complete, where to send it, and when to expect payment.</a:t>
            </a:r>
            <a:endParaRPr lang="en-US" dirty="0"/>
          </a:p>
        </p:txBody>
      </p:sp>
      <p:sp>
        <p:nvSpPr>
          <p:cNvPr id="4" name="Slide Number Placeholder 3"/>
          <p:cNvSpPr>
            <a:spLocks noGrp="1"/>
          </p:cNvSpPr>
          <p:nvPr>
            <p:ph type="sldNum" sz="quarter" idx="10"/>
          </p:nvPr>
        </p:nvSpPr>
        <p:spPr/>
        <p:txBody>
          <a:bodyPr/>
          <a:lstStyle/>
          <a:p>
            <a:fld id="{1EB25EF7-49EC-4639-8DEB-D59C3A861A9F}" type="slidenum">
              <a:rPr lang="en-US" smtClean="0"/>
              <a:pPr/>
              <a:t>9</a:t>
            </a:fld>
            <a:endParaRPr lang="en-US" dirty="0"/>
          </a:p>
        </p:txBody>
      </p:sp>
    </p:spTree>
    <p:extLst>
      <p:ext uri="{BB962C8B-B14F-4D97-AF65-F5344CB8AC3E}">
        <p14:creationId xmlns:p14="http://schemas.microsoft.com/office/powerpoint/2010/main" val="210812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41CCC-6AAB-476F-B95F-9852D56EE820}"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E987A-6E15-45BA-9D2E-281E086414F2}" type="slidenum">
              <a:rPr lang="en-US" smtClean="0"/>
              <a:t>‹#›</a:t>
            </a:fld>
            <a:endParaRPr lang="en-US"/>
          </a:p>
        </p:txBody>
      </p:sp>
    </p:spTree>
    <p:extLst>
      <p:ext uri="{BB962C8B-B14F-4D97-AF65-F5344CB8AC3E}">
        <p14:creationId xmlns:p14="http://schemas.microsoft.com/office/powerpoint/2010/main" val="239032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41CCC-6AAB-476F-B95F-9852D56EE820}"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E987A-6E15-45BA-9D2E-281E086414F2}" type="slidenum">
              <a:rPr lang="en-US" smtClean="0"/>
              <a:t>‹#›</a:t>
            </a:fld>
            <a:endParaRPr lang="en-US"/>
          </a:p>
        </p:txBody>
      </p:sp>
    </p:spTree>
    <p:extLst>
      <p:ext uri="{BB962C8B-B14F-4D97-AF65-F5344CB8AC3E}">
        <p14:creationId xmlns:p14="http://schemas.microsoft.com/office/powerpoint/2010/main" val="2975919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41CCC-6AAB-476F-B95F-9852D56EE820}"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E987A-6E15-45BA-9D2E-281E086414F2}" type="slidenum">
              <a:rPr lang="en-US" smtClean="0"/>
              <a:t>‹#›</a:t>
            </a:fld>
            <a:endParaRPr lang="en-US"/>
          </a:p>
        </p:txBody>
      </p:sp>
    </p:spTree>
    <p:extLst>
      <p:ext uri="{BB962C8B-B14F-4D97-AF65-F5344CB8AC3E}">
        <p14:creationId xmlns:p14="http://schemas.microsoft.com/office/powerpoint/2010/main" val="360266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dirty="0" smtClean="0"/>
              <a:t>July 28-30, 2010</a:t>
            </a:r>
            <a:endParaRPr lang="en-US" dirty="0"/>
          </a:p>
        </p:txBody>
      </p:sp>
    </p:spTree>
    <p:extLst>
      <p:ext uri="{BB962C8B-B14F-4D97-AF65-F5344CB8AC3E}">
        <p14:creationId xmlns:p14="http://schemas.microsoft.com/office/powerpoint/2010/main" val="22062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dirty="0" smtClean="0"/>
              <a:t>July 28-30, 2010</a:t>
            </a:r>
            <a:endParaRPr lang="en-US" dirty="0"/>
          </a:p>
        </p:txBody>
      </p:sp>
    </p:spTree>
    <p:extLst>
      <p:ext uri="{BB962C8B-B14F-4D97-AF65-F5344CB8AC3E}">
        <p14:creationId xmlns:p14="http://schemas.microsoft.com/office/powerpoint/2010/main" val="443221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dirty="0" smtClean="0"/>
              <a:t>July 28-30, 2010</a:t>
            </a:r>
            <a:endParaRPr lang="en-US" dirty="0"/>
          </a:p>
        </p:txBody>
      </p:sp>
    </p:spTree>
    <p:extLst>
      <p:ext uri="{BB962C8B-B14F-4D97-AF65-F5344CB8AC3E}">
        <p14:creationId xmlns:p14="http://schemas.microsoft.com/office/powerpoint/2010/main" val="2489442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dirty="0" smtClean="0"/>
              <a:t>July 28-30, 2010</a:t>
            </a:r>
            <a:endParaRPr lang="en-US" dirty="0"/>
          </a:p>
        </p:txBody>
      </p:sp>
    </p:spTree>
    <p:extLst>
      <p:ext uri="{BB962C8B-B14F-4D97-AF65-F5344CB8AC3E}">
        <p14:creationId xmlns:p14="http://schemas.microsoft.com/office/powerpoint/2010/main" val="2657331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dirty="0" smtClean="0"/>
              <a:t>July 28-30, 2010</a:t>
            </a:r>
            <a:endParaRPr lang="en-US" dirty="0"/>
          </a:p>
        </p:txBody>
      </p:sp>
    </p:spTree>
    <p:extLst>
      <p:ext uri="{BB962C8B-B14F-4D97-AF65-F5344CB8AC3E}">
        <p14:creationId xmlns:p14="http://schemas.microsoft.com/office/powerpoint/2010/main" val="1057667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dirty="0" smtClean="0"/>
              <a:t>July 28-30, 2010</a:t>
            </a:r>
            <a:endParaRPr lang="en-US" dirty="0"/>
          </a:p>
        </p:txBody>
      </p:sp>
    </p:spTree>
    <p:extLst>
      <p:ext uri="{BB962C8B-B14F-4D97-AF65-F5344CB8AC3E}">
        <p14:creationId xmlns:p14="http://schemas.microsoft.com/office/powerpoint/2010/main" val="3321212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dirty="0" smtClean="0"/>
              <a:t>July 28-30, 2010</a:t>
            </a:r>
            <a:endParaRPr lang="en-US" dirty="0"/>
          </a:p>
        </p:txBody>
      </p:sp>
    </p:spTree>
    <p:extLst>
      <p:ext uri="{BB962C8B-B14F-4D97-AF65-F5344CB8AC3E}">
        <p14:creationId xmlns:p14="http://schemas.microsoft.com/office/powerpoint/2010/main" val="1036132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dirty="0" smtClean="0"/>
              <a:t>July 28-30, 2010</a:t>
            </a:r>
            <a:endParaRPr lang="en-US" dirty="0"/>
          </a:p>
        </p:txBody>
      </p:sp>
    </p:spTree>
    <p:extLst>
      <p:ext uri="{BB962C8B-B14F-4D97-AF65-F5344CB8AC3E}">
        <p14:creationId xmlns:p14="http://schemas.microsoft.com/office/powerpoint/2010/main" val="198176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41CCC-6AAB-476F-B95F-9852D56EE820}"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E987A-6E15-45BA-9D2E-281E086414F2}" type="slidenum">
              <a:rPr lang="en-US" smtClean="0"/>
              <a:t>‹#›</a:t>
            </a:fld>
            <a:endParaRPr lang="en-US"/>
          </a:p>
        </p:txBody>
      </p:sp>
    </p:spTree>
    <p:extLst>
      <p:ext uri="{BB962C8B-B14F-4D97-AF65-F5344CB8AC3E}">
        <p14:creationId xmlns:p14="http://schemas.microsoft.com/office/powerpoint/2010/main" val="2165276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dirty="0" smtClean="0"/>
              <a:t>July 28-30, 2010</a:t>
            </a:r>
            <a:endParaRPr lang="en-US" dirty="0"/>
          </a:p>
        </p:txBody>
      </p:sp>
    </p:spTree>
    <p:extLst>
      <p:ext uri="{BB962C8B-B14F-4D97-AF65-F5344CB8AC3E}">
        <p14:creationId xmlns:p14="http://schemas.microsoft.com/office/powerpoint/2010/main" val="149375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41CCC-6AAB-476F-B95F-9852D56EE820}"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E987A-6E15-45BA-9D2E-281E086414F2}" type="slidenum">
              <a:rPr lang="en-US" smtClean="0"/>
              <a:t>‹#›</a:t>
            </a:fld>
            <a:endParaRPr lang="en-US"/>
          </a:p>
        </p:txBody>
      </p:sp>
    </p:spTree>
    <p:extLst>
      <p:ext uri="{BB962C8B-B14F-4D97-AF65-F5344CB8AC3E}">
        <p14:creationId xmlns:p14="http://schemas.microsoft.com/office/powerpoint/2010/main" val="293574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41CCC-6AAB-476F-B95F-9852D56EE820}"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E987A-6E15-45BA-9D2E-281E086414F2}" type="slidenum">
              <a:rPr lang="en-US" smtClean="0"/>
              <a:t>‹#›</a:t>
            </a:fld>
            <a:endParaRPr lang="en-US"/>
          </a:p>
        </p:txBody>
      </p:sp>
    </p:spTree>
    <p:extLst>
      <p:ext uri="{BB962C8B-B14F-4D97-AF65-F5344CB8AC3E}">
        <p14:creationId xmlns:p14="http://schemas.microsoft.com/office/powerpoint/2010/main" val="87161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41CCC-6AAB-476F-B95F-9852D56EE820}" type="datetimeFigureOut">
              <a:rPr lang="en-US" smtClean="0"/>
              <a:pPr/>
              <a:t>3/28/2018</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E987A-6E15-45BA-9D2E-281E086414F2}" type="slidenum">
              <a:rPr lang="en-US" smtClean="0"/>
              <a:t>‹#›</a:t>
            </a:fld>
            <a:endParaRPr lang="en-US"/>
          </a:p>
        </p:txBody>
      </p:sp>
    </p:spTree>
    <p:extLst>
      <p:ext uri="{BB962C8B-B14F-4D97-AF65-F5344CB8AC3E}">
        <p14:creationId xmlns:p14="http://schemas.microsoft.com/office/powerpoint/2010/main" val="75521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41CCC-6AAB-476F-B95F-9852D56EE820}" type="datetimeFigureOut">
              <a:rPr lang="en-US" smtClean="0"/>
              <a:pPr/>
              <a:t>3/28/2018</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E987A-6E15-45BA-9D2E-281E086414F2}" type="slidenum">
              <a:rPr lang="en-US" smtClean="0"/>
              <a:t>‹#›</a:t>
            </a:fld>
            <a:endParaRPr lang="en-US"/>
          </a:p>
        </p:txBody>
      </p:sp>
    </p:spTree>
    <p:extLst>
      <p:ext uri="{BB962C8B-B14F-4D97-AF65-F5344CB8AC3E}">
        <p14:creationId xmlns:p14="http://schemas.microsoft.com/office/powerpoint/2010/main" val="149855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60A053B-76A1-4CD7-8440-9CD380E0FB21}" type="slidenum">
              <a:rPr lang="en-US" smtClean="0"/>
              <a:pPr>
                <a:defRPr/>
              </a:pPr>
              <a:t>‹#›</a:t>
            </a:fld>
            <a:endParaRPr lang="en-US" dirty="0"/>
          </a:p>
        </p:txBody>
      </p:sp>
    </p:spTree>
    <p:extLst>
      <p:ext uri="{BB962C8B-B14F-4D97-AF65-F5344CB8AC3E}">
        <p14:creationId xmlns:p14="http://schemas.microsoft.com/office/powerpoint/2010/main" val="101051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41CCC-6AAB-476F-B95F-9852D56EE820}"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E987A-6E15-45BA-9D2E-281E086414F2}" type="slidenum">
              <a:rPr lang="en-US" smtClean="0"/>
              <a:t>‹#›</a:t>
            </a:fld>
            <a:endParaRPr lang="en-US"/>
          </a:p>
        </p:txBody>
      </p:sp>
    </p:spTree>
    <p:extLst>
      <p:ext uri="{BB962C8B-B14F-4D97-AF65-F5344CB8AC3E}">
        <p14:creationId xmlns:p14="http://schemas.microsoft.com/office/powerpoint/2010/main" val="14757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41CCC-6AAB-476F-B95F-9852D56EE820}"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E987A-6E15-45BA-9D2E-281E086414F2}" type="slidenum">
              <a:rPr lang="en-US" smtClean="0"/>
              <a:t>‹#›</a:t>
            </a:fld>
            <a:endParaRPr lang="en-US"/>
          </a:p>
        </p:txBody>
      </p:sp>
    </p:spTree>
    <p:extLst>
      <p:ext uri="{BB962C8B-B14F-4D97-AF65-F5344CB8AC3E}">
        <p14:creationId xmlns:p14="http://schemas.microsoft.com/office/powerpoint/2010/main" val="343105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7A41CCC-6AAB-476F-B95F-9852D56EE820}" type="datetimeFigureOut">
              <a:rPr lang="en-US" smtClean="0"/>
              <a:pPr/>
              <a:t>3/28/2018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BE987A-6E15-45BA-9D2E-281E086414F2}" type="slidenum">
              <a:rPr lang="en-US" smtClean="0"/>
              <a:t>‹#›</a:t>
            </a:fld>
            <a:endParaRPr lang="en-US"/>
          </a:p>
        </p:txBody>
      </p:sp>
    </p:spTree>
    <p:extLst>
      <p:ext uri="{BB962C8B-B14F-4D97-AF65-F5344CB8AC3E}">
        <p14:creationId xmlns:p14="http://schemas.microsoft.com/office/powerpoint/2010/main" val="1283234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533400" y="5105400"/>
            <a:ext cx="8037513" cy="76200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Garamond" pitchFamily="18" charset="0"/>
            </a:endParaRPr>
          </a:p>
        </p:txBody>
      </p:sp>
      <p:sp>
        <p:nvSpPr>
          <p:cNvPr id="9" name="TextBox 6"/>
          <p:cNvSpPr txBox="1">
            <a:spLocks noChangeArrowheads="1"/>
          </p:cNvSpPr>
          <p:nvPr/>
        </p:nvSpPr>
        <p:spPr bwMode="auto">
          <a:xfrm>
            <a:off x="207169" y="2260074"/>
            <a:ext cx="8382000" cy="3785652"/>
          </a:xfrm>
          <a:prstGeom prst="rect">
            <a:avLst/>
          </a:prstGeom>
          <a:noFill/>
          <a:ln w="9525">
            <a:noFill/>
            <a:miter lim="800000"/>
            <a:headEnd/>
            <a:tailEnd/>
          </a:ln>
        </p:spPr>
        <p:txBody>
          <a:bodyPr wrap="square">
            <a:spAutoFit/>
          </a:bodyPr>
          <a:lstStyle/>
          <a:p>
            <a:pPr algn="ctr"/>
            <a:r>
              <a:rPr lang="en-US" sz="4800" b="1" dirty="0">
                <a:latin typeface="+mn-lt"/>
              </a:rPr>
              <a:t>External </a:t>
            </a:r>
            <a:r>
              <a:rPr lang="en-US" sz="4800" b="1" dirty="0" smtClean="0">
                <a:latin typeface="+mn-lt"/>
              </a:rPr>
              <a:t>Visitation Team </a:t>
            </a:r>
          </a:p>
          <a:p>
            <a:pPr algn="ctr"/>
            <a:r>
              <a:rPr lang="en-US" sz="4800" b="1" dirty="0" smtClean="0">
                <a:latin typeface="+mn-lt"/>
              </a:rPr>
              <a:t>Orientation Report</a:t>
            </a:r>
          </a:p>
          <a:p>
            <a:pPr algn="ctr"/>
            <a:endParaRPr lang="en-US" sz="4800" b="1" dirty="0" smtClean="0">
              <a:latin typeface="+mn-lt"/>
            </a:endParaRPr>
          </a:p>
          <a:p>
            <a:pPr algn="r"/>
            <a:r>
              <a:rPr lang="en-US" sz="4800" b="1" dirty="0" smtClean="0">
                <a:latin typeface="+mn-lt"/>
              </a:rPr>
              <a:t>(District)</a:t>
            </a:r>
          </a:p>
          <a:p>
            <a:pPr algn="r"/>
            <a:r>
              <a:rPr lang="en-US" sz="4800" b="1" dirty="0" smtClean="0">
                <a:latin typeface="+mn-lt"/>
              </a:rPr>
              <a:t>(Date of Visit) </a:t>
            </a:r>
            <a:endParaRPr lang="en-US" sz="4800" b="1" dirty="0">
              <a:latin typeface="+mn-lt"/>
            </a:endParaRPr>
          </a:p>
        </p:txBody>
      </p:sp>
      <p:sp>
        <p:nvSpPr>
          <p:cNvPr id="10" name="Rectangle 1"/>
          <p:cNvSpPr>
            <a:spLocks noChangeArrowheads="1"/>
          </p:cNvSpPr>
          <p:nvPr/>
        </p:nvSpPr>
        <p:spPr bwMode="auto">
          <a:xfrm>
            <a:off x="341313" y="1461270"/>
            <a:ext cx="8229600" cy="930964"/>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FFC000"/>
                </a:solidFill>
                <a:effectLst/>
                <a:latin typeface="+mn-lt"/>
                <a:cs typeface="Aharoni" panose="02010803020104030203" pitchFamily="2" charset="-79"/>
              </a:rPr>
              <a:t>The Nebraska Framework</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0"/>
            <a:ext cx="6036219" cy="1432596"/>
          </a:xfrm>
          <a:prstGeom prst="rect">
            <a:avLst/>
          </a:prstGeom>
        </p:spPr>
      </p:pic>
      <p:sp>
        <p:nvSpPr>
          <p:cNvPr id="12" name="Rectangle 11"/>
          <p:cNvSpPr/>
          <p:nvPr/>
        </p:nvSpPr>
        <p:spPr>
          <a:xfrm>
            <a:off x="1600200" y="6224052"/>
            <a:ext cx="7543800" cy="633948"/>
          </a:xfrm>
          <a:prstGeom prst="rect">
            <a:avLst/>
          </a:prstGeom>
          <a:solidFill>
            <a:srgbClr val="26327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iplogo_colorsmall"/>
          <p:cNvPicPr/>
          <p:nvPr/>
        </p:nvPicPr>
        <p:blipFill>
          <a:blip r:embed="rId4" cstate="print"/>
          <a:srcRect/>
          <a:stretch>
            <a:fillRect/>
          </a:stretch>
        </p:blipFill>
        <p:spPr bwMode="auto">
          <a:xfrm>
            <a:off x="194469" y="5759337"/>
            <a:ext cx="1100931" cy="1085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98607"/>
            <a:ext cx="7543800" cy="4832092"/>
          </a:xfrm>
          <a:prstGeom prst="rect">
            <a:avLst/>
          </a:prstGeom>
        </p:spPr>
        <p:txBody>
          <a:bodyPr wrap="square">
            <a:spAutoFit/>
          </a:bodyPr>
          <a:lstStyle/>
          <a:p>
            <a:r>
              <a:rPr lang="en-US" sz="2800" b="1" dirty="0" smtClean="0"/>
              <a:t>Do</a:t>
            </a:r>
          </a:p>
          <a:p>
            <a:pPr marL="236538">
              <a:buFont typeface="Arial" pitchFamily="34" charset="0"/>
              <a:buChar char="•"/>
            </a:pPr>
            <a:r>
              <a:rPr lang="en-US" sz="2600" dirty="0" smtClean="0"/>
              <a:t> Put the individual(s) at ease-SMILE </a:t>
            </a:r>
          </a:p>
          <a:p>
            <a:pPr marL="236538">
              <a:buFont typeface="Arial" pitchFamily="34" charset="0"/>
              <a:buChar char="•"/>
            </a:pPr>
            <a:r>
              <a:rPr lang="en-US" sz="2600" dirty="0" smtClean="0"/>
              <a:t> Explain the purpose of the interview </a:t>
            </a:r>
          </a:p>
          <a:p>
            <a:pPr marL="236538">
              <a:buFont typeface="Arial" pitchFamily="34" charset="0"/>
              <a:buChar char="•"/>
            </a:pPr>
            <a:r>
              <a:rPr lang="en-US" sz="2600" dirty="0" smtClean="0"/>
              <a:t> Explain that you will be taking notes </a:t>
            </a:r>
          </a:p>
          <a:p>
            <a:pPr marL="236538">
              <a:buFont typeface="Arial" pitchFamily="34" charset="0"/>
              <a:buChar char="•"/>
            </a:pPr>
            <a:r>
              <a:rPr lang="en-US" sz="2600" dirty="0" smtClean="0"/>
              <a:t> Listen and make eye contact </a:t>
            </a:r>
          </a:p>
          <a:p>
            <a:pPr marL="236538">
              <a:buFont typeface="Arial" pitchFamily="34" charset="0"/>
              <a:buChar char="•"/>
            </a:pPr>
            <a:r>
              <a:rPr lang="en-US" sz="2600" dirty="0" smtClean="0"/>
              <a:t> Concentrate on high quality evidence</a:t>
            </a:r>
          </a:p>
          <a:p>
            <a:pPr marL="236538">
              <a:buFont typeface="Arial" pitchFamily="34" charset="0"/>
              <a:buChar char="•"/>
            </a:pPr>
            <a:r>
              <a:rPr lang="en-US" sz="2600" dirty="0" smtClean="0"/>
              <a:t> Write notes with examples and observations</a:t>
            </a:r>
          </a:p>
          <a:p>
            <a:pPr marL="236538">
              <a:buFont typeface="Arial" pitchFamily="34" charset="0"/>
              <a:buChar char="•"/>
            </a:pPr>
            <a:r>
              <a:rPr lang="en-US" sz="2600" dirty="0" smtClean="0"/>
              <a:t> Give the individual(s) a chance to ask questions</a:t>
            </a:r>
          </a:p>
          <a:p>
            <a:endParaRPr lang="en-US" dirty="0" smtClean="0"/>
          </a:p>
          <a:p>
            <a:r>
              <a:rPr lang="en-US" sz="2800" b="1" dirty="0" smtClean="0"/>
              <a:t>Don't</a:t>
            </a:r>
          </a:p>
          <a:p>
            <a:pPr marL="236538">
              <a:buFont typeface="Arial" pitchFamily="34" charset="0"/>
              <a:buChar char="•"/>
            </a:pPr>
            <a:r>
              <a:rPr lang="en-US" sz="2600" dirty="0" smtClean="0"/>
              <a:t> Let time get away</a:t>
            </a:r>
          </a:p>
          <a:p>
            <a:pPr marL="236538">
              <a:buFont typeface="Arial" pitchFamily="34" charset="0"/>
              <a:buChar char="•"/>
            </a:pPr>
            <a:r>
              <a:rPr lang="en-US" sz="2600" dirty="0" smtClean="0"/>
              <a:t> Use jargon </a:t>
            </a:r>
            <a:endParaRPr lang="en-US" sz="2600" dirty="0"/>
          </a:p>
        </p:txBody>
      </p:sp>
      <p:sp>
        <p:nvSpPr>
          <p:cNvPr id="9" name="Rectangle 8"/>
          <p:cNvSpPr/>
          <p:nvPr/>
        </p:nvSpPr>
        <p:spPr>
          <a:xfrm>
            <a:off x="4343400" y="4934734"/>
            <a:ext cx="45720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8A0000"/>
                </a:solidFill>
                <a:effectLst>
                  <a:outerShdw blurRad="50800" dist="39000" dir="5460000" algn="tl">
                    <a:srgbClr val="000000">
                      <a:alpha val="38000"/>
                    </a:srgbClr>
                  </a:outerShdw>
                </a:effectLst>
                <a:latin typeface="Garamond" panose="02020404030301010803" pitchFamily="18" charset="0"/>
              </a:rPr>
              <a:t>Any Additions?</a:t>
            </a:r>
            <a:endParaRPr lang="en-US" sz="4400" b="1" cap="none" spc="0" dirty="0">
              <a:ln w="11430"/>
              <a:solidFill>
                <a:srgbClr val="8A0000"/>
              </a:solidFill>
              <a:effectLst>
                <a:outerShdw blurRad="50800" dist="39000" dir="5460000" algn="tl">
                  <a:srgbClr val="000000">
                    <a:alpha val="38000"/>
                  </a:srgbClr>
                </a:outerShdw>
              </a:effectLst>
              <a:latin typeface="Garamond" panose="02020404030301010803" pitchFamily="18" charset="0"/>
            </a:endParaRPr>
          </a:p>
        </p:txBody>
      </p:sp>
      <p:sp>
        <p:nvSpPr>
          <p:cNvPr id="4" name="Rectangle 3"/>
          <p:cNvSpPr/>
          <p:nvPr/>
        </p:nvSpPr>
        <p:spPr>
          <a:xfrm>
            <a:off x="1981200" y="6016079"/>
            <a:ext cx="7162800" cy="841920"/>
          </a:xfrm>
          <a:prstGeom prst="rect">
            <a:avLst/>
          </a:prstGeom>
          <a:solidFill>
            <a:srgbClr val="26327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57200" y="5772818"/>
            <a:ext cx="1103472" cy="1085182"/>
          </a:xfrm>
          <a:prstGeom prst="rect">
            <a:avLst/>
          </a:prstGeom>
        </p:spPr>
      </p:pic>
      <p:sp>
        <p:nvSpPr>
          <p:cNvPr id="6" name="TextBox 5"/>
          <p:cNvSpPr txBox="1"/>
          <p:nvPr/>
        </p:nvSpPr>
        <p:spPr>
          <a:xfrm>
            <a:off x="2438400" y="6088559"/>
            <a:ext cx="6248400" cy="769441"/>
          </a:xfrm>
          <a:prstGeom prst="rect">
            <a:avLst/>
          </a:prstGeom>
          <a:noFill/>
        </p:spPr>
        <p:txBody>
          <a:bodyPr wrap="square" rtlCol="0">
            <a:spAutoFit/>
          </a:bodyPr>
          <a:lstStyle/>
          <a:p>
            <a:r>
              <a:rPr lang="en-US" sz="4400" b="1" dirty="0" smtClean="0">
                <a:solidFill>
                  <a:schemeClr val="bg1"/>
                </a:solidFill>
              </a:rPr>
              <a:t>INTERVIEW HINTS</a:t>
            </a:r>
            <a:endParaRPr lang="en-US" sz="4400" b="1" dirty="0">
              <a:solidFill>
                <a:schemeClr val="bg1"/>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loseke\AppData\Local\Microsoft\Windows\Temporary Internet Files\Content.IE5\JXDCBCOI\MP9003988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805" y="-151775"/>
            <a:ext cx="2773680" cy="1981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1000" y="1219200"/>
            <a:ext cx="7924800" cy="395173"/>
          </a:xfrm>
          <a:prstGeom prst="rect">
            <a:avLst/>
          </a:prstGeom>
        </p:spPr>
        <p:txBody>
          <a:bodyPr wrap="square">
            <a:spAutoFit/>
          </a:bodyPr>
          <a:lstStyle/>
          <a:p>
            <a:pPr marL="514350" indent="-514350">
              <a:lnSpc>
                <a:spcPct val="80000"/>
              </a:lnSpc>
              <a:buFont typeface="Calibri" pitchFamily="34" charset="0"/>
              <a:buAutoNum type="arabicParenR"/>
              <a:defRPr/>
            </a:pPr>
            <a:endParaRPr lang="en-US" sz="2400" dirty="0">
              <a:latin typeface="Candara" pitchFamily="34" charset="0"/>
            </a:endParaRPr>
          </a:p>
        </p:txBody>
      </p:sp>
      <p:sp>
        <p:nvSpPr>
          <p:cNvPr id="9" name="Rectangle 8"/>
          <p:cNvSpPr/>
          <p:nvPr/>
        </p:nvSpPr>
        <p:spPr>
          <a:xfrm>
            <a:off x="609600" y="277444"/>
            <a:ext cx="5562600" cy="1551981"/>
          </a:xfrm>
          <a:prstGeom prst="rect">
            <a:avLst/>
          </a:prstGeom>
          <a:solidFill>
            <a:srgbClr val="2632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12317" y="391714"/>
            <a:ext cx="489966" cy="1323439"/>
          </a:xfrm>
          <a:prstGeom prst="rect">
            <a:avLst/>
          </a:prstGeom>
          <a:noFill/>
        </p:spPr>
        <p:txBody>
          <a:bodyPr wrap="square" rtlCol="0">
            <a:spAutoFit/>
          </a:bodyPr>
          <a:lstStyle/>
          <a:p>
            <a:r>
              <a:rPr lang="en-US" sz="8000" dirty="0" smtClean="0">
                <a:solidFill>
                  <a:schemeClr val="bg1"/>
                </a:solidFill>
              </a:rPr>
              <a:t>3</a:t>
            </a:r>
            <a:endParaRPr lang="en-US" sz="8000" dirty="0">
              <a:solidFill>
                <a:schemeClr val="bg1"/>
              </a:solidFill>
            </a:endParaRPr>
          </a:p>
        </p:txBody>
      </p:sp>
      <p:sp>
        <p:nvSpPr>
          <p:cNvPr id="2" name="TextBox 1"/>
          <p:cNvSpPr txBox="1"/>
          <p:nvPr/>
        </p:nvSpPr>
        <p:spPr>
          <a:xfrm>
            <a:off x="1752600" y="660070"/>
            <a:ext cx="4114800" cy="954107"/>
          </a:xfrm>
          <a:prstGeom prst="rect">
            <a:avLst/>
          </a:prstGeom>
          <a:noFill/>
        </p:spPr>
        <p:txBody>
          <a:bodyPr wrap="square" rtlCol="0">
            <a:spAutoFit/>
          </a:bodyPr>
          <a:lstStyle/>
          <a:p>
            <a:r>
              <a:rPr lang="en-US" sz="2800" b="1" dirty="0" smtClean="0">
                <a:solidFill>
                  <a:schemeClr val="bg1"/>
                </a:solidFill>
              </a:rPr>
              <a:t>Common Interview Questions</a:t>
            </a:r>
            <a:endParaRPr lang="en-US" sz="2800" b="1" dirty="0">
              <a:solidFill>
                <a:schemeClr val="bg1"/>
              </a:solidFill>
            </a:endParaRPr>
          </a:p>
        </p:txBody>
      </p:sp>
      <p:sp>
        <p:nvSpPr>
          <p:cNvPr id="4" name="TextBox 3"/>
          <p:cNvSpPr txBox="1"/>
          <p:nvPr/>
        </p:nvSpPr>
        <p:spPr>
          <a:xfrm>
            <a:off x="533400" y="2362200"/>
            <a:ext cx="7772400" cy="2554545"/>
          </a:xfrm>
          <a:prstGeom prst="rect">
            <a:avLst/>
          </a:prstGeom>
          <a:noFill/>
        </p:spPr>
        <p:txBody>
          <a:bodyPr wrap="square" rtlCol="0">
            <a:spAutoFit/>
          </a:bodyPr>
          <a:lstStyle/>
          <a:p>
            <a:pPr marL="342900" indent="-342900">
              <a:buAutoNum type="arabicPeriod"/>
            </a:pPr>
            <a:r>
              <a:rPr lang="en-US" sz="3200" dirty="0" smtClean="0"/>
              <a:t>  Success of the school (commendations)</a:t>
            </a:r>
          </a:p>
          <a:p>
            <a:pPr marL="342900" indent="-342900">
              <a:buAutoNum type="arabicPeriod"/>
            </a:pPr>
            <a:endParaRPr lang="en-US" sz="3200" dirty="0"/>
          </a:p>
          <a:p>
            <a:pPr marL="342900" indent="-342900">
              <a:buAutoNum type="arabicPeriod"/>
            </a:pPr>
            <a:r>
              <a:rPr lang="en-US" sz="3200" dirty="0" smtClean="0"/>
              <a:t>  Areas to improve (recommendations)</a:t>
            </a:r>
          </a:p>
          <a:p>
            <a:pPr marL="342900" indent="-342900">
              <a:buAutoNum type="arabicPeriod"/>
            </a:pPr>
            <a:endParaRPr lang="en-US" sz="3200" dirty="0"/>
          </a:p>
          <a:p>
            <a:pPr marL="342900" indent="-342900">
              <a:buAutoNum type="arabicPeriod"/>
            </a:pPr>
            <a:r>
              <a:rPr lang="en-US" sz="3200" dirty="0" smtClean="0"/>
              <a:t>  Concerning School Improvement Goal(s)</a:t>
            </a:r>
            <a:endParaRPr lang="en-US" sz="3200" dirty="0"/>
          </a:p>
        </p:txBody>
      </p:sp>
      <p:sp>
        <p:nvSpPr>
          <p:cNvPr id="12" name="Rectangle 11"/>
          <p:cNvSpPr/>
          <p:nvPr/>
        </p:nvSpPr>
        <p:spPr>
          <a:xfrm>
            <a:off x="3651504" y="5867400"/>
            <a:ext cx="5486400" cy="457200"/>
          </a:xfrm>
          <a:prstGeom prst="rect">
            <a:avLst/>
          </a:prstGeom>
          <a:solidFill>
            <a:srgbClr val="26327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600" y="1905000"/>
            <a:ext cx="7172288" cy="3124200"/>
          </a:xfrm>
          <a:prstGeom prst="rect">
            <a:avLst/>
          </a:prstGeom>
        </p:spPr>
      </p:pic>
      <p:sp>
        <p:nvSpPr>
          <p:cNvPr id="3" name="Rectangle 2"/>
          <p:cNvSpPr/>
          <p:nvPr/>
        </p:nvSpPr>
        <p:spPr>
          <a:xfrm>
            <a:off x="0" y="5867400"/>
            <a:ext cx="5486400" cy="457200"/>
          </a:xfrm>
          <a:prstGeom prst="rect">
            <a:avLst/>
          </a:prstGeom>
          <a:solidFill>
            <a:srgbClr val="26327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1336"/>
            <a:ext cx="2057400" cy="6858000"/>
          </a:xfrm>
          <a:prstGeom prst="rect">
            <a:avLst/>
          </a:prstGeom>
          <a:solidFill>
            <a:srgbClr val="8A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 y="-21336"/>
            <a:ext cx="3657600" cy="6858000"/>
          </a:xfrm>
          <a:prstGeom prst="rect">
            <a:avLst/>
          </a:prstGeom>
          <a:solidFill>
            <a:srgbClr val="26327A"/>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585" y="457200"/>
            <a:ext cx="3077950" cy="5078313"/>
          </a:xfrm>
          <a:prstGeom prst="rect">
            <a:avLst/>
          </a:prstGeom>
          <a:noFill/>
        </p:spPr>
        <p:txBody>
          <a:bodyPr wrap="square" rtlCol="0">
            <a:spAutoFit/>
          </a:bodyPr>
          <a:lstStyle/>
          <a:p>
            <a:pPr algn="ctr"/>
            <a:r>
              <a:rPr lang="en-US" sz="5400" b="1" dirty="0" smtClean="0">
                <a:solidFill>
                  <a:schemeClr val="bg1"/>
                </a:solidFill>
              </a:rPr>
              <a:t>Thank</a:t>
            </a:r>
          </a:p>
          <a:p>
            <a:pPr algn="ctr"/>
            <a:r>
              <a:rPr lang="en-US" sz="5400" b="1" dirty="0" smtClean="0">
                <a:solidFill>
                  <a:schemeClr val="bg1"/>
                </a:solidFill>
              </a:rPr>
              <a:t>You to the External Visitation Team</a:t>
            </a:r>
            <a:endParaRPr lang="en-US" sz="5400" b="1" dirty="0">
              <a:solidFill>
                <a:schemeClr val="bg1"/>
              </a:solidFill>
            </a:endParaRPr>
          </a:p>
        </p:txBody>
      </p:sp>
      <p:sp>
        <p:nvSpPr>
          <p:cNvPr id="3" name="TextBox 2"/>
          <p:cNvSpPr txBox="1"/>
          <p:nvPr/>
        </p:nvSpPr>
        <p:spPr>
          <a:xfrm>
            <a:off x="4648200" y="457200"/>
            <a:ext cx="4038600" cy="2308324"/>
          </a:xfrm>
          <a:prstGeom prst="rect">
            <a:avLst/>
          </a:prstGeom>
          <a:noFill/>
        </p:spPr>
        <p:txBody>
          <a:bodyPr wrap="square" rtlCol="0">
            <a:spAutoFit/>
          </a:bodyPr>
          <a:lstStyle/>
          <a:p>
            <a:pPr algn="ctr"/>
            <a:r>
              <a:rPr lang="en-US" sz="4800" b="1" dirty="0" smtClean="0"/>
              <a:t>We could not do this without you!</a:t>
            </a:r>
            <a:endParaRPr lang="en-US" sz="4800" b="1" dirty="0"/>
          </a:p>
        </p:txBody>
      </p:sp>
      <p:pic>
        <p:nvPicPr>
          <p:cNvPr id="11" name="Picture 10"/>
          <p:cNvPicPr>
            <a:picLocks noChangeAspect="1"/>
          </p:cNvPicPr>
          <p:nvPr/>
        </p:nvPicPr>
        <p:blipFill>
          <a:blip r:embed="rId3"/>
          <a:stretch>
            <a:fillRect/>
          </a:stretch>
        </p:blipFill>
        <p:spPr>
          <a:xfrm>
            <a:off x="4075176" y="3962400"/>
            <a:ext cx="4752377" cy="2381528"/>
          </a:xfrm>
          <a:prstGeom prst="rect">
            <a:avLst/>
          </a:prstGeom>
        </p:spPr>
      </p:pic>
      <p:sp>
        <p:nvSpPr>
          <p:cNvPr id="6" name="TextBox 5"/>
          <p:cNvSpPr txBox="1"/>
          <p:nvPr/>
        </p:nvSpPr>
        <p:spPr>
          <a:xfrm>
            <a:off x="423937" y="5867400"/>
            <a:ext cx="2700263" cy="830997"/>
          </a:xfrm>
          <a:prstGeom prst="rect">
            <a:avLst/>
          </a:prstGeom>
          <a:noFill/>
        </p:spPr>
        <p:txBody>
          <a:bodyPr wrap="square" rtlCol="0">
            <a:spAutoFit/>
          </a:bodyPr>
          <a:lstStyle/>
          <a:p>
            <a:pPr algn="ctr"/>
            <a:r>
              <a:rPr lang="en-US" sz="4800" dirty="0" smtClean="0">
                <a:solidFill>
                  <a:schemeClr val="bg1"/>
                </a:solidFill>
                <a:sym typeface="Wingdings" panose="05000000000000000000" pitchFamily="2" charset="2"/>
              </a:rPr>
              <a:t></a:t>
            </a:r>
            <a:endParaRPr lang="en-US" sz="4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3139321"/>
          </a:xfrm>
          <a:prstGeom prst="rect">
            <a:avLst/>
          </a:prstGeom>
          <a:noFill/>
        </p:spPr>
        <p:txBody>
          <a:bodyPr wrap="square" rtlCol="0">
            <a:spAutoFit/>
          </a:bodyPr>
          <a:lstStyle/>
          <a:p>
            <a:pPr algn="ctr"/>
            <a:endParaRPr lang="en-US" sz="6600" b="1" dirty="0" smtClean="0">
              <a:latin typeface="Garamond" pitchFamily="18" charset="0"/>
            </a:endParaRPr>
          </a:p>
          <a:p>
            <a:pPr algn="ctr"/>
            <a:endParaRPr lang="en-US" sz="6600" b="1" dirty="0" smtClean="0">
              <a:latin typeface="Garamond" pitchFamily="18" charset="0"/>
            </a:endParaRPr>
          </a:p>
          <a:p>
            <a:pPr algn="ctr"/>
            <a:endParaRPr lang="en-US" sz="6600" b="1" dirty="0" smtClean="0">
              <a:latin typeface="Garamond" pitchFamily="18" charset="0"/>
            </a:endParaRPr>
          </a:p>
        </p:txBody>
      </p:sp>
      <p:sp>
        <p:nvSpPr>
          <p:cNvPr id="6" name="TextBox 5"/>
          <p:cNvSpPr txBox="1"/>
          <p:nvPr/>
        </p:nvSpPr>
        <p:spPr>
          <a:xfrm>
            <a:off x="405801" y="5503437"/>
            <a:ext cx="8534400" cy="461665"/>
          </a:xfrm>
          <a:prstGeom prst="rect">
            <a:avLst/>
          </a:prstGeom>
          <a:noFill/>
        </p:spPr>
        <p:txBody>
          <a:bodyPr wrap="square" rtlCol="0">
            <a:spAutoFit/>
          </a:bodyPr>
          <a:lstStyle/>
          <a:p>
            <a:r>
              <a:rPr lang="en-US" sz="2400" dirty="0" smtClean="0"/>
              <a:t>Please introduce yourself and what you bring to the team.</a:t>
            </a:r>
            <a:endParaRPr lang="en-US" sz="2400" dirty="0"/>
          </a:p>
        </p:txBody>
      </p:sp>
      <p:sp>
        <p:nvSpPr>
          <p:cNvPr id="10" name="TextBox 9"/>
          <p:cNvSpPr txBox="1"/>
          <p:nvPr/>
        </p:nvSpPr>
        <p:spPr>
          <a:xfrm>
            <a:off x="418501" y="2734472"/>
            <a:ext cx="8229600" cy="2246769"/>
          </a:xfrm>
          <a:prstGeom prst="rect">
            <a:avLst/>
          </a:prstGeom>
          <a:noFill/>
        </p:spPr>
        <p:txBody>
          <a:bodyPr wrap="square" rtlCol="0">
            <a:spAutoFit/>
          </a:bodyPr>
          <a:lstStyle/>
          <a:p>
            <a:r>
              <a:rPr lang="en-US" sz="2800" dirty="0" smtClean="0"/>
              <a:t>Team Leader:</a:t>
            </a:r>
          </a:p>
          <a:p>
            <a:r>
              <a:rPr lang="en-US" sz="2800" dirty="0" smtClean="0"/>
              <a:t>Member:</a:t>
            </a:r>
          </a:p>
          <a:p>
            <a:r>
              <a:rPr lang="en-US" sz="2800" dirty="0" smtClean="0"/>
              <a:t>Member:</a:t>
            </a:r>
          </a:p>
          <a:p>
            <a:r>
              <a:rPr lang="en-US" sz="2800" dirty="0" smtClean="0"/>
              <a:t>Member:</a:t>
            </a:r>
          </a:p>
          <a:p>
            <a:endParaRPr lang="en-US" sz="2800" dirty="0">
              <a:latin typeface="Garamond" panose="02020404030301010803" pitchFamily="18" charset="0"/>
            </a:endParaRPr>
          </a:p>
        </p:txBody>
      </p:sp>
      <p:grpSp>
        <p:nvGrpSpPr>
          <p:cNvPr id="3" name="Group 2"/>
          <p:cNvGrpSpPr/>
          <p:nvPr/>
        </p:nvGrpSpPr>
        <p:grpSpPr>
          <a:xfrm>
            <a:off x="209549" y="154877"/>
            <a:ext cx="8438552" cy="2381528"/>
            <a:chOff x="838200" y="-407855"/>
            <a:chExt cx="8438552" cy="2381528"/>
          </a:xfrm>
        </p:grpSpPr>
        <p:pic>
          <p:nvPicPr>
            <p:cNvPr id="8" name="Picture 7"/>
            <p:cNvPicPr>
              <a:picLocks noChangeAspect="1"/>
            </p:cNvPicPr>
            <p:nvPr/>
          </p:nvPicPr>
          <p:blipFill>
            <a:blip r:embed="rId3"/>
            <a:stretch>
              <a:fillRect/>
            </a:stretch>
          </p:blipFill>
          <p:spPr>
            <a:xfrm>
              <a:off x="838200" y="-407855"/>
              <a:ext cx="4752377" cy="2381528"/>
            </a:xfrm>
            <a:prstGeom prst="rect">
              <a:avLst/>
            </a:prstGeom>
          </p:spPr>
        </p:pic>
        <p:sp>
          <p:nvSpPr>
            <p:cNvPr id="9" name="Rectangle 8"/>
            <p:cNvSpPr/>
            <p:nvPr/>
          </p:nvSpPr>
          <p:spPr>
            <a:xfrm>
              <a:off x="5590577" y="-255456"/>
              <a:ext cx="3686175" cy="1905000"/>
            </a:xfrm>
            <a:prstGeom prst="rect">
              <a:avLst/>
            </a:prstGeom>
            <a:solidFill>
              <a:srgbClr val="2632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5914426" y="-102708"/>
              <a:ext cx="3038475" cy="1250811"/>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4200" b="1" dirty="0" smtClean="0">
                  <a:solidFill>
                    <a:schemeClr val="bg1"/>
                  </a:solidFill>
                  <a:latin typeface="+mn-lt"/>
                  <a:ea typeface="Times New Roman" pitchFamily="18" charset="0"/>
                  <a:cs typeface="Arial" charset="0"/>
                </a:rPr>
                <a:t>EXTERNAL TEAM MEMBERS</a:t>
              </a:r>
              <a:endParaRPr lang="en-US" sz="4200" dirty="0">
                <a:solidFill>
                  <a:schemeClr val="bg1"/>
                </a:solidFill>
                <a:latin typeface="+mn-lt"/>
                <a:ea typeface="Times New Roman" pitchFamily="18" charset="0"/>
                <a:cs typeface="Arial" charset="0"/>
              </a:endParaRPr>
            </a:p>
          </p:txBody>
        </p:sp>
        <p:pic>
          <p:nvPicPr>
            <p:cNvPr id="12" name="Picture 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51851" y="395127"/>
              <a:ext cx="592500" cy="609428"/>
            </a:xfrm>
            <a:prstGeom prst="rect">
              <a:avLst/>
            </a:prstGeom>
          </p:spPr>
        </p:pic>
      </p:gr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3045178" y="1443253"/>
            <a:ext cx="5794022" cy="4355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6538" lvl="0" indent="-236538" fontAlgn="base">
              <a:spcBef>
                <a:spcPct val="0"/>
              </a:spcBef>
              <a:spcAft>
                <a:spcPts val="1000"/>
              </a:spcAft>
              <a:buFont typeface="Arial" pitchFamily="34" charset="0"/>
              <a:buChar char="•"/>
              <a:tabLst>
                <a:tab pos="236538" algn="l"/>
              </a:tabLst>
            </a:pPr>
            <a:r>
              <a:rPr lang="en-US" sz="2800" dirty="0" smtClean="0"/>
              <a:t>Rule 10, </a:t>
            </a:r>
            <a:r>
              <a:rPr lang="en-US" sz="2800" i="1" dirty="0" smtClean="0"/>
              <a:t>Regulations and Procedures for the Accreditation of Schools </a:t>
            </a:r>
          </a:p>
          <a:p>
            <a:pPr marL="236538" lvl="0" indent="-236538" fontAlgn="base">
              <a:spcBef>
                <a:spcPct val="0"/>
              </a:spcBef>
              <a:spcAft>
                <a:spcPts val="1000"/>
              </a:spcAft>
              <a:buFont typeface="Arial" pitchFamily="34" charset="0"/>
              <a:buChar char="•"/>
              <a:tabLst>
                <a:tab pos="236538" algn="l"/>
              </a:tabLst>
            </a:pPr>
            <a:r>
              <a:rPr lang="en-US" sz="2800" dirty="0" smtClean="0"/>
              <a:t>Required of all Nebraska public schools and accredited nonpublic schools</a:t>
            </a:r>
          </a:p>
          <a:p>
            <a:pPr marL="236538" lvl="0" indent="-236538" fontAlgn="base">
              <a:spcBef>
                <a:spcPct val="0"/>
              </a:spcBef>
              <a:spcAft>
                <a:spcPts val="1000"/>
              </a:spcAft>
              <a:buFont typeface="Arial" pitchFamily="34" charset="0"/>
              <a:buChar char="•"/>
              <a:tabLst>
                <a:tab pos="236538" algn="l"/>
              </a:tabLst>
            </a:pPr>
            <a:r>
              <a:rPr lang="en-US" sz="2800" dirty="0" smtClean="0">
                <a:latin typeface="Calibri" pitchFamily="34" charset="0"/>
                <a:ea typeface="Times New Roman" pitchFamily="18" charset="0"/>
                <a:cs typeface="Calibri" pitchFamily="34" charset="0"/>
              </a:rPr>
              <a:t>Requires a review of the School Improvement Process</a:t>
            </a:r>
            <a:endParaRPr lang="en-US" sz="2800" dirty="0" smtClean="0"/>
          </a:p>
          <a:p>
            <a:pPr marL="236538" indent="-236538" fontAlgn="base">
              <a:spcBef>
                <a:spcPct val="0"/>
              </a:spcBef>
              <a:spcAft>
                <a:spcPts val="1000"/>
              </a:spcAft>
              <a:buFont typeface="Arial" pitchFamily="34" charset="0"/>
              <a:buChar char="•"/>
              <a:tabLst>
                <a:tab pos="236538" algn="l"/>
              </a:tabLst>
            </a:pPr>
            <a:r>
              <a:rPr lang="en-US" sz="2800" dirty="0" smtClean="0">
                <a:latin typeface="Calibri" pitchFamily="34" charset="0"/>
                <a:ea typeface="Times New Roman" pitchFamily="18" charset="0"/>
                <a:cs typeface="Calibri" pitchFamily="34" charset="0"/>
              </a:rPr>
              <a:t>Requires a visit at least once each five years</a:t>
            </a:r>
            <a:endParaRPr lang="en-US" sz="2800" dirty="0" smtClean="0"/>
          </a:p>
        </p:txBody>
      </p:sp>
      <p:sp>
        <p:nvSpPr>
          <p:cNvPr id="4" name="TextBox 3"/>
          <p:cNvSpPr txBox="1"/>
          <p:nvPr/>
        </p:nvSpPr>
        <p:spPr>
          <a:xfrm>
            <a:off x="3192639" y="242573"/>
            <a:ext cx="5499100" cy="954107"/>
          </a:xfrm>
          <a:prstGeom prst="rect">
            <a:avLst/>
          </a:prstGeom>
          <a:noFill/>
        </p:spPr>
        <p:txBody>
          <a:bodyPr wrap="square" rtlCol="0">
            <a:spAutoFit/>
          </a:bodyPr>
          <a:lstStyle/>
          <a:p>
            <a:pPr lvl="0" algn="ctr"/>
            <a:r>
              <a:rPr lang="en-US" sz="2800" b="1" dirty="0" smtClean="0">
                <a:ea typeface="Times New Roman" pitchFamily="18" charset="0"/>
                <a:cs typeface="Times New Roman" pitchFamily="18" charset="0"/>
              </a:rPr>
              <a:t>NEBRASKA ACCREDITATION</a:t>
            </a:r>
          </a:p>
          <a:p>
            <a:pPr lvl="0" algn="ctr"/>
            <a:r>
              <a:rPr lang="en-US" sz="2800" b="1" dirty="0" smtClean="0">
                <a:ea typeface="Times New Roman" pitchFamily="18" charset="0"/>
                <a:cs typeface="Times New Roman" pitchFamily="18" charset="0"/>
              </a:rPr>
              <a:t>REQUIREMENTS</a:t>
            </a:r>
          </a:p>
        </p:txBody>
      </p:sp>
      <p:pic>
        <p:nvPicPr>
          <p:cNvPr id="3" name="Picture 2"/>
          <p:cNvPicPr>
            <a:picLocks noChangeAspect="1"/>
          </p:cNvPicPr>
          <p:nvPr/>
        </p:nvPicPr>
        <p:blipFill>
          <a:blip r:embed="rId3"/>
          <a:stretch>
            <a:fillRect/>
          </a:stretch>
        </p:blipFill>
        <p:spPr>
          <a:xfrm>
            <a:off x="-1042546" y="-1568363"/>
            <a:ext cx="4102964" cy="4804064"/>
          </a:xfrm>
          <a:prstGeom prst="rect">
            <a:avLst/>
          </a:prstGeom>
        </p:spPr>
      </p:pic>
      <p:sp>
        <p:nvSpPr>
          <p:cNvPr id="5" name="Rectangle 4"/>
          <p:cNvSpPr/>
          <p:nvPr/>
        </p:nvSpPr>
        <p:spPr>
          <a:xfrm>
            <a:off x="1981200" y="6016079"/>
            <a:ext cx="7162800" cy="841920"/>
          </a:xfrm>
          <a:prstGeom prst="rect">
            <a:avLst/>
          </a:prstGeom>
          <a:solidFill>
            <a:srgbClr val="26327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457200" y="5772818"/>
            <a:ext cx="1103472" cy="1085182"/>
          </a:xfrm>
          <a:prstGeom prst="rect">
            <a:avLst/>
          </a:prstGeom>
        </p:spPr>
      </p:pic>
      <p:sp>
        <p:nvSpPr>
          <p:cNvPr id="9" name="TextBox 8"/>
          <p:cNvSpPr txBox="1"/>
          <p:nvPr/>
        </p:nvSpPr>
        <p:spPr>
          <a:xfrm>
            <a:off x="2133600" y="6016079"/>
            <a:ext cx="6705600" cy="769441"/>
          </a:xfrm>
          <a:prstGeom prst="rect">
            <a:avLst/>
          </a:prstGeom>
          <a:noFill/>
        </p:spPr>
        <p:txBody>
          <a:bodyPr wrap="square" rtlCol="0">
            <a:spAutoFit/>
          </a:bodyPr>
          <a:lstStyle/>
          <a:p>
            <a:r>
              <a:rPr lang="en-US" sz="4400" b="1" dirty="0" smtClean="0">
                <a:solidFill>
                  <a:schemeClr val="bg1"/>
                </a:solidFill>
              </a:rPr>
              <a:t>WHY ARE WE HERE TODAY?</a:t>
            </a:r>
            <a:endParaRPr lang="en-US" sz="4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056" y="990600"/>
            <a:ext cx="8229600" cy="3970318"/>
          </a:xfrm>
          <a:prstGeom prst="rect">
            <a:avLst/>
          </a:prstGeom>
        </p:spPr>
        <p:txBody>
          <a:bodyPr wrap="square">
            <a:spAutoFit/>
          </a:bodyPr>
          <a:lstStyle/>
          <a:p>
            <a:pPr lvl="0" eaLnBrk="0" fontAlgn="base" hangingPunct="0">
              <a:spcBef>
                <a:spcPct val="0"/>
              </a:spcBef>
              <a:spcAft>
                <a:spcPct val="0"/>
              </a:spcAft>
              <a:tabLst>
                <a:tab pos="285750" algn="l"/>
                <a:tab pos="571500" algn="l"/>
                <a:tab pos="800100" algn="l"/>
                <a:tab pos="1085850" algn="l"/>
              </a:tabLst>
            </a:pPr>
            <a:r>
              <a:rPr lang="en-US" sz="2800" u="sng" dirty="0" smtClean="0">
                <a:latin typeface="Calibri" pitchFamily="34" charset="0"/>
                <a:ea typeface="Times New Roman" pitchFamily="18" charset="0"/>
                <a:cs typeface="Calibri" pitchFamily="34" charset="0"/>
              </a:rPr>
              <a:t>009.01B</a:t>
            </a:r>
            <a:r>
              <a:rPr lang="en-US" sz="2800" dirty="0" smtClean="0">
                <a:latin typeface="Calibri" pitchFamily="34" charset="0"/>
                <a:ea typeface="Times New Roman" pitchFamily="18" charset="0"/>
                <a:cs typeface="Calibri" pitchFamily="34" charset="0"/>
              </a:rPr>
              <a:t>   The school improvement process includes a visitation by a team of external representatives to review progress and provide written recommendations.</a:t>
            </a:r>
          </a:p>
          <a:p>
            <a:pPr lvl="0" eaLnBrk="0" fontAlgn="base" hangingPunct="0">
              <a:spcBef>
                <a:spcPct val="0"/>
              </a:spcBef>
              <a:spcAft>
                <a:spcPct val="0"/>
              </a:spcAft>
              <a:tabLst>
                <a:tab pos="285750" algn="l"/>
                <a:tab pos="571500" algn="l"/>
                <a:tab pos="800100" algn="l"/>
                <a:tab pos="1085850" algn="l"/>
              </a:tabLst>
            </a:pPr>
            <a:endParaRPr lang="en-US" sz="2800" dirty="0" smtClean="0">
              <a:latin typeface="Calibri" pitchFamily="34" charset="0"/>
              <a:ea typeface="Times New Roman" pitchFamily="18" charset="0"/>
              <a:cs typeface="Calibri" pitchFamily="34" charset="0"/>
            </a:endParaRPr>
          </a:p>
          <a:p>
            <a:pPr lvl="0" eaLnBrk="0" fontAlgn="base" hangingPunct="0">
              <a:spcBef>
                <a:spcPct val="0"/>
              </a:spcBef>
              <a:spcAft>
                <a:spcPct val="0"/>
              </a:spcAft>
              <a:tabLst>
                <a:tab pos="285750" algn="l"/>
                <a:tab pos="571500" algn="l"/>
                <a:tab pos="800100" algn="l"/>
                <a:tab pos="1085850" algn="l"/>
              </a:tabLst>
            </a:pPr>
            <a:r>
              <a:rPr lang="en-US" sz="2800" dirty="0" smtClean="0">
                <a:latin typeface="Calibri" pitchFamily="34" charset="0"/>
                <a:ea typeface="Times New Roman" pitchFamily="18" charset="0"/>
                <a:cs typeface="Calibri" pitchFamily="34" charset="0"/>
              </a:rPr>
              <a:t>A copy of the written </a:t>
            </a:r>
            <a:r>
              <a:rPr lang="en-US" sz="2800" b="1" dirty="0" smtClean="0">
                <a:latin typeface="Calibri" pitchFamily="34" charset="0"/>
                <a:ea typeface="Times New Roman" pitchFamily="18" charset="0"/>
                <a:cs typeface="Calibri" pitchFamily="34" charset="0"/>
              </a:rPr>
              <a:t>improvement plan </a:t>
            </a:r>
            <a:r>
              <a:rPr lang="en-US" sz="2800" dirty="0" smtClean="0">
                <a:latin typeface="Calibri" pitchFamily="34" charset="0"/>
                <a:ea typeface="Times New Roman" pitchFamily="18" charset="0"/>
                <a:cs typeface="Calibri" pitchFamily="34" charset="0"/>
              </a:rPr>
              <a:t>and the written recommendations of the external representatives </a:t>
            </a:r>
            <a:r>
              <a:rPr lang="en-US" sz="2800" smtClean="0">
                <a:latin typeface="Calibri" pitchFamily="34" charset="0"/>
                <a:ea typeface="Times New Roman" pitchFamily="18" charset="0"/>
                <a:cs typeface="Calibri" pitchFamily="34" charset="0"/>
              </a:rPr>
              <a:t>are provided to </a:t>
            </a:r>
            <a:r>
              <a:rPr lang="en-US" sz="2800" dirty="0" smtClean="0">
                <a:latin typeface="Calibri" pitchFamily="34" charset="0"/>
                <a:ea typeface="Times New Roman" pitchFamily="18" charset="0"/>
                <a:cs typeface="Calibri" pitchFamily="34" charset="0"/>
              </a:rPr>
              <a:t>the Department.  The external team visits are conducted at least once each five years.</a:t>
            </a:r>
            <a:endParaRPr lang="en-US" sz="2800" dirty="0"/>
          </a:p>
        </p:txBody>
      </p:sp>
      <p:sp>
        <p:nvSpPr>
          <p:cNvPr id="6" name="Rectangle 5"/>
          <p:cNvSpPr/>
          <p:nvPr/>
        </p:nvSpPr>
        <p:spPr>
          <a:xfrm>
            <a:off x="1981200" y="6016079"/>
            <a:ext cx="7162800" cy="841920"/>
          </a:xfrm>
          <a:prstGeom prst="rect">
            <a:avLst/>
          </a:prstGeom>
          <a:solidFill>
            <a:srgbClr val="26327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457200" y="5772818"/>
            <a:ext cx="1103472" cy="1085182"/>
          </a:xfrm>
          <a:prstGeom prst="rect">
            <a:avLst/>
          </a:prstGeom>
        </p:spPr>
      </p:pic>
      <p:sp>
        <p:nvSpPr>
          <p:cNvPr id="8" name="TextBox 7"/>
          <p:cNvSpPr txBox="1"/>
          <p:nvPr/>
        </p:nvSpPr>
        <p:spPr>
          <a:xfrm>
            <a:off x="2438400" y="6016079"/>
            <a:ext cx="6400800" cy="769441"/>
          </a:xfrm>
          <a:prstGeom prst="rect">
            <a:avLst/>
          </a:prstGeom>
          <a:noFill/>
        </p:spPr>
        <p:txBody>
          <a:bodyPr wrap="square" rtlCol="0">
            <a:spAutoFit/>
          </a:bodyPr>
          <a:lstStyle/>
          <a:p>
            <a:r>
              <a:rPr lang="en-US" sz="4400" b="1" dirty="0" smtClean="0">
                <a:solidFill>
                  <a:schemeClr val="bg1"/>
                </a:solidFill>
              </a:rPr>
              <a:t>THE MAIN REASON!</a:t>
            </a:r>
            <a:endParaRPr lang="en-US" sz="4400" b="1" dirty="0">
              <a:solidFill>
                <a:schemeClr val="bg1"/>
              </a:solidFill>
            </a:endParaRPr>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18407"/>
            <a:ext cx="8284560" cy="646331"/>
          </a:xfrm>
          <a:prstGeom prst="rect">
            <a:avLst/>
          </a:prstGeom>
        </p:spPr>
        <p:txBody>
          <a:bodyPr wrap="square">
            <a:spAutoFit/>
          </a:bodyPr>
          <a:lstStyle/>
          <a:p>
            <a:r>
              <a:rPr lang="en-US" sz="3600" b="1" dirty="0" smtClean="0"/>
              <a:t>PURPOSE OF AN EXTERNAL TEAM VISIT</a:t>
            </a:r>
            <a:endParaRPr lang="en-US" sz="3600" dirty="0"/>
          </a:p>
        </p:txBody>
      </p:sp>
      <p:sp>
        <p:nvSpPr>
          <p:cNvPr id="5" name="Rectangle 4"/>
          <p:cNvSpPr/>
          <p:nvPr/>
        </p:nvSpPr>
        <p:spPr>
          <a:xfrm>
            <a:off x="1981200" y="6016079"/>
            <a:ext cx="7162800" cy="841920"/>
          </a:xfrm>
          <a:prstGeom prst="rect">
            <a:avLst/>
          </a:prstGeom>
          <a:solidFill>
            <a:srgbClr val="26327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57200" y="5772818"/>
            <a:ext cx="1103472" cy="1085182"/>
          </a:xfrm>
          <a:prstGeom prst="rect">
            <a:avLst/>
          </a:prstGeom>
        </p:spPr>
      </p:pic>
      <p:cxnSp>
        <p:nvCxnSpPr>
          <p:cNvPr id="8" name="Straight Arrow Connector 7"/>
          <p:cNvCxnSpPr/>
          <p:nvPr/>
        </p:nvCxnSpPr>
        <p:spPr>
          <a:xfrm>
            <a:off x="457200" y="3200400"/>
            <a:ext cx="8280777" cy="0"/>
          </a:xfrm>
          <a:prstGeom prst="straightConnector1">
            <a:avLst/>
          </a:prstGeom>
          <a:ln w="155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3714609583"/>
              </p:ext>
            </p:extLst>
          </p:nvPr>
        </p:nvGraphicFramePr>
        <p:xfrm>
          <a:off x="1560672" y="128677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2286000" y="6119038"/>
            <a:ext cx="6248400" cy="769441"/>
          </a:xfrm>
          <a:prstGeom prst="rect">
            <a:avLst/>
          </a:prstGeom>
          <a:noFill/>
        </p:spPr>
        <p:txBody>
          <a:bodyPr wrap="square" rtlCol="0">
            <a:spAutoFit/>
          </a:bodyPr>
          <a:lstStyle/>
          <a:p>
            <a:r>
              <a:rPr lang="en-US" sz="4400" b="1" dirty="0" smtClean="0">
                <a:solidFill>
                  <a:schemeClr val="bg1"/>
                </a:solidFill>
              </a:rPr>
              <a:t>EXTERNAL TEAM</a:t>
            </a:r>
            <a:endParaRPr lang="en-US" sz="4400" b="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46540"/>
            <a:ext cx="7467600" cy="6186309"/>
          </a:xfrm>
          <a:prstGeom prst="rect">
            <a:avLst/>
          </a:prstGeom>
          <a:noFill/>
        </p:spPr>
        <p:txBody>
          <a:bodyPr wrap="square" rtlCol="0">
            <a:spAutoFit/>
          </a:bodyPr>
          <a:lstStyle/>
          <a:p>
            <a:r>
              <a:rPr lang="en-US" sz="5400" b="1" dirty="0" smtClean="0"/>
              <a:t>________ School’s </a:t>
            </a:r>
          </a:p>
          <a:p>
            <a:endParaRPr lang="en-US" sz="5400" b="1" dirty="0" smtClean="0"/>
          </a:p>
          <a:p>
            <a:endParaRPr lang="en-US" sz="5400" b="1" dirty="0"/>
          </a:p>
          <a:p>
            <a:r>
              <a:rPr lang="en-US" sz="5400" b="1" dirty="0" smtClean="0"/>
              <a:t>Current </a:t>
            </a:r>
          </a:p>
          <a:p>
            <a:r>
              <a:rPr lang="en-US" sz="5400" b="1" dirty="0" smtClean="0"/>
              <a:t>Continuous </a:t>
            </a:r>
          </a:p>
          <a:p>
            <a:r>
              <a:rPr lang="en-US" sz="5400" b="1" dirty="0" smtClean="0"/>
              <a:t>Improvement </a:t>
            </a:r>
          </a:p>
          <a:p>
            <a:r>
              <a:rPr lang="en-US" sz="5400" b="1" dirty="0" smtClean="0"/>
              <a:t>Process (CIP)</a:t>
            </a:r>
          </a:p>
          <a:p>
            <a:endParaRPr lang="en-US" dirty="0"/>
          </a:p>
        </p:txBody>
      </p:sp>
      <p:pic>
        <p:nvPicPr>
          <p:cNvPr id="3" name="Picture 2" descr="ciplogo_colorsmall"/>
          <p:cNvPicPr/>
          <p:nvPr/>
        </p:nvPicPr>
        <p:blipFill>
          <a:blip r:embed="rId3" cstate="print"/>
          <a:srcRect/>
          <a:stretch>
            <a:fillRect/>
          </a:stretch>
        </p:blipFill>
        <p:spPr bwMode="auto">
          <a:xfrm>
            <a:off x="6172200" y="3849877"/>
            <a:ext cx="2590800" cy="244195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277444"/>
            <a:ext cx="5562600" cy="1551981"/>
          </a:xfrm>
          <a:prstGeom prst="rect">
            <a:avLst/>
          </a:prstGeom>
          <a:solidFill>
            <a:srgbClr val="2632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0336" y="2590800"/>
            <a:ext cx="6019800" cy="1200329"/>
          </a:xfrm>
          <a:prstGeom prst="rect">
            <a:avLst/>
          </a:prstGeom>
          <a:noFill/>
        </p:spPr>
        <p:txBody>
          <a:bodyPr wrap="square" rtlCol="0">
            <a:spAutoFit/>
          </a:bodyPr>
          <a:lstStyle/>
          <a:p>
            <a:pPr marL="346075" indent="-346075">
              <a:tabLst>
                <a:tab pos="346075" algn="l"/>
              </a:tabLst>
            </a:pPr>
            <a:r>
              <a:rPr lang="en-US" sz="2400" dirty="0" smtClean="0"/>
              <a:t>1.	</a:t>
            </a:r>
          </a:p>
          <a:p>
            <a:pPr marL="346075" indent="-346075">
              <a:tabLst>
                <a:tab pos="346075" algn="l"/>
              </a:tabLst>
            </a:pPr>
            <a:endParaRPr lang="en-US" sz="2400" dirty="0" smtClean="0"/>
          </a:p>
          <a:p>
            <a:pPr marL="346075" indent="-346075">
              <a:tabLst>
                <a:tab pos="346075" algn="l"/>
              </a:tabLst>
            </a:pPr>
            <a:r>
              <a:rPr lang="en-US" sz="2400" dirty="0" smtClean="0"/>
              <a:t>2.	</a:t>
            </a:r>
            <a:endParaRPr lang="en-US" sz="2400" dirty="0"/>
          </a:p>
        </p:txBody>
      </p:sp>
      <p:pic>
        <p:nvPicPr>
          <p:cNvPr id="5" name="Picture 3" descr="C:\Users\dloseke\AppData\Local\Microsoft\Windows\Temporary Internet Files\Content.IE5\QC9DAK9C\MP9003874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77444"/>
            <a:ext cx="1600200" cy="15519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33886" y="277444"/>
            <a:ext cx="5092700" cy="1323439"/>
          </a:xfrm>
          <a:prstGeom prst="rect">
            <a:avLst/>
          </a:prstGeom>
          <a:noFill/>
        </p:spPr>
        <p:txBody>
          <a:bodyPr wrap="square" rtlCol="0">
            <a:spAutoFit/>
          </a:bodyPr>
          <a:lstStyle/>
          <a:p>
            <a:r>
              <a:rPr lang="en-US" sz="4000" dirty="0" smtClean="0">
                <a:solidFill>
                  <a:schemeClr val="bg1"/>
                </a:solidFill>
              </a:rPr>
              <a:t>Current School Improvement Goal(s)</a:t>
            </a:r>
            <a:endParaRPr lang="en-US" sz="4000" dirty="0">
              <a:solidFill>
                <a:schemeClr val="bg1"/>
              </a:solidFill>
            </a:endParaRPr>
          </a:p>
        </p:txBody>
      </p:sp>
      <p:sp>
        <p:nvSpPr>
          <p:cNvPr id="9" name="Rectangle 8"/>
          <p:cNvSpPr/>
          <p:nvPr/>
        </p:nvSpPr>
        <p:spPr>
          <a:xfrm>
            <a:off x="3657600" y="6019800"/>
            <a:ext cx="5486400" cy="457200"/>
          </a:xfrm>
          <a:prstGeom prst="rect">
            <a:avLst/>
          </a:prstGeom>
          <a:solidFill>
            <a:srgbClr val="26327A"/>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52800" y="533400"/>
            <a:ext cx="7874876" cy="5078313"/>
          </a:xfrm>
          <a:prstGeom prst="rect">
            <a:avLst/>
          </a:prstGeom>
          <a:noFill/>
        </p:spPr>
        <p:txBody>
          <a:bodyPr wrap="square" rtlCol="0">
            <a:spAutoFit/>
          </a:bodyPr>
          <a:lstStyle/>
          <a:p>
            <a:pPr>
              <a:spcAft>
                <a:spcPts val="2000"/>
              </a:spcAft>
            </a:pPr>
            <a:r>
              <a:rPr lang="en-US" sz="3200" b="1" dirty="0" smtClean="0"/>
              <a:t>1.  Overview of CIP Process</a:t>
            </a:r>
          </a:p>
          <a:p>
            <a:pPr lvl="2">
              <a:spcAft>
                <a:spcPts val="2000"/>
              </a:spcAft>
              <a:buFont typeface="Arial" pitchFamily="34" charset="0"/>
              <a:buChar char="•"/>
            </a:pPr>
            <a:r>
              <a:rPr lang="en-US" sz="3200" b="1" dirty="0" smtClean="0"/>
              <a:t>Commendations</a:t>
            </a:r>
          </a:p>
          <a:p>
            <a:pPr lvl="2">
              <a:spcAft>
                <a:spcPts val="2000"/>
              </a:spcAft>
              <a:buFont typeface="Arial" pitchFamily="34" charset="0"/>
              <a:buChar char="•"/>
            </a:pPr>
            <a:r>
              <a:rPr lang="en-US" sz="3200" b="1" dirty="0" smtClean="0"/>
              <a:t>Recommendations</a:t>
            </a:r>
          </a:p>
          <a:p>
            <a:pPr>
              <a:spcAft>
                <a:spcPts val="2000"/>
              </a:spcAft>
            </a:pPr>
            <a:r>
              <a:rPr lang="en-US" sz="3200" b="1" dirty="0" smtClean="0"/>
              <a:t>2.  School Improvement Goal(s) </a:t>
            </a:r>
          </a:p>
          <a:p>
            <a:pPr lvl="2">
              <a:spcAft>
                <a:spcPts val="2000"/>
              </a:spcAft>
              <a:buFont typeface="Arial" pitchFamily="34" charset="0"/>
              <a:buChar char="•"/>
            </a:pPr>
            <a:r>
              <a:rPr lang="en-US" sz="3200" b="1" dirty="0" smtClean="0"/>
              <a:t>Commendations</a:t>
            </a:r>
          </a:p>
          <a:p>
            <a:pPr lvl="2">
              <a:spcAft>
                <a:spcPts val="2000"/>
              </a:spcAft>
              <a:buFont typeface="Arial" pitchFamily="34" charset="0"/>
              <a:buChar char="•"/>
            </a:pPr>
            <a:r>
              <a:rPr lang="en-US" sz="3200" b="1" dirty="0" smtClean="0"/>
              <a:t>Recommendations</a:t>
            </a:r>
          </a:p>
          <a:p>
            <a:pPr>
              <a:spcAft>
                <a:spcPts val="2000"/>
              </a:spcAft>
            </a:pPr>
            <a:r>
              <a:rPr lang="en-US" sz="3200" b="1" smtClean="0"/>
              <a:t>3.  Next </a:t>
            </a:r>
            <a:r>
              <a:rPr lang="en-US" sz="3200" b="1" dirty="0" smtClean="0"/>
              <a:t>Steps</a:t>
            </a:r>
          </a:p>
        </p:txBody>
      </p:sp>
      <p:pic>
        <p:nvPicPr>
          <p:cNvPr id="2" name="Picture 1"/>
          <p:cNvPicPr>
            <a:picLocks noChangeAspect="1"/>
          </p:cNvPicPr>
          <p:nvPr/>
        </p:nvPicPr>
        <p:blipFill>
          <a:blip r:embed="rId3"/>
          <a:stretch>
            <a:fillRect/>
          </a:stretch>
        </p:blipFill>
        <p:spPr>
          <a:xfrm>
            <a:off x="304800" y="180680"/>
            <a:ext cx="2938527" cy="3670110"/>
          </a:xfrm>
          <a:prstGeom prst="rect">
            <a:avLst/>
          </a:prstGeom>
        </p:spPr>
      </p:pic>
      <p:sp>
        <p:nvSpPr>
          <p:cNvPr id="7" name="Rectangle 6"/>
          <p:cNvSpPr/>
          <p:nvPr/>
        </p:nvSpPr>
        <p:spPr>
          <a:xfrm>
            <a:off x="1981200" y="6016079"/>
            <a:ext cx="7162800" cy="841920"/>
          </a:xfrm>
          <a:prstGeom prst="rect">
            <a:avLst/>
          </a:prstGeom>
          <a:solidFill>
            <a:srgbClr val="26327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457200" y="5772818"/>
            <a:ext cx="1103472" cy="1085182"/>
          </a:xfrm>
          <a:prstGeom prst="rect">
            <a:avLst/>
          </a:prstGeom>
        </p:spPr>
      </p:pic>
      <p:sp>
        <p:nvSpPr>
          <p:cNvPr id="9" name="TextBox 8"/>
          <p:cNvSpPr txBox="1"/>
          <p:nvPr/>
        </p:nvSpPr>
        <p:spPr>
          <a:xfrm>
            <a:off x="2438400" y="6088559"/>
            <a:ext cx="6248400" cy="769441"/>
          </a:xfrm>
          <a:prstGeom prst="rect">
            <a:avLst/>
          </a:prstGeom>
          <a:noFill/>
        </p:spPr>
        <p:txBody>
          <a:bodyPr wrap="square" rtlCol="0">
            <a:spAutoFit/>
          </a:bodyPr>
          <a:lstStyle/>
          <a:p>
            <a:r>
              <a:rPr lang="en-US" sz="4400" b="1" dirty="0" smtClean="0">
                <a:solidFill>
                  <a:schemeClr val="bg1"/>
                </a:solidFill>
              </a:rPr>
              <a:t>OUR JOB. . .  TO PROVIDE</a:t>
            </a:r>
            <a:endParaRPr lang="en-US" sz="4400" b="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0" y="277444"/>
            <a:ext cx="1556766" cy="1556766"/>
          </a:xfrm>
          <a:prstGeom prst="rect">
            <a:avLst/>
          </a:prstGeom>
        </p:spPr>
      </p:pic>
      <p:sp>
        <p:nvSpPr>
          <p:cNvPr id="5" name="Rectangle 4"/>
          <p:cNvSpPr/>
          <p:nvPr/>
        </p:nvSpPr>
        <p:spPr>
          <a:xfrm>
            <a:off x="381000" y="1219200"/>
            <a:ext cx="7924800" cy="395173"/>
          </a:xfrm>
          <a:prstGeom prst="rect">
            <a:avLst/>
          </a:prstGeom>
        </p:spPr>
        <p:txBody>
          <a:bodyPr wrap="square">
            <a:spAutoFit/>
          </a:bodyPr>
          <a:lstStyle/>
          <a:p>
            <a:pPr marL="514350" indent="-514350">
              <a:lnSpc>
                <a:spcPct val="80000"/>
              </a:lnSpc>
              <a:buFont typeface="Calibri" pitchFamily="34" charset="0"/>
              <a:buAutoNum type="arabicParenR"/>
              <a:defRPr/>
            </a:pPr>
            <a:endParaRPr lang="en-US" sz="2400" dirty="0">
              <a:latin typeface="Candara" pitchFamily="34" charset="0"/>
            </a:endParaRPr>
          </a:p>
        </p:txBody>
      </p:sp>
      <p:sp>
        <p:nvSpPr>
          <p:cNvPr id="15" name="TextBox 14"/>
          <p:cNvSpPr txBox="1"/>
          <p:nvPr/>
        </p:nvSpPr>
        <p:spPr>
          <a:xfrm>
            <a:off x="609600" y="2370267"/>
            <a:ext cx="8039100" cy="3416320"/>
          </a:xfrm>
          <a:prstGeom prst="rect">
            <a:avLst/>
          </a:prstGeom>
          <a:noFill/>
        </p:spPr>
        <p:txBody>
          <a:bodyPr wrap="square" rtlCol="0">
            <a:spAutoFit/>
          </a:bodyPr>
          <a:lstStyle/>
          <a:p>
            <a:pPr marL="571500" indent="-571500">
              <a:buClr>
                <a:srgbClr val="8A0000"/>
              </a:buClr>
              <a:buSzPct val="65000"/>
              <a:buFont typeface="Wingdings 3" panose="05040102010807070707" pitchFamily="18" charset="2"/>
              <a:buChar char=""/>
            </a:pPr>
            <a:r>
              <a:rPr lang="en-US" sz="3600" b="1" dirty="0" smtClean="0"/>
              <a:t>Agenda</a:t>
            </a:r>
          </a:p>
          <a:p>
            <a:pPr marL="571500" indent="-571500">
              <a:buClr>
                <a:srgbClr val="8A0000"/>
              </a:buClr>
              <a:buSzPct val="65000"/>
              <a:buFont typeface="Wingdings 3" panose="05040102010807070707" pitchFamily="18" charset="2"/>
              <a:buChar char=""/>
            </a:pPr>
            <a:r>
              <a:rPr lang="en-US" sz="3600" b="1" dirty="0" smtClean="0"/>
              <a:t>Profile Data/Support Documentation</a:t>
            </a:r>
          </a:p>
          <a:p>
            <a:pPr marL="571500" indent="-571500">
              <a:buClr>
                <a:srgbClr val="8A0000"/>
              </a:buClr>
              <a:buSzPct val="65000"/>
              <a:buFont typeface="Wingdings 3" panose="05040102010807070707" pitchFamily="18" charset="2"/>
              <a:buChar char=""/>
            </a:pPr>
            <a:r>
              <a:rPr lang="en-US" sz="3600" b="1" dirty="0" smtClean="0"/>
              <a:t>Opening Presentation by Host School</a:t>
            </a:r>
          </a:p>
          <a:p>
            <a:pPr marL="571500" indent="-571500">
              <a:buClr>
                <a:srgbClr val="8A0000"/>
              </a:buClr>
              <a:buSzPct val="65000"/>
              <a:buFont typeface="Wingdings 3" panose="05040102010807070707" pitchFamily="18" charset="2"/>
              <a:buChar char=""/>
            </a:pPr>
            <a:r>
              <a:rPr lang="en-US" sz="3600" b="1" dirty="0" smtClean="0"/>
              <a:t>Written Report Directions</a:t>
            </a:r>
          </a:p>
          <a:p>
            <a:pPr marL="571500" indent="-571500">
              <a:buClr>
                <a:srgbClr val="8A0000"/>
              </a:buClr>
              <a:buSzPct val="65000"/>
              <a:buFont typeface="Wingdings 3" panose="05040102010807070707" pitchFamily="18" charset="2"/>
              <a:buChar char=""/>
            </a:pPr>
            <a:r>
              <a:rPr lang="en-US" sz="3600" b="1" dirty="0" smtClean="0"/>
              <a:t>Oral Exit Report</a:t>
            </a:r>
          </a:p>
          <a:p>
            <a:pPr marL="571500" indent="-571500">
              <a:buClr>
                <a:srgbClr val="8A0000"/>
              </a:buClr>
              <a:buSzPct val="65000"/>
              <a:buFont typeface="Wingdings 3" panose="05040102010807070707" pitchFamily="18" charset="2"/>
              <a:buChar char=""/>
            </a:pPr>
            <a:r>
              <a:rPr lang="en-US" sz="3600" b="1" dirty="0" smtClean="0"/>
              <a:t>Expense Reimbursement</a:t>
            </a:r>
            <a:endParaRPr lang="en-US" sz="1600" dirty="0"/>
          </a:p>
        </p:txBody>
      </p:sp>
      <p:sp>
        <p:nvSpPr>
          <p:cNvPr id="6" name="Rectangle 5"/>
          <p:cNvSpPr/>
          <p:nvPr/>
        </p:nvSpPr>
        <p:spPr>
          <a:xfrm>
            <a:off x="609600" y="277444"/>
            <a:ext cx="5562600" cy="1551981"/>
          </a:xfrm>
          <a:prstGeom prst="rect">
            <a:avLst/>
          </a:prstGeom>
          <a:solidFill>
            <a:srgbClr val="2632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4034" y="660070"/>
            <a:ext cx="5092700" cy="707886"/>
          </a:xfrm>
          <a:prstGeom prst="rect">
            <a:avLst/>
          </a:prstGeom>
          <a:noFill/>
        </p:spPr>
        <p:txBody>
          <a:bodyPr wrap="square" rtlCol="0">
            <a:spAutoFit/>
          </a:bodyPr>
          <a:lstStyle/>
          <a:p>
            <a:r>
              <a:rPr lang="en-US" sz="4000" dirty="0" smtClean="0">
                <a:solidFill>
                  <a:schemeClr val="bg1"/>
                </a:solidFill>
              </a:rPr>
              <a:t>Review and Discuss</a:t>
            </a:r>
            <a:endParaRPr lang="en-US" sz="4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3219</TotalTime>
  <Words>947</Words>
  <Application>Microsoft Office PowerPoint</Application>
  <PresentationFormat>On-screen Show (4:3)</PresentationFormat>
  <Paragraphs>123</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Aharoni</vt:lpstr>
      <vt:lpstr>Arial</vt:lpstr>
      <vt:lpstr>Calibri</vt:lpstr>
      <vt:lpstr>Calibri Light</vt:lpstr>
      <vt:lpstr>Candara</vt:lpstr>
      <vt:lpstr>Garamond</vt:lpstr>
      <vt:lpstr>Marlett</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Nebraska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Cindy Loos</dc:creator>
  <cp:lastModifiedBy>Don Loseke</cp:lastModifiedBy>
  <cp:revision>481</cp:revision>
  <dcterms:created xsi:type="dcterms:W3CDTF">2010-07-19T17:44:36Z</dcterms:created>
  <dcterms:modified xsi:type="dcterms:W3CDTF">2018-03-28T16:09:52Z</dcterms:modified>
</cp:coreProperties>
</file>