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309" r:id="rId4"/>
    <p:sldId id="260" r:id="rId5"/>
    <p:sldId id="261" r:id="rId6"/>
    <p:sldId id="262" r:id="rId7"/>
    <p:sldId id="263" r:id="rId8"/>
    <p:sldId id="264" r:id="rId9"/>
    <p:sldId id="265" r:id="rId10"/>
    <p:sldId id="278" r:id="rId11"/>
    <p:sldId id="284" r:id="rId12"/>
    <p:sldId id="272" r:id="rId13"/>
    <p:sldId id="273" r:id="rId14"/>
    <p:sldId id="274" r:id="rId15"/>
    <p:sldId id="275" r:id="rId16"/>
    <p:sldId id="290" r:id="rId17"/>
    <p:sldId id="291" r:id="rId18"/>
    <p:sldId id="292" r:id="rId19"/>
    <p:sldId id="277" r:id="rId20"/>
    <p:sldId id="285" r:id="rId21"/>
    <p:sldId id="286" r:id="rId22"/>
    <p:sldId id="281" r:id="rId23"/>
    <p:sldId id="282" r:id="rId24"/>
    <p:sldId id="283" r:id="rId25"/>
    <p:sldId id="266" r:id="rId26"/>
    <p:sldId id="314" r:id="rId27"/>
    <p:sldId id="267" r:id="rId28"/>
    <p:sldId id="268" r:id="rId29"/>
    <p:sldId id="269" r:id="rId30"/>
    <p:sldId id="270" r:id="rId31"/>
    <p:sldId id="271" r:id="rId32"/>
    <p:sldId id="310" r:id="rId33"/>
    <p:sldId id="311" r:id="rId34"/>
    <p:sldId id="312" r:id="rId35"/>
    <p:sldId id="313" r:id="rId36"/>
    <p:sldId id="293" r:id="rId37"/>
    <p:sldId id="294" r:id="rId38"/>
    <p:sldId id="295" r:id="rId39"/>
    <p:sldId id="276" r:id="rId40"/>
    <p:sldId id="279" r:id="rId41"/>
    <p:sldId id="287" r:id="rId42"/>
    <p:sldId id="288" r:id="rId43"/>
    <p:sldId id="296" r:id="rId44"/>
    <p:sldId id="297" r:id="rId45"/>
    <p:sldId id="298" r:id="rId46"/>
    <p:sldId id="280" r:id="rId47"/>
    <p:sldId id="289" r:id="rId48"/>
    <p:sldId id="299" r:id="rId49"/>
    <p:sldId id="301" r:id="rId50"/>
    <p:sldId id="300" r:id="rId51"/>
    <p:sldId id="302" r:id="rId52"/>
    <p:sldId id="303" r:id="rId53"/>
    <p:sldId id="304" r:id="rId54"/>
    <p:sldId id="305" r:id="rId55"/>
    <p:sldId id="306" r:id="rId56"/>
    <p:sldId id="307" r:id="rId57"/>
    <p:sldId id="308"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26B6D06-274B-4716-A065-2F8A493EB4AE}" type="datetimeFigureOut">
              <a:rPr lang="en-US" smtClean="0"/>
              <a:t>2/16/2018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302286AD-C4A2-4BAD-AA81-C24BEAD2BEE3}"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6B6D06-274B-4716-A065-2F8A493EB4AE}" type="datetimeFigureOut">
              <a:rPr lang="en-US" smtClean="0"/>
              <a:t>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2286AD-C4A2-4BAD-AA81-C24BEAD2BEE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6B6D06-274B-4716-A065-2F8A493EB4AE}" type="datetimeFigureOut">
              <a:rPr lang="en-US" smtClean="0"/>
              <a:t>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2286AD-C4A2-4BAD-AA81-C24BEAD2BEE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6B6D06-274B-4716-A065-2F8A493EB4AE}" type="datetimeFigureOut">
              <a:rPr lang="en-US" smtClean="0"/>
              <a:t>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2286AD-C4A2-4BAD-AA81-C24BEAD2BEE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26B6D06-274B-4716-A065-2F8A493EB4AE}" type="datetimeFigureOut">
              <a:rPr lang="en-US" smtClean="0"/>
              <a:t>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2286AD-C4A2-4BAD-AA81-C24BEAD2BEE3}"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26B6D06-274B-4716-A065-2F8A493EB4AE}" type="datetimeFigureOut">
              <a:rPr lang="en-US" smtClean="0"/>
              <a:t>2/16/2018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2286AD-C4A2-4BAD-AA81-C24BEAD2BEE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26B6D06-274B-4716-A065-2F8A493EB4AE}" type="datetimeFigureOut">
              <a:rPr lang="en-US" smtClean="0"/>
              <a:t>2/16/2018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2286AD-C4A2-4BAD-AA81-C24BEAD2BEE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226B6D06-274B-4716-A065-2F8A493EB4AE}" type="datetimeFigureOut">
              <a:rPr lang="en-US" smtClean="0"/>
              <a:t>2/16/2018</a:t>
            </a:fld>
            <a:endParaRPr lang="en-US" dirty="0"/>
          </a:p>
        </p:txBody>
      </p:sp>
      <p:sp>
        <p:nvSpPr>
          <p:cNvPr id="8" name="Slide Number Placeholder 7"/>
          <p:cNvSpPr>
            <a:spLocks noGrp="1"/>
          </p:cNvSpPr>
          <p:nvPr>
            <p:ph type="sldNum" sz="quarter" idx="11"/>
          </p:nvPr>
        </p:nvSpPr>
        <p:spPr/>
        <p:txBody>
          <a:bodyPr/>
          <a:lstStyle/>
          <a:p>
            <a:fld id="{302286AD-C4A2-4BAD-AA81-C24BEAD2BEE3}"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6B6D06-274B-4716-A065-2F8A493EB4AE}" type="datetimeFigureOut">
              <a:rPr lang="en-US" smtClean="0"/>
              <a:t>2/16/2018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2286AD-C4A2-4BAD-AA81-C24BEAD2BEE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26B6D06-274B-4716-A065-2F8A493EB4AE}" type="datetimeFigureOut">
              <a:rPr lang="en-US" smtClean="0"/>
              <a:t>2/16/2018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302286AD-C4A2-4BAD-AA81-C24BEAD2BEE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26B6D06-274B-4716-A065-2F8A493EB4AE}" type="datetimeFigureOut">
              <a:rPr lang="en-US" smtClean="0"/>
              <a:t>2/16/2018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2286AD-C4A2-4BAD-AA81-C24BEAD2BEE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26B6D06-274B-4716-A065-2F8A493EB4AE}" type="datetimeFigureOut">
              <a:rPr lang="en-US" smtClean="0"/>
              <a:t>2/16/2018</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02286AD-C4A2-4BAD-AA81-C24BEAD2BEE3}"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nebraskalegislature.gov/laws/statutes.php?statute=79-20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nebraskalegislature.gov/laws/statutes.php?statute=79-202"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www.education.ne.gov/ADED/"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mailto:tate.lauer@nebraska.gov"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ww.education.ne.gov/ADED/" TargetMode="External"/><Relationship Id="rId2" Type="http://schemas.openxmlformats.org/officeDocument/2006/relationships/hyperlink" Target="mailto:tate.lauer@nebraska.gov"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600" dirty="0"/>
              <a:t>Workforce Innovation and Opportunity Act – WIOA</a:t>
            </a:r>
            <a:br>
              <a:rPr lang="en-US" sz="1600" dirty="0"/>
            </a:br>
            <a:r>
              <a:rPr lang="en-US" sz="1600" dirty="0"/>
              <a:t>Adult Education and family literacy act - Aefla</a:t>
            </a:r>
            <a:br>
              <a:rPr lang="en-US" sz="1600" dirty="0"/>
            </a:br>
            <a:r>
              <a:rPr lang="en-US" sz="4800" dirty="0"/>
              <a:t>grant Funding RFP</a:t>
            </a:r>
            <a:r>
              <a:rPr lang="en-US" dirty="0"/>
              <a:t/>
            </a:r>
            <a:br>
              <a:rPr lang="en-US" dirty="0"/>
            </a:br>
            <a:r>
              <a:rPr lang="en-US" sz="2700" dirty="0"/>
              <a:t>Program year 2019</a:t>
            </a:r>
            <a:r>
              <a:rPr lang="en-US" dirty="0"/>
              <a:t/>
            </a:r>
            <a:br>
              <a:rPr lang="en-US" dirty="0"/>
            </a:br>
            <a:r>
              <a:rPr lang="en-US" sz="1800" dirty="0"/>
              <a:t>July 1, 2018 – June 30, </a:t>
            </a:r>
            <a:r>
              <a:rPr lang="en-US" sz="1800" dirty="0" smtClean="0"/>
              <a:t>2019</a:t>
            </a:r>
            <a:endParaRPr lang="en-US" dirty="0"/>
          </a:p>
        </p:txBody>
      </p:sp>
      <p:sp>
        <p:nvSpPr>
          <p:cNvPr id="3" name="Subtitle 2"/>
          <p:cNvSpPr>
            <a:spLocks noGrp="1"/>
          </p:cNvSpPr>
          <p:nvPr>
            <p:ph type="subTitle" idx="1"/>
          </p:nvPr>
        </p:nvSpPr>
        <p:spPr/>
        <p:txBody>
          <a:bodyPr/>
          <a:lstStyle/>
          <a:p>
            <a:r>
              <a:rPr lang="en-US" dirty="0"/>
              <a:t>Nebraska Adult Education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685800"/>
            <a:ext cx="1371600" cy="1371600"/>
          </a:xfrm>
          <a:prstGeom prst="rect">
            <a:avLst/>
          </a:prstGeom>
        </p:spPr>
      </p:pic>
    </p:spTree>
    <p:extLst>
      <p:ext uri="{BB962C8B-B14F-4D97-AF65-F5344CB8AC3E}">
        <p14:creationId xmlns:p14="http://schemas.microsoft.com/office/powerpoint/2010/main" val="4019681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8003DE-CF0B-4FB7-BC31-A5039E9292F7}"/>
              </a:ext>
            </a:extLst>
          </p:cNvPr>
          <p:cNvSpPr>
            <a:spLocks noGrp="1"/>
          </p:cNvSpPr>
          <p:nvPr>
            <p:ph type="title"/>
          </p:nvPr>
        </p:nvSpPr>
        <p:spPr/>
        <p:txBody>
          <a:bodyPr>
            <a:normAutofit/>
          </a:bodyPr>
          <a:lstStyle/>
          <a:p>
            <a:r>
              <a:rPr lang="en-US" dirty="0"/>
              <a:t>AEFLA </a:t>
            </a:r>
            <a:r>
              <a:rPr lang="en-US" sz="2700" dirty="0"/>
              <a:t>Adult Education and Family Literacy Act</a:t>
            </a:r>
            <a:endParaRPr lang="en-US" dirty="0"/>
          </a:p>
        </p:txBody>
      </p:sp>
      <p:sp>
        <p:nvSpPr>
          <p:cNvPr id="3" name="Content Placeholder 2">
            <a:extLst>
              <a:ext uri="{FF2B5EF4-FFF2-40B4-BE49-F238E27FC236}">
                <a16:creationId xmlns="" xmlns:a16="http://schemas.microsoft.com/office/drawing/2014/main" id="{BFDDF472-0DBE-4393-88A1-12EB83690B56}"/>
              </a:ext>
            </a:extLst>
          </p:cNvPr>
          <p:cNvSpPr>
            <a:spLocks noGrp="1"/>
          </p:cNvSpPr>
          <p:nvPr>
            <p:ph idx="1"/>
          </p:nvPr>
        </p:nvSpPr>
        <p:spPr/>
        <p:txBody>
          <a:bodyPr>
            <a:normAutofit lnSpcReduction="10000"/>
          </a:bodyPr>
          <a:lstStyle/>
          <a:p>
            <a:pPr lvl="1"/>
            <a:r>
              <a:rPr lang="en-US" dirty="0"/>
              <a:t>Assist adults in attaining a secondary school diploma or its recognized equivalent and in the transition to postsecondary education and training, through career pathways</a:t>
            </a:r>
          </a:p>
          <a:p>
            <a:pPr lvl="1"/>
            <a:r>
              <a:rPr lang="en-US" dirty="0"/>
              <a:t>Assist immigrants and other individuals who are English language learners to improve reading, writing, speaking and comprehension skills in English as well as mathematics skills</a:t>
            </a:r>
          </a:p>
          <a:p>
            <a:pPr lvl="1"/>
            <a:r>
              <a:rPr lang="en-US" dirty="0"/>
              <a:t>Assist adults in acquiring and understanding of the American system of Government.</a:t>
            </a:r>
          </a:p>
          <a:p>
            <a:pPr lvl="1"/>
            <a:endParaRPr lang="en-US" dirty="0"/>
          </a:p>
        </p:txBody>
      </p:sp>
    </p:spTree>
    <p:extLst>
      <p:ext uri="{BB962C8B-B14F-4D97-AF65-F5344CB8AC3E}">
        <p14:creationId xmlns:p14="http://schemas.microsoft.com/office/powerpoint/2010/main" val="19983368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201CD7-664D-49C2-A9B8-E84703CE9FD2}"/>
              </a:ext>
            </a:extLst>
          </p:cNvPr>
          <p:cNvSpPr>
            <a:spLocks noGrp="1"/>
          </p:cNvSpPr>
          <p:nvPr>
            <p:ph type="title"/>
          </p:nvPr>
        </p:nvSpPr>
        <p:spPr/>
        <p:txBody>
          <a:bodyPr/>
          <a:lstStyle/>
          <a:p>
            <a:r>
              <a:rPr lang="en-US" dirty="0"/>
              <a:t>Grant Process</a:t>
            </a:r>
          </a:p>
        </p:txBody>
      </p:sp>
      <p:sp>
        <p:nvSpPr>
          <p:cNvPr id="3" name="Content Placeholder 2">
            <a:extLst>
              <a:ext uri="{FF2B5EF4-FFF2-40B4-BE49-F238E27FC236}">
                <a16:creationId xmlns="" xmlns:a16="http://schemas.microsoft.com/office/drawing/2014/main" id="{845D50B4-963C-4EFD-95D4-6147B4786432}"/>
              </a:ext>
            </a:extLst>
          </p:cNvPr>
          <p:cNvSpPr>
            <a:spLocks noGrp="1"/>
          </p:cNvSpPr>
          <p:nvPr>
            <p:ph idx="1"/>
          </p:nvPr>
        </p:nvSpPr>
        <p:spPr/>
        <p:txBody>
          <a:bodyPr/>
          <a:lstStyle/>
          <a:p>
            <a:r>
              <a:rPr lang="en-US" dirty="0"/>
              <a:t>34 CFR 463.20</a:t>
            </a:r>
          </a:p>
          <a:p>
            <a:r>
              <a:rPr lang="en-US" dirty="0"/>
              <a:t>Process must include:</a:t>
            </a:r>
          </a:p>
          <a:p>
            <a:pPr lvl="1"/>
            <a:r>
              <a:rPr lang="en-US" dirty="0"/>
              <a:t>Competitive multi-year grants</a:t>
            </a:r>
          </a:p>
          <a:p>
            <a:pPr lvl="1"/>
            <a:r>
              <a:rPr lang="en-US" dirty="0"/>
              <a:t>Direct and equitable access to apply</a:t>
            </a:r>
          </a:p>
          <a:p>
            <a:pPr lvl="1"/>
            <a:r>
              <a:rPr lang="en-US" dirty="0"/>
              <a:t>Same application process for all applicants</a:t>
            </a:r>
          </a:p>
          <a:p>
            <a:pPr lvl="1"/>
            <a:endParaRPr lang="en-US" dirty="0"/>
          </a:p>
          <a:p>
            <a:pPr lvl="1"/>
            <a:r>
              <a:rPr lang="en-US" dirty="0"/>
              <a:t>Funds must be used to serve eligible individuals</a:t>
            </a:r>
          </a:p>
        </p:txBody>
      </p:sp>
    </p:spTree>
    <p:extLst>
      <p:ext uri="{BB962C8B-B14F-4D97-AF65-F5344CB8AC3E}">
        <p14:creationId xmlns:p14="http://schemas.microsoft.com/office/powerpoint/2010/main" val="1876075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98D64D-B096-42DA-BBF7-CF8394128E0A}"/>
              </a:ext>
            </a:extLst>
          </p:cNvPr>
          <p:cNvSpPr>
            <a:spLocks noGrp="1"/>
          </p:cNvSpPr>
          <p:nvPr>
            <p:ph type="title"/>
          </p:nvPr>
        </p:nvSpPr>
        <p:spPr/>
        <p:txBody>
          <a:bodyPr/>
          <a:lstStyle/>
          <a:p>
            <a:r>
              <a:rPr lang="en-US" dirty="0"/>
              <a:t>Eligible Applicants</a:t>
            </a:r>
          </a:p>
        </p:txBody>
      </p:sp>
      <p:sp>
        <p:nvSpPr>
          <p:cNvPr id="3" name="Content Placeholder 2">
            <a:extLst>
              <a:ext uri="{FF2B5EF4-FFF2-40B4-BE49-F238E27FC236}">
                <a16:creationId xmlns="" xmlns:a16="http://schemas.microsoft.com/office/drawing/2014/main" id="{41567131-B6DA-40AC-88F4-BF705C7D68E8}"/>
              </a:ext>
            </a:extLst>
          </p:cNvPr>
          <p:cNvSpPr>
            <a:spLocks noGrp="1"/>
          </p:cNvSpPr>
          <p:nvPr>
            <p:ph idx="1"/>
          </p:nvPr>
        </p:nvSpPr>
        <p:spPr/>
        <p:txBody>
          <a:bodyPr/>
          <a:lstStyle/>
          <a:p>
            <a:r>
              <a:rPr lang="en-US" dirty="0"/>
              <a:t>34 CFR §463.23</a:t>
            </a:r>
          </a:p>
          <a:p>
            <a:r>
              <a:rPr lang="en-US" dirty="0"/>
              <a:t>An organization that has demonstrated effectiveness in providing adult education and literacy activities is eligible to apply for a grant.  </a:t>
            </a:r>
          </a:p>
          <a:p>
            <a:r>
              <a:rPr lang="en-US" dirty="0"/>
              <a:t>These organizations may include:</a:t>
            </a:r>
          </a:p>
          <a:p>
            <a:pPr lvl="1"/>
            <a:r>
              <a:rPr lang="en-US" dirty="0"/>
              <a:t>A local educational agency</a:t>
            </a:r>
          </a:p>
          <a:p>
            <a:pPr lvl="1"/>
            <a:r>
              <a:rPr lang="en-US" dirty="0"/>
              <a:t>A community-based or faith-based organization</a:t>
            </a:r>
          </a:p>
        </p:txBody>
      </p:sp>
    </p:spTree>
    <p:extLst>
      <p:ext uri="{BB962C8B-B14F-4D97-AF65-F5344CB8AC3E}">
        <p14:creationId xmlns:p14="http://schemas.microsoft.com/office/powerpoint/2010/main" val="257599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98D64D-B096-42DA-BBF7-CF8394128E0A}"/>
              </a:ext>
            </a:extLst>
          </p:cNvPr>
          <p:cNvSpPr>
            <a:spLocks noGrp="1"/>
          </p:cNvSpPr>
          <p:nvPr>
            <p:ph type="title"/>
          </p:nvPr>
        </p:nvSpPr>
        <p:spPr/>
        <p:txBody>
          <a:bodyPr/>
          <a:lstStyle/>
          <a:p>
            <a:r>
              <a:rPr lang="en-US" dirty="0"/>
              <a:t>Eligible Applicants</a:t>
            </a:r>
          </a:p>
        </p:txBody>
      </p:sp>
      <p:sp>
        <p:nvSpPr>
          <p:cNvPr id="3" name="Content Placeholder 2">
            <a:extLst>
              <a:ext uri="{FF2B5EF4-FFF2-40B4-BE49-F238E27FC236}">
                <a16:creationId xmlns="" xmlns:a16="http://schemas.microsoft.com/office/drawing/2014/main" id="{41567131-B6DA-40AC-88F4-BF705C7D68E8}"/>
              </a:ext>
            </a:extLst>
          </p:cNvPr>
          <p:cNvSpPr>
            <a:spLocks noGrp="1"/>
          </p:cNvSpPr>
          <p:nvPr>
            <p:ph idx="1"/>
          </p:nvPr>
        </p:nvSpPr>
        <p:spPr/>
        <p:txBody>
          <a:bodyPr/>
          <a:lstStyle/>
          <a:p>
            <a:pPr lvl="1"/>
            <a:r>
              <a:rPr lang="en-US" dirty="0"/>
              <a:t>A volunteer literacy organization</a:t>
            </a:r>
          </a:p>
          <a:p>
            <a:pPr lvl="1"/>
            <a:r>
              <a:rPr lang="en-US" dirty="0"/>
              <a:t>An institution of higher education</a:t>
            </a:r>
          </a:p>
          <a:p>
            <a:pPr lvl="1"/>
            <a:r>
              <a:rPr lang="en-US" dirty="0"/>
              <a:t>A public or private nonprofit agency</a:t>
            </a:r>
          </a:p>
          <a:p>
            <a:pPr lvl="1"/>
            <a:r>
              <a:rPr lang="en-US" dirty="0"/>
              <a:t>A library</a:t>
            </a:r>
          </a:p>
          <a:p>
            <a:pPr lvl="1"/>
            <a:r>
              <a:rPr lang="en-US" dirty="0"/>
              <a:t>A public housing authority</a:t>
            </a:r>
          </a:p>
          <a:p>
            <a:pPr lvl="1"/>
            <a:r>
              <a:rPr lang="en-US" dirty="0"/>
              <a:t>A nonprofit institution that is not described above and has the ability to provide adult education and literacy activities to eligible individuals</a:t>
            </a:r>
          </a:p>
        </p:txBody>
      </p:sp>
    </p:spTree>
    <p:extLst>
      <p:ext uri="{BB962C8B-B14F-4D97-AF65-F5344CB8AC3E}">
        <p14:creationId xmlns:p14="http://schemas.microsoft.com/office/powerpoint/2010/main" val="1013529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98D64D-B096-42DA-BBF7-CF8394128E0A}"/>
              </a:ext>
            </a:extLst>
          </p:cNvPr>
          <p:cNvSpPr>
            <a:spLocks noGrp="1"/>
          </p:cNvSpPr>
          <p:nvPr>
            <p:ph type="title"/>
          </p:nvPr>
        </p:nvSpPr>
        <p:spPr/>
        <p:txBody>
          <a:bodyPr/>
          <a:lstStyle/>
          <a:p>
            <a:r>
              <a:rPr lang="en-US" dirty="0"/>
              <a:t>Eligible Applicants</a:t>
            </a:r>
          </a:p>
        </p:txBody>
      </p:sp>
      <p:sp>
        <p:nvSpPr>
          <p:cNvPr id="3" name="Content Placeholder 2">
            <a:extLst>
              <a:ext uri="{FF2B5EF4-FFF2-40B4-BE49-F238E27FC236}">
                <a16:creationId xmlns="" xmlns:a16="http://schemas.microsoft.com/office/drawing/2014/main" id="{41567131-B6DA-40AC-88F4-BF705C7D68E8}"/>
              </a:ext>
            </a:extLst>
          </p:cNvPr>
          <p:cNvSpPr>
            <a:spLocks noGrp="1"/>
          </p:cNvSpPr>
          <p:nvPr>
            <p:ph idx="1"/>
          </p:nvPr>
        </p:nvSpPr>
        <p:spPr/>
        <p:txBody>
          <a:bodyPr/>
          <a:lstStyle/>
          <a:p>
            <a:pPr lvl="1"/>
            <a:r>
              <a:rPr lang="en-US" dirty="0"/>
              <a:t>A consortium or coalition of agencies, organizations, institutions, libraries or authorities described in any of the above</a:t>
            </a:r>
          </a:p>
          <a:p>
            <a:pPr lvl="1"/>
            <a:r>
              <a:rPr lang="en-US" dirty="0"/>
              <a:t>A partnership between an employer and an entity described above </a:t>
            </a:r>
          </a:p>
        </p:txBody>
      </p:sp>
    </p:spTree>
    <p:extLst>
      <p:ext uri="{BB962C8B-B14F-4D97-AF65-F5344CB8AC3E}">
        <p14:creationId xmlns:p14="http://schemas.microsoft.com/office/powerpoint/2010/main" val="421237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85D023-ED32-4BF1-A115-EB92F29746A9}"/>
              </a:ext>
            </a:extLst>
          </p:cNvPr>
          <p:cNvSpPr>
            <a:spLocks noGrp="1"/>
          </p:cNvSpPr>
          <p:nvPr>
            <p:ph type="title"/>
          </p:nvPr>
        </p:nvSpPr>
        <p:spPr/>
        <p:txBody>
          <a:bodyPr/>
          <a:lstStyle/>
          <a:p>
            <a:r>
              <a:rPr lang="en-US" dirty="0"/>
              <a:t>Demonstrated Effectiveness</a:t>
            </a:r>
          </a:p>
        </p:txBody>
      </p:sp>
      <p:sp>
        <p:nvSpPr>
          <p:cNvPr id="3" name="Content Placeholder 2">
            <a:extLst>
              <a:ext uri="{FF2B5EF4-FFF2-40B4-BE49-F238E27FC236}">
                <a16:creationId xmlns="" xmlns:a16="http://schemas.microsoft.com/office/drawing/2014/main" id="{7A7486C2-0ACD-4EA8-8E3B-69935CFCBA7D}"/>
              </a:ext>
            </a:extLst>
          </p:cNvPr>
          <p:cNvSpPr>
            <a:spLocks noGrp="1"/>
          </p:cNvSpPr>
          <p:nvPr>
            <p:ph idx="1"/>
          </p:nvPr>
        </p:nvSpPr>
        <p:spPr/>
        <p:txBody>
          <a:bodyPr>
            <a:normAutofit/>
          </a:bodyPr>
          <a:lstStyle/>
          <a:p>
            <a:r>
              <a:rPr lang="en-US" dirty="0"/>
              <a:t>34 CFR §463.24</a:t>
            </a:r>
          </a:p>
          <a:p>
            <a:r>
              <a:rPr lang="en-US" dirty="0"/>
              <a:t>An eligible provider must demonstrate past effectiveness by providing performance </a:t>
            </a:r>
            <a:r>
              <a:rPr lang="en-US" dirty="0" smtClean="0"/>
              <a:t>data</a:t>
            </a:r>
          </a:p>
          <a:p>
            <a:r>
              <a:rPr lang="en-US" dirty="0" smtClean="0"/>
              <a:t>Two ways for an eligible provider may meet the requirements</a:t>
            </a:r>
            <a:endParaRPr lang="en-US" dirty="0"/>
          </a:p>
        </p:txBody>
      </p:sp>
    </p:spTree>
    <p:extLst>
      <p:ext uri="{BB962C8B-B14F-4D97-AF65-F5344CB8AC3E}">
        <p14:creationId xmlns:p14="http://schemas.microsoft.com/office/powerpoint/2010/main" val="291652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85D023-ED32-4BF1-A115-EB92F29746A9}"/>
              </a:ext>
            </a:extLst>
          </p:cNvPr>
          <p:cNvSpPr>
            <a:spLocks noGrp="1"/>
          </p:cNvSpPr>
          <p:nvPr>
            <p:ph type="title"/>
          </p:nvPr>
        </p:nvSpPr>
        <p:spPr/>
        <p:txBody>
          <a:bodyPr/>
          <a:lstStyle/>
          <a:p>
            <a:r>
              <a:rPr lang="en-US" dirty="0"/>
              <a:t>Demonstrated Effectiveness</a:t>
            </a:r>
          </a:p>
        </p:txBody>
      </p:sp>
      <p:sp>
        <p:nvSpPr>
          <p:cNvPr id="3" name="Content Placeholder 2">
            <a:extLst>
              <a:ext uri="{FF2B5EF4-FFF2-40B4-BE49-F238E27FC236}">
                <a16:creationId xmlns="" xmlns:a16="http://schemas.microsoft.com/office/drawing/2014/main" id="{7A7486C2-0ACD-4EA8-8E3B-69935CFCBA7D}"/>
              </a:ext>
            </a:extLst>
          </p:cNvPr>
          <p:cNvSpPr>
            <a:spLocks noGrp="1"/>
          </p:cNvSpPr>
          <p:nvPr>
            <p:ph idx="1"/>
          </p:nvPr>
        </p:nvSpPr>
        <p:spPr/>
        <p:txBody>
          <a:bodyPr>
            <a:normAutofit/>
          </a:bodyPr>
          <a:lstStyle/>
          <a:p>
            <a:r>
              <a:rPr lang="en-US" dirty="0" smtClean="0"/>
              <a:t>An eligible provider that has been funded under Title II of the Act must provide performance data required under WIOA Section 116 to demonstrate past effectiveness. </a:t>
            </a:r>
            <a:endParaRPr lang="en-US" dirty="0"/>
          </a:p>
        </p:txBody>
      </p:sp>
    </p:spTree>
    <p:extLst>
      <p:ext uri="{BB962C8B-B14F-4D97-AF65-F5344CB8AC3E}">
        <p14:creationId xmlns:p14="http://schemas.microsoft.com/office/powerpoint/2010/main" val="3797037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85D023-ED32-4BF1-A115-EB92F29746A9}"/>
              </a:ext>
            </a:extLst>
          </p:cNvPr>
          <p:cNvSpPr>
            <a:spLocks noGrp="1"/>
          </p:cNvSpPr>
          <p:nvPr>
            <p:ph type="title"/>
          </p:nvPr>
        </p:nvSpPr>
        <p:spPr/>
        <p:txBody>
          <a:bodyPr/>
          <a:lstStyle/>
          <a:p>
            <a:r>
              <a:rPr lang="en-US" dirty="0"/>
              <a:t>Demonstrated Effectiveness</a:t>
            </a:r>
          </a:p>
        </p:txBody>
      </p:sp>
      <p:sp>
        <p:nvSpPr>
          <p:cNvPr id="3" name="Content Placeholder 2">
            <a:extLst>
              <a:ext uri="{FF2B5EF4-FFF2-40B4-BE49-F238E27FC236}">
                <a16:creationId xmlns="" xmlns:a16="http://schemas.microsoft.com/office/drawing/2014/main" id="{7A7486C2-0ACD-4EA8-8E3B-69935CFCBA7D}"/>
              </a:ext>
            </a:extLst>
          </p:cNvPr>
          <p:cNvSpPr>
            <a:spLocks noGrp="1"/>
          </p:cNvSpPr>
          <p:nvPr>
            <p:ph idx="1"/>
          </p:nvPr>
        </p:nvSpPr>
        <p:spPr/>
        <p:txBody>
          <a:bodyPr>
            <a:normAutofit/>
          </a:bodyPr>
          <a:lstStyle/>
          <a:p>
            <a:r>
              <a:rPr lang="en-US" dirty="0" smtClean="0"/>
              <a:t>An eligible provider that has not been previously funded under Title II of the Act must provide performance data to demonstrate its past effectiveness in serving basic skills deficient eligible individuals, including evidence of its success in achieving outcomes listed </a:t>
            </a:r>
            <a:r>
              <a:rPr lang="en-US" dirty="0"/>
              <a:t>in </a:t>
            </a:r>
            <a:r>
              <a:rPr lang="en-US" dirty="0" smtClean="0"/>
              <a:t>§463.24 </a:t>
            </a:r>
            <a:endParaRPr lang="en-US" dirty="0"/>
          </a:p>
        </p:txBody>
      </p:sp>
    </p:spTree>
    <p:extLst>
      <p:ext uri="{BB962C8B-B14F-4D97-AF65-F5344CB8AC3E}">
        <p14:creationId xmlns:p14="http://schemas.microsoft.com/office/powerpoint/2010/main" val="1634258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85D023-ED32-4BF1-A115-EB92F29746A9}"/>
              </a:ext>
            </a:extLst>
          </p:cNvPr>
          <p:cNvSpPr>
            <a:spLocks noGrp="1"/>
          </p:cNvSpPr>
          <p:nvPr>
            <p:ph type="title"/>
          </p:nvPr>
        </p:nvSpPr>
        <p:spPr/>
        <p:txBody>
          <a:bodyPr/>
          <a:lstStyle/>
          <a:p>
            <a:r>
              <a:rPr lang="en-US" dirty="0"/>
              <a:t>Demonstrated Effectiveness</a:t>
            </a:r>
          </a:p>
        </p:txBody>
      </p:sp>
      <p:sp>
        <p:nvSpPr>
          <p:cNvPr id="3" name="Content Placeholder 2">
            <a:extLst>
              <a:ext uri="{FF2B5EF4-FFF2-40B4-BE49-F238E27FC236}">
                <a16:creationId xmlns="" xmlns:a16="http://schemas.microsoft.com/office/drawing/2014/main" id="{7A7486C2-0ACD-4EA8-8E3B-69935CFCBA7D}"/>
              </a:ext>
            </a:extLst>
          </p:cNvPr>
          <p:cNvSpPr>
            <a:spLocks noGrp="1"/>
          </p:cNvSpPr>
          <p:nvPr>
            <p:ph idx="1"/>
          </p:nvPr>
        </p:nvSpPr>
        <p:spPr/>
        <p:txBody>
          <a:bodyPr>
            <a:normAutofit/>
          </a:bodyPr>
          <a:lstStyle/>
          <a:p>
            <a:r>
              <a:rPr lang="en-US" dirty="0"/>
              <a:t>§</a:t>
            </a:r>
            <a:r>
              <a:rPr lang="en-US" dirty="0" smtClean="0"/>
              <a:t>463.24</a:t>
            </a:r>
          </a:p>
          <a:p>
            <a:r>
              <a:rPr lang="en-US" dirty="0" smtClean="0"/>
              <a:t>Provide performance data on its record of improving the skills of eligible individuals, particularly eligible individuals who have low levels of literacy.</a:t>
            </a:r>
          </a:p>
          <a:p>
            <a:r>
              <a:rPr lang="en-US" dirty="0" smtClean="0"/>
              <a:t>In the content domains of reading, writing, mathematics, English language acquisition and other subject areas </a:t>
            </a:r>
          </a:p>
          <a:p>
            <a:endParaRPr lang="en-US" dirty="0"/>
          </a:p>
        </p:txBody>
      </p:sp>
    </p:spTree>
    <p:extLst>
      <p:ext uri="{BB962C8B-B14F-4D97-AF65-F5344CB8AC3E}">
        <p14:creationId xmlns:p14="http://schemas.microsoft.com/office/powerpoint/2010/main" val="14208053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85D023-ED32-4BF1-A115-EB92F29746A9}"/>
              </a:ext>
            </a:extLst>
          </p:cNvPr>
          <p:cNvSpPr>
            <a:spLocks noGrp="1"/>
          </p:cNvSpPr>
          <p:nvPr>
            <p:ph type="title"/>
          </p:nvPr>
        </p:nvSpPr>
        <p:spPr/>
        <p:txBody>
          <a:bodyPr/>
          <a:lstStyle/>
          <a:p>
            <a:r>
              <a:rPr lang="en-US" dirty="0"/>
              <a:t>Demonstrated Effectiveness</a:t>
            </a:r>
          </a:p>
        </p:txBody>
      </p:sp>
      <p:sp>
        <p:nvSpPr>
          <p:cNvPr id="3" name="Content Placeholder 2">
            <a:extLst>
              <a:ext uri="{FF2B5EF4-FFF2-40B4-BE49-F238E27FC236}">
                <a16:creationId xmlns="" xmlns:a16="http://schemas.microsoft.com/office/drawing/2014/main" id="{7A7486C2-0ACD-4EA8-8E3B-69935CFCBA7D}"/>
              </a:ext>
            </a:extLst>
          </p:cNvPr>
          <p:cNvSpPr>
            <a:spLocks noGrp="1"/>
          </p:cNvSpPr>
          <p:nvPr>
            <p:ph idx="1"/>
          </p:nvPr>
        </p:nvSpPr>
        <p:spPr/>
        <p:txBody>
          <a:bodyPr/>
          <a:lstStyle/>
          <a:p>
            <a:r>
              <a:rPr lang="en-US" dirty="0"/>
              <a:t>Must also provide information regarding its outcomes for participants related to:</a:t>
            </a:r>
          </a:p>
          <a:p>
            <a:pPr lvl="1"/>
            <a:r>
              <a:rPr lang="en-US" dirty="0"/>
              <a:t>Employment</a:t>
            </a:r>
          </a:p>
          <a:p>
            <a:pPr lvl="1"/>
            <a:r>
              <a:rPr lang="en-US" dirty="0"/>
              <a:t>Attainment of Secondary School Diploma</a:t>
            </a:r>
          </a:p>
          <a:p>
            <a:pPr lvl="1"/>
            <a:r>
              <a:rPr lang="en-US" dirty="0"/>
              <a:t>Transition to postsecondary education and training</a:t>
            </a:r>
          </a:p>
        </p:txBody>
      </p:sp>
    </p:spTree>
    <p:extLst>
      <p:ext uri="{BB962C8B-B14F-4D97-AF65-F5344CB8AC3E}">
        <p14:creationId xmlns:p14="http://schemas.microsoft.com/office/powerpoint/2010/main" val="2718263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Content Placeholder 2"/>
          <p:cNvSpPr>
            <a:spLocks noGrp="1"/>
          </p:cNvSpPr>
          <p:nvPr>
            <p:ph idx="1"/>
          </p:nvPr>
        </p:nvSpPr>
        <p:spPr/>
        <p:txBody>
          <a:bodyPr>
            <a:normAutofit lnSpcReduction="10000"/>
          </a:bodyPr>
          <a:lstStyle/>
          <a:p>
            <a:r>
              <a:rPr lang="en-US" dirty="0"/>
              <a:t>Today’s Pre-Bidder’s Conference</a:t>
            </a:r>
          </a:p>
          <a:p>
            <a:pPr lvl="1"/>
            <a:r>
              <a:rPr lang="en-US" dirty="0"/>
              <a:t>In Person – Please Silence Phones</a:t>
            </a:r>
          </a:p>
          <a:p>
            <a:pPr lvl="1"/>
            <a:r>
              <a:rPr lang="en-US" dirty="0"/>
              <a:t>Conference Call – Please mute call</a:t>
            </a:r>
          </a:p>
          <a:p>
            <a:endParaRPr lang="en-US" dirty="0"/>
          </a:p>
          <a:p>
            <a:r>
              <a:rPr lang="en-US" dirty="0"/>
              <a:t>Questions will be answered throughout the conference and again at the end.</a:t>
            </a:r>
          </a:p>
          <a:p>
            <a:endParaRPr lang="en-US" dirty="0"/>
          </a:p>
          <a:p>
            <a:r>
              <a:rPr lang="en-US" dirty="0"/>
              <a:t>All questions and answers will be posted to the FAQ tab on the website.</a:t>
            </a:r>
          </a:p>
          <a:p>
            <a:endParaRPr lang="en-US" dirty="0"/>
          </a:p>
          <a:p>
            <a:pPr marL="448056" lvl="1" indent="0">
              <a:buNone/>
            </a:pPr>
            <a:endParaRPr lang="en-US" dirty="0"/>
          </a:p>
        </p:txBody>
      </p:sp>
    </p:spTree>
    <p:extLst>
      <p:ext uri="{BB962C8B-B14F-4D97-AF65-F5344CB8AC3E}">
        <p14:creationId xmlns:p14="http://schemas.microsoft.com/office/powerpoint/2010/main" val="22407535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654744-6DC5-4861-90DB-B0D44DE6EB34}"/>
              </a:ext>
            </a:extLst>
          </p:cNvPr>
          <p:cNvSpPr>
            <a:spLocks noGrp="1"/>
          </p:cNvSpPr>
          <p:nvPr>
            <p:ph type="title"/>
          </p:nvPr>
        </p:nvSpPr>
        <p:spPr/>
        <p:txBody>
          <a:bodyPr/>
          <a:lstStyle/>
          <a:p>
            <a:r>
              <a:rPr lang="en-US" dirty="0"/>
              <a:t>Required Activities</a:t>
            </a:r>
          </a:p>
        </p:txBody>
      </p:sp>
      <p:sp>
        <p:nvSpPr>
          <p:cNvPr id="3" name="Content Placeholder 2">
            <a:extLst>
              <a:ext uri="{FF2B5EF4-FFF2-40B4-BE49-F238E27FC236}">
                <a16:creationId xmlns="" xmlns:a16="http://schemas.microsoft.com/office/drawing/2014/main" id="{0E13DC67-6206-4370-A951-15AA9D6BD6FE}"/>
              </a:ext>
            </a:extLst>
          </p:cNvPr>
          <p:cNvSpPr>
            <a:spLocks noGrp="1"/>
          </p:cNvSpPr>
          <p:nvPr>
            <p:ph idx="1"/>
          </p:nvPr>
        </p:nvSpPr>
        <p:spPr/>
        <p:txBody>
          <a:bodyPr/>
          <a:lstStyle/>
          <a:p>
            <a:r>
              <a:rPr lang="en-US" dirty="0"/>
              <a:t>34 CFR §463.30</a:t>
            </a:r>
          </a:p>
          <a:p>
            <a:r>
              <a:rPr lang="en-US" dirty="0"/>
              <a:t>Adult Education</a:t>
            </a:r>
          </a:p>
          <a:p>
            <a:r>
              <a:rPr lang="en-US" dirty="0"/>
              <a:t>Literacy</a:t>
            </a:r>
          </a:p>
          <a:p>
            <a:r>
              <a:rPr lang="en-US" dirty="0"/>
              <a:t>English Language Acquisition</a:t>
            </a:r>
          </a:p>
          <a:p>
            <a:r>
              <a:rPr lang="en-US" dirty="0"/>
              <a:t>Workforce Preparation Activities</a:t>
            </a:r>
          </a:p>
        </p:txBody>
      </p:sp>
    </p:spTree>
    <p:extLst>
      <p:ext uri="{BB962C8B-B14F-4D97-AF65-F5344CB8AC3E}">
        <p14:creationId xmlns:p14="http://schemas.microsoft.com/office/powerpoint/2010/main" val="216842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654744-6DC5-4861-90DB-B0D44DE6EB34}"/>
              </a:ext>
            </a:extLst>
          </p:cNvPr>
          <p:cNvSpPr>
            <a:spLocks noGrp="1"/>
          </p:cNvSpPr>
          <p:nvPr>
            <p:ph type="title"/>
          </p:nvPr>
        </p:nvSpPr>
        <p:spPr/>
        <p:txBody>
          <a:bodyPr/>
          <a:lstStyle/>
          <a:p>
            <a:r>
              <a:rPr lang="en-US" dirty="0"/>
              <a:t>Optional Activities</a:t>
            </a:r>
          </a:p>
        </p:txBody>
      </p:sp>
      <p:sp>
        <p:nvSpPr>
          <p:cNvPr id="3" name="Content Placeholder 2">
            <a:extLst>
              <a:ext uri="{FF2B5EF4-FFF2-40B4-BE49-F238E27FC236}">
                <a16:creationId xmlns="" xmlns:a16="http://schemas.microsoft.com/office/drawing/2014/main" id="{0E13DC67-6206-4370-A951-15AA9D6BD6FE}"/>
              </a:ext>
            </a:extLst>
          </p:cNvPr>
          <p:cNvSpPr>
            <a:spLocks noGrp="1"/>
          </p:cNvSpPr>
          <p:nvPr>
            <p:ph idx="1"/>
          </p:nvPr>
        </p:nvSpPr>
        <p:spPr/>
        <p:txBody>
          <a:bodyPr/>
          <a:lstStyle/>
          <a:p>
            <a:r>
              <a:rPr lang="en-US" dirty="0"/>
              <a:t>34 CFR §463.30</a:t>
            </a:r>
          </a:p>
          <a:p>
            <a:r>
              <a:rPr lang="en-US" dirty="0"/>
              <a:t>Integrated English Literacy and Civics Education</a:t>
            </a:r>
          </a:p>
          <a:p>
            <a:r>
              <a:rPr lang="en-US" dirty="0"/>
              <a:t>Workplace Adult Education and Literacy</a:t>
            </a:r>
          </a:p>
          <a:p>
            <a:r>
              <a:rPr lang="en-US" dirty="0"/>
              <a:t>Family Literacy</a:t>
            </a:r>
          </a:p>
          <a:p>
            <a:r>
              <a:rPr lang="en-US" dirty="0"/>
              <a:t>Integrated Education and Training</a:t>
            </a:r>
          </a:p>
        </p:txBody>
      </p:sp>
    </p:spTree>
    <p:extLst>
      <p:ext uri="{BB962C8B-B14F-4D97-AF65-F5344CB8AC3E}">
        <p14:creationId xmlns:p14="http://schemas.microsoft.com/office/powerpoint/2010/main" val="42778104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99556A-9D6E-4BE0-A185-D47DF2D7EC23}"/>
              </a:ext>
            </a:extLst>
          </p:cNvPr>
          <p:cNvSpPr>
            <a:spLocks noGrp="1"/>
          </p:cNvSpPr>
          <p:nvPr>
            <p:ph type="title"/>
          </p:nvPr>
        </p:nvSpPr>
        <p:spPr/>
        <p:txBody>
          <a:bodyPr/>
          <a:lstStyle/>
          <a:p>
            <a:r>
              <a:rPr lang="en-US" dirty="0"/>
              <a:t>Eligible Individuals</a:t>
            </a:r>
          </a:p>
        </p:txBody>
      </p:sp>
      <p:sp>
        <p:nvSpPr>
          <p:cNvPr id="3" name="Content Placeholder 2">
            <a:extLst>
              <a:ext uri="{FF2B5EF4-FFF2-40B4-BE49-F238E27FC236}">
                <a16:creationId xmlns="" xmlns:a16="http://schemas.microsoft.com/office/drawing/2014/main" id="{0D4CA8C5-3A12-4530-967F-A0C8303BC6E3}"/>
              </a:ext>
            </a:extLst>
          </p:cNvPr>
          <p:cNvSpPr>
            <a:spLocks noGrp="1"/>
          </p:cNvSpPr>
          <p:nvPr>
            <p:ph idx="1"/>
          </p:nvPr>
        </p:nvSpPr>
        <p:spPr/>
        <p:txBody>
          <a:bodyPr>
            <a:normAutofit fontScale="92500"/>
          </a:bodyPr>
          <a:lstStyle/>
          <a:p>
            <a:r>
              <a:rPr lang="en-US" dirty="0"/>
              <a:t>WIOA Section 203</a:t>
            </a:r>
          </a:p>
          <a:p>
            <a:r>
              <a:rPr lang="en-US" dirty="0"/>
              <a:t>An eligible individual means an individual </a:t>
            </a:r>
          </a:p>
          <a:p>
            <a:pPr lvl="1"/>
            <a:r>
              <a:rPr lang="en-US" dirty="0"/>
              <a:t>Who has attained 16 years of age</a:t>
            </a:r>
          </a:p>
          <a:p>
            <a:pPr lvl="1"/>
            <a:r>
              <a:rPr lang="en-US" dirty="0"/>
              <a:t>Who is not enrolled or required to be enrolled in secondary school under State Law</a:t>
            </a:r>
          </a:p>
          <a:p>
            <a:pPr lvl="1"/>
            <a:r>
              <a:rPr lang="en-US" dirty="0"/>
              <a:t>Who is basic skills deficient</a:t>
            </a:r>
          </a:p>
          <a:p>
            <a:pPr lvl="1"/>
            <a:r>
              <a:rPr lang="en-US" dirty="0"/>
              <a:t>Who does not have a secondary school diploma or recognized equivalent and has not achieved an equivalent level of education</a:t>
            </a:r>
          </a:p>
          <a:p>
            <a:pPr lvl="1"/>
            <a:r>
              <a:rPr lang="en-US" dirty="0"/>
              <a:t>Is an English language learner</a:t>
            </a:r>
          </a:p>
          <a:p>
            <a:endParaRPr lang="en-US" dirty="0"/>
          </a:p>
        </p:txBody>
      </p:sp>
    </p:spTree>
    <p:extLst>
      <p:ext uri="{BB962C8B-B14F-4D97-AF65-F5344CB8AC3E}">
        <p14:creationId xmlns:p14="http://schemas.microsoft.com/office/powerpoint/2010/main" val="11764150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8015F5-B064-4D24-8C2F-F9436903C050}"/>
              </a:ext>
            </a:extLst>
          </p:cNvPr>
          <p:cNvSpPr>
            <a:spLocks noGrp="1"/>
          </p:cNvSpPr>
          <p:nvPr>
            <p:ph type="title"/>
          </p:nvPr>
        </p:nvSpPr>
        <p:spPr/>
        <p:txBody>
          <a:bodyPr>
            <a:normAutofit fontScale="90000"/>
          </a:bodyPr>
          <a:lstStyle/>
          <a:p>
            <a:r>
              <a:rPr lang="en-US" dirty="0"/>
              <a:t>Nebraska Mandatory Attendance</a:t>
            </a:r>
          </a:p>
        </p:txBody>
      </p:sp>
      <p:sp>
        <p:nvSpPr>
          <p:cNvPr id="3" name="Content Placeholder 2">
            <a:extLst>
              <a:ext uri="{FF2B5EF4-FFF2-40B4-BE49-F238E27FC236}">
                <a16:creationId xmlns="" xmlns:a16="http://schemas.microsoft.com/office/drawing/2014/main" id="{E6F413E3-EFA1-405E-A62A-A79011A9E02D}"/>
              </a:ext>
            </a:extLst>
          </p:cNvPr>
          <p:cNvSpPr>
            <a:spLocks noGrp="1"/>
          </p:cNvSpPr>
          <p:nvPr>
            <p:ph idx="1"/>
          </p:nvPr>
        </p:nvSpPr>
        <p:spPr/>
        <p:txBody>
          <a:bodyPr/>
          <a:lstStyle/>
          <a:p>
            <a:r>
              <a:rPr lang="en-US" dirty="0"/>
              <a:t>Statute </a:t>
            </a:r>
            <a:r>
              <a:rPr lang="en-US" dirty="0" smtClean="0"/>
              <a:t>79-201</a:t>
            </a:r>
          </a:p>
          <a:p>
            <a:r>
              <a:rPr lang="en-US" dirty="0">
                <a:hlinkClick r:id="rId2"/>
              </a:rPr>
              <a:t>https://</a:t>
            </a:r>
            <a:r>
              <a:rPr lang="en-US" dirty="0" smtClean="0">
                <a:hlinkClick r:id="rId2"/>
              </a:rPr>
              <a:t>nebraskalegislature.gov/laws/statutes.php?statute=79-201</a:t>
            </a:r>
            <a:r>
              <a:rPr lang="en-US" dirty="0" smtClean="0"/>
              <a:t> </a:t>
            </a:r>
            <a:endParaRPr lang="en-US" dirty="0"/>
          </a:p>
          <a:p>
            <a:pPr marL="36576" indent="0">
              <a:buNone/>
            </a:pPr>
            <a:endParaRPr lang="en-US" dirty="0"/>
          </a:p>
        </p:txBody>
      </p:sp>
    </p:spTree>
    <p:extLst>
      <p:ext uri="{BB962C8B-B14F-4D97-AF65-F5344CB8AC3E}">
        <p14:creationId xmlns:p14="http://schemas.microsoft.com/office/powerpoint/2010/main" val="31406063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8015F5-B064-4D24-8C2F-F9436903C050}"/>
              </a:ext>
            </a:extLst>
          </p:cNvPr>
          <p:cNvSpPr>
            <a:spLocks noGrp="1"/>
          </p:cNvSpPr>
          <p:nvPr>
            <p:ph type="title"/>
          </p:nvPr>
        </p:nvSpPr>
        <p:spPr/>
        <p:txBody>
          <a:bodyPr>
            <a:normAutofit fontScale="90000"/>
          </a:bodyPr>
          <a:lstStyle/>
          <a:p>
            <a:r>
              <a:rPr lang="en-US" dirty="0"/>
              <a:t>Nebraska Withdrawal from Mandatory Attendance</a:t>
            </a:r>
          </a:p>
        </p:txBody>
      </p:sp>
      <p:sp>
        <p:nvSpPr>
          <p:cNvPr id="3" name="Content Placeholder 2">
            <a:extLst>
              <a:ext uri="{FF2B5EF4-FFF2-40B4-BE49-F238E27FC236}">
                <a16:creationId xmlns="" xmlns:a16="http://schemas.microsoft.com/office/drawing/2014/main" id="{E6F413E3-EFA1-405E-A62A-A79011A9E02D}"/>
              </a:ext>
            </a:extLst>
          </p:cNvPr>
          <p:cNvSpPr>
            <a:spLocks noGrp="1"/>
          </p:cNvSpPr>
          <p:nvPr>
            <p:ph idx="1"/>
          </p:nvPr>
        </p:nvSpPr>
        <p:spPr/>
        <p:txBody>
          <a:bodyPr/>
          <a:lstStyle/>
          <a:p>
            <a:r>
              <a:rPr lang="en-US" dirty="0"/>
              <a:t>Statute </a:t>
            </a:r>
            <a:r>
              <a:rPr lang="en-US" dirty="0" smtClean="0"/>
              <a:t>79-202</a:t>
            </a:r>
          </a:p>
          <a:p>
            <a:r>
              <a:rPr lang="en-US" dirty="0">
                <a:hlinkClick r:id="rId2"/>
              </a:rPr>
              <a:t>https://</a:t>
            </a:r>
            <a:r>
              <a:rPr lang="en-US" dirty="0" smtClean="0">
                <a:hlinkClick r:id="rId2"/>
              </a:rPr>
              <a:t>nebraskalegislature.gov/laws/statutes.php?statute=79-202</a:t>
            </a:r>
            <a:r>
              <a:rPr lang="en-US" dirty="0" smtClean="0"/>
              <a:t> </a:t>
            </a:r>
            <a:endParaRPr lang="en-US" dirty="0"/>
          </a:p>
          <a:p>
            <a:r>
              <a:rPr lang="en-US" dirty="0"/>
              <a:t>Allowable Reasons:</a:t>
            </a:r>
          </a:p>
          <a:p>
            <a:pPr lvl="1"/>
            <a:r>
              <a:rPr lang="en-US" dirty="0"/>
              <a:t>Financial Hardship</a:t>
            </a:r>
          </a:p>
          <a:p>
            <a:pPr lvl="1"/>
            <a:r>
              <a:rPr lang="en-US" dirty="0"/>
              <a:t>Illness</a:t>
            </a:r>
          </a:p>
          <a:p>
            <a:pPr marL="36576" indent="0">
              <a:buNone/>
            </a:pPr>
            <a:endParaRPr lang="en-US" dirty="0"/>
          </a:p>
        </p:txBody>
      </p:sp>
    </p:spTree>
    <p:extLst>
      <p:ext uri="{BB962C8B-B14F-4D97-AF65-F5344CB8AC3E}">
        <p14:creationId xmlns:p14="http://schemas.microsoft.com/office/powerpoint/2010/main" val="31139739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CB2FCC-E05B-437B-A2A0-0FCE13041686}"/>
              </a:ext>
            </a:extLst>
          </p:cNvPr>
          <p:cNvSpPr>
            <a:spLocks noGrp="1"/>
          </p:cNvSpPr>
          <p:nvPr>
            <p:ph type="title"/>
          </p:nvPr>
        </p:nvSpPr>
        <p:spPr/>
        <p:txBody>
          <a:bodyPr>
            <a:normAutofit/>
          </a:bodyPr>
          <a:lstStyle/>
          <a:p>
            <a:r>
              <a:rPr lang="en-US" dirty="0"/>
              <a:t>Available Funding</a:t>
            </a:r>
          </a:p>
        </p:txBody>
      </p:sp>
      <p:sp>
        <p:nvSpPr>
          <p:cNvPr id="3" name="Content Placeholder 2">
            <a:extLst>
              <a:ext uri="{FF2B5EF4-FFF2-40B4-BE49-F238E27FC236}">
                <a16:creationId xmlns="" xmlns:a16="http://schemas.microsoft.com/office/drawing/2014/main" id="{EF4DF3FF-027B-4B42-B5D5-B6499C9B676C}"/>
              </a:ext>
            </a:extLst>
          </p:cNvPr>
          <p:cNvSpPr>
            <a:spLocks noGrp="1"/>
          </p:cNvSpPr>
          <p:nvPr>
            <p:ph idx="1"/>
          </p:nvPr>
        </p:nvSpPr>
        <p:spPr/>
        <p:txBody>
          <a:bodyPr/>
          <a:lstStyle/>
          <a:p>
            <a:r>
              <a:rPr lang="en-US" dirty="0"/>
              <a:t>Program Year 2019</a:t>
            </a:r>
          </a:p>
          <a:p>
            <a:pPr lvl="1"/>
            <a:r>
              <a:rPr lang="en-US" dirty="0"/>
              <a:t>July 1, 2018 ~ June 30, 2019</a:t>
            </a:r>
          </a:p>
          <a:p>
            <a:r>
              <a:rPr lang="en-US" dirty="0"/>
              <a:t>Section 231 – General Adult Education</a:t>
            </a:r>
          </a:p>
          <a:p>
            <a:r>
              <a:rPr lang="en-US" dirty="0"/>
              <a:t>Section 225 – Corrections Education</a:t>
            </a:r>
          </a:p>
          <a:p>
            <a:r>
              <a:rPr lang="en-US" dirty="0"/>
              <a:t>Section 243 – Integrated English Literacy and Civics Education</a:t>
            </a:r>
          </a:p>
          <a:p>
            <a:r>
              <a:rPr lang="en-US" dirty="0"/>
              <a:t>Overall approximately $2M is </a:t>
            </a:r>
            <a:r>
              <a:rPr lang="en-US" dirty="0" smtClean="0"/>
              <a:t>expected</a:t>
            </a:r>
            <a:endParaRPr lang="en-US" dirty="0"/>
          </a:p>
          <a:p>
            <a:pPr marL="36576" indent="0">
              <a:buNone/>
            </a:pPr>
            <a:endParaRPr lang="en-US" dirty="0"/>
          </a:p>
        </p:txBody>
      </p:sp>
    </p:spTree>
    <p:extLst>
      <p:ext uri="{BB962C8B-B14F-4D97-AF65-F5344CB8AC3E}">
        <p14:creationId xmlns:p14="http://schemas.microsoft.com/office/powerpoint/2010/main" val="22991813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CB2FCC-E05B-437B-A2A0-0FCE13041686}"/>
              </a:ext>
            </a:extLst>
          </p:cNvPr>
          <p:cNvSpPr>
            <a:spLocks noGrp="1"/>
          </p:cNvSpPr>
          <p:nvPr>
            <p:ph type="title"/>
          </p:nvPr>
        </p:nvSpPr>
        <p:spPr/>
        <p:txBody>
          <a:bodyPr>
            <a:normAutofit/>
          </a:bodyPr>
          <a:lstStyle/>
          <a:p>
            <a:r>
              <a:rPr lang="en-US" dirty="0"/>
              <a:t>Available Funding</a:t>
            </a:r>
          </a:p>
        </p:txBody>
      </p:sp>
      <p:sp>
        <p:nvSpPr>
          <p:cNvPr id="3" name="Content Placeholder 2">
            <a:extLst>
              <a:ext uri="{FF2B5EF4-FFF2-40B4-BE49-F238E27FC236}">
                <a16:creationId xmlns="" xmlns:a16="http://schemas.microsoft.com/office/drawing/2014/main" id="{EF4DF3FF-027B-4B42-B5D5-B6499C9B676C}"/>
              </a:ext>
            </a:extLst>
          </p:cNvPr>
          <p:cNvSpPr>
            <a:spLocks noGrp="1"/>
          </p:cNvSpPr>
          <p:nvPr>
            <p:ph idx="1"/>
          </p:nvPr>
        </p:nvSpPr>
        <p:spPr/>
        <p:txBody>
          <a:bodyPr/>
          <a:lstStyle/>
          <a:p>
            <a:r>
              <a:rPr lang="en-US" dirty="0" smtClean="0"/>
              <a:t>For Program Year 2020 and 2021 Continuation of Service grant applications will be submitted by grantees to continue service for a period of 3 program years.</a:t>
            </a:r>
          </a:p>
          <a:p>
            <a:r>
              <a:rPr lang="en-US" dirty="0" smtClean="0"/>
              <a:t>At the end of the third program year cycle, Nebraska Adult Education intends to host another RFP for AEFLA funding.</a:t>
            </a:r>
            <a:endParaRPr lang="en-US" dirty="0"/>
          </a:p>
          <a:p>
            <a:pPr marL="36576" indent="0">
              <a:buNone/>
            </a:pPr>
            <a:endParaRPr lang="en-US" dirty="0"/>
          </a:p>
        </p:txBody>
      </p:sp>
    </p:spTree>
    <p:extLst>
      <p:ext uri="{BB962C8B-B14F-4D97-AF65-F5344CB8AC3E}">
        <p14:creationId xmlns:p14="http://schemas.microsoft.com/office/powerpoint/2010/main" val="23525738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CB2FCC-E05B-437B-A2A0-0FCE13041686}"/>
              </a:ext>
            </a:extLst>
          </p:cNvPr>
          <p:cNvSpPr>
            <a:spLocks noGrp="1"/>
          </p:cNvSpPr>
          <p:nvPr>
            <p:ph type="title"/>
          </p:nvPr>
        </p:nvSpPr>
        <p:spPr/>
        <p:txBody>
          <a:bodyPr>
            <a:normAutofit/>
          </a:bodyPr>
          <a:lstStyle/>
          <a:p>
            <a:r>
              <a:rPr lang="en-US" dirty="0"/>
              <a:t>Available Funding</a:t>
            </a:r>
          </a:p>
        </p:txBody>
      </p:sp>
      <p:sp>
        <p:nvSpPr>
          <p:cNvPr id="3" name="Content Placeholder 2">
            <a:extLst>
              <a:ext uri="{FF2B5EF4-FFF2-40B4-BE49-F238E27FC236}">
                <a16:creationId xmlns="" xmlns:a16="http://schemas.microsoft.com/office/drawing/2014/main" id="{EF4DF3FF-027B-4B42-B5D5-B6499C9B676C}"/>
              </a:ext>
            </a:extLst>
          </p:cNvPr>
          <p:cNvSpPr>
            <a:spLocks noGrp="1"/>
          </p:cNvSpPr>
          <p:nvPr>
            <p:ph idx="1"/>
          </p:nvPr>
        </p:nvSpPr>
        <p:spPr/>
        <p:txBody>
          <a:bodyPr/>
          <a:lstStyle/>
          <a:p>
            <a:r>
              <a:rPr lang="en-US" dirty="0"/>
              <a:t>Section 231 – General Adult Education</a:t>
            </a:r>
          </a:p>
          <a:p>
            <a:r>
              <a:rPr lang="en-US" dirty="0"/>
              <a:t>Estimated $1.6M</a:t>
            </a:r>
          </a:p>
          <a:p>
            <a:r>
              <a:rPr lang="en-US" dirty="0"/>
              <a:t>Adult Education &amp; Literacy activities</a:t>
            </a:r>
          </a:p>
          <a:p>
            <a:pPr lvl="1"/>
            <a:r>
              <a:rPr lang="en-US" dirty="0"/>
              <a:t>Adult education </a:t>
            </a:r>
          </a:p>
          <a:p>
            <a:pPr lvl="1"/>
            <a:r>
              <a:rPr lang="en-US" dirty="0"/>
              <a:t>Literacy</a:t>
            </a:r>
          </a:p>
          <a:p>
            <a:pPr lvl="1"/>
            <a:r>
              <a:rPr lang="en-US" dirty="0"/>
              <a:t>Workplace education and literacy activities</a:t>
            </a:r>
          </a:p>
          <a:p>
            <a:pPr lvl="1"/>
            <a:r>
              <a:rPr lang="en-US" dirty="0"/>
              <a:t>Family literacy activities</a:t>
            </a:r>
          </a:p>
          <a:p>
            <a:pPr lvl="1"/>
            <a:r>
              <a:rPr lang="en-US" dirty="0"/>
              <a:t>Integrated English literacy and civics education</a:t>
            </a:r>
          </a:p>
          <a:p>
            <a:pPr lvl="1"/>
            <a:endParaRPr lang="en-US" dirty="0"/>
          </a:p>
        </p:txBody>
      </p:sp>
    </p:spTree>
    <p:extLst>
      <p:ext uri="{BB962C8B-B14F-4D97-AF65-F5344CB8AC3E}">
        <p14:creationId xmlns:p14="http://schemas.microsoft.com/office/powerpoint/2010/main" val="38724405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CB2FCC-E05B-437B-A2A0-0FCE13041686}"/>
              </a:ext>
            </a:extLst>
          </p:cNvPr>
          <p:cNvSpPr>
            <a:spLocks noGrp="1"/>
          </p:cNvSpPr>
          <p:nvPr>
            <p:ph type="title"/>
          </p:nvPr>
        </p:nvSpPr>
        <p:spPr/>
        <p:txBody>
          <a:bodyPr>
            <a:normAutofit/>
          </a:bodyPr>
          <a:lstStyle/>
          <a:p>
            <a:r>
              <a:rPr lang="en-US" dirty="0"/>
              <a:t>Available Funding</a:t>
            </a:r>
          </a:p>
        </p:txBody>
      </p:sp>
      <p:sp>
        <p:nvSpPr>
          <p:cNvPr id="3" name="Content Placeholder 2">
            <a:extLst>
              <a:ext uri="{FF2B5EF4-FFF2-40B4-BE49-F238E27FC236}">
                <a16:creationId xmlns="" xmlns:a16="http://schemas.microsoft.com/office/drawing/2014/main" id="{EF4DF3FF-027B-4B42-B5D5-B6499C9B676C}"/>
              </a:ext>
            </a:extLst>
          </p:cNvPr>
          <p:cNvSpPr>
            <a:spLocks noGrp="1"/>
          </p:cNvSpPr>
          <p:nvPr>
            <p:ph idx="1"/>
          </p:nvPr>
        </p:nvSpPr>
        <p:spPr/>
        <p:txBody>
          <a:bodyPr/>
          <a:lstStyle/>
          <a:p>
            <a:pPr lvl="1"/>
            <a:r>
              <a:rPr lang="en-US" dirty="0"/>
              <a:t>Workforce preparation activities</a:t>
            </a:r>
          </a:p>
          <a:p>
            <a:pPr lvl="1"/>
            <a:r>
              <a:rPr lang="en-US" dirty="0"/>
              <a:t>Integrated education and training activities</a:t>
            </a:r>
          </a:p>
          <a:p>
            <a:pPr lvl="1"/>
            <a:endParaRPr lang="en-US" dirty="0"/>
          </a:p>
        </p:txBody>
      </p:sp>
    </p:spTree>
    <p:extLst>
      <p:ext uri="{BB962C8B-B14F-4D97-AF65-F5344CB8AC3E}">
        <p14:creationId xmlns:p14="http://schemas.microsoft.com/office/powerpoint/2010/main" val="40829442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CB2FCC-E05B-437B-A2A0-0FCE13041686}"/>
              </a:ext>
            </a:extLst>
          </p:cNvPr>
          <p:cNvSpPr>
            <a:spLocks noGrp="1"/>
          </p:cNvSpPr>
          <p:nvPr>
            <p:ph type="title"/>
          </p:nvPr>
        </p:nvSpPr>
        <p:spPr/>
        <p:txBody>
          <a:bodyPr>
            <a:normAutofit/>
          </a:bodyPr>
          <a:lstStyle/>
          <a:p>
            <a:r>
              <a:rPr lang="en-US" dirty="0"/>
              <a:t>Available Funding</a:t>
            </a:r>
          </a:p>
        </p:txBody>
      </p:sp>
      <p:sp>
        <p:nvSpPr>
          <p:cNvPr id="3" name="Content Placeholder 2">
            <a:extLst>
              <a:ext uri="{FF2B5EF4-FFF2-40B4-BE49-F238E27FC236}">
                <a16:creationId xmlns="" xmlns:a16="http://schemas.microsoft.com/office/drawing/2014/main" id="{EF4DF3FF-027B-4B42-B5D5-B6499C9B676C}"/>
              </a:ext>
            </a:extLst>
          </p:cNvPr>
          <p:cNvSpPr>
            <a:spLocks noGrp="1"/>
          </p:cNvSpPr>
          <p:nvPr>
            <p:ph idx="1"/>
          </p:nvPr>
        </p:nvSpPr>
        <p:spPr/>
        <p:txBody>
          <a:bodyPr/>
          <a:lstStyle/>
          <a:p>
            <a:r>
              <a:rPr lang="en-US" dirty="0"/>
              <a:t>Section 225 – Corrections Education</a:t>
            </a:r>
          </a:p>
          <a:p>
            <a:r>
              <a:rPr lang="en-US" dirty="0"/>
              <a:t>Estimated $182,000</a:t>
            </a:r>
          </a:p>
          <a:p>
            <a:r>
              <a:rPr lang="en-US" dirty="0"/>
              <a:t>Corrections Education Activities</a:t>
            </a:r>
          </a:p>
          <a:p>
            <a:pPr lvl="1"/>
            <a:r>
              <a:rPr lang="en-US" dirty="0"/>
              <a:t>Adult education and literacy activities</a:t>
            </a:r>
          </a:p>
          <a:p>
            <a:pPr lvl="1"/>
            <a:r>
              <a:rPr lang="en-US" dirty="0"/>
              <a:t>Special education</a:t>
            </a:r>
          </a:p>
          <a:p>
            <a:pPr lvl="1"/>
            <a:r>
              <a:rPr lang="en-US" dirty="0"/>
              <a:t>Secondary school credit</a:t>
            </a:r>
          </a:p>
          <a:p>
            <a:pPr lvl="1"/>
            <a:r>
              <a:rPr lang="en-US" dirty="0" smtClean="0"/>
              <a:t>Integrated </a:t>
            </a:r>
            <a:r>
              <a:rPr lang="en-US" dirty="0"/>
              <a:t>education and training</a:t>
            </a:r>
          </a:p>
          <a:p>
            <a:pPr lvl="1"/>
            <a:r>
              <a:rPr lang="en-US" dirty="0"/>
              <a:t>Career pathways</a:t>
            </a:r>
          </a:p>
          <a:p>
            <a:pPr lvl="1"/>
            <a:endParaRPr lang="en-US" dirty="0"/>
          </a:p>
          <a:p>
            <a:endParaRPr lang="en-US" dirty="0"/>
          </a:p>
          <a:p>
            <a:pPr lvl="1"/>
            <a:endParaRPr lang="en-US" dirty="0"/>
          </a:p>
        </p:txBody>
      </p:sp>
    </p:spTree>
    <p:extLst>
      <p:ext uri="{BB962C8B-B14F-4D97-AF65-F5344CB8AC3E}">
        <p14:creationId xmlns:p14="http://schemas.microsoft.com/office/powerpoint/2010/main" val="2247099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State Office Staff</a:t>
            </a:r>
          </a:p>
          <a:p>
            <a:r>
              <a:rPr lang="en-US" dirty="0" smtClean="0"/>
              <a:t>Attendees Role Call</a:t>
            </a:r>
            <a:endParaRPr lang="en-US" dirty="0"/>
          </a:p>
        </p:txBody>
      </p:sp>
    </p:spTree>
    <p:extLst>
      <p:ext uri="{BB962C8B-B14F-4D97-AF65-F5344CB8AC3E}">
        <p14:creationId xmlns:p14="http://schemas.microsoft.com/office/powerpoint/2010/main" val="4047484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CB2FCC-E05B-437B-A2A0-0FCE13041686}"/>
              </a:ext>
            </a:extLst>
          </p:cNvPr>
          <p:cNvSpPr>
            <a:spLocks noGrp="1"/>
          </p:cNvSpPr>
          <p:nvPr>
            <p:ph type="title"/>
          </p:nvPr>
        </p:nvSpPr>
        <p:spPr/>
        <p:txBody>
          <a:bodyPr>
            <a:normAutofit/>
          </a:bodyPr>
          <a:lstStyle/>
          <a:p>
            <a:r>
              <a:rPr lang="en-US" dirty="0"/>
              <a:t>Available Funding</a:t>
            </a:r>
          </a:p>
        </p:txBody>
      </p:sp>
      <p:sp>
        <p:nvSpPr>
          <p:cNvPr id="3" name="Content Placeholder 2">
            <a:extLst>
              <a:ext uri="{FF2B5EF4-FFF2-40B4-BE49-F238E27FC236}">
                <a16:creationId xmlns="" xmlns:a16="http://schemas.microsoft.com/office/drawing/2014/main" id="{EF4DF3FF-027B-4B42-B5D5-B6499C9B676C}"/>
              </a:ext>
            </a:extLst>
          </p:cNvPr>
          <p:cNvSpPr>
            <a:spLocks noGrp="1"/>
          </p:cNvSpPr>
          <p:nvPr>
            <p:ph idx="1"/>
          </p:nvPr>
        </p:nvSpPr>
        <p:spPr/>
        <p:txBody>
          <a:bodyPr/>
          <a:lstStyle/>
          <a:p>
            <a:pPr lvl="1"/>
            <a:r>
              <a:rPr lang="en-US" dirty="0"/>
              <a:t>Concurrent enrollment</a:t>
            </a:r>
          </a:p>
          <a:p>
            <a:pPr lvl="1"/>
            <a:r>
              <a:rPr lang="en-US" dirty="0"/>
              <a:t>Peer tutoring</a:t>
            </a:r>
          </a:p>
          <a:p>
            <a:pPr lvl="1"/>
            <a:r>
              <a:rPr lang="en-US" dirty="0"/>
              <a:t>Transition to re-entry initiatives and other post-release services with the goal of reducing recidivism</a:t>
            </a:r>
          </a:p>
          <a:p>
            <a:pPr lvl="1"/>
            <a:endParaRPr lang="en-US" dirty="0"/>
          </a:p>
        </p:txBody>
      </p:sp>
    </p:spTree>
    <p:extLst>
      <p:ext uri="{BB962C8B-B14F-4D97-AF65-F5344CB8AC3E}">
        <p14:creationId xmlns:p14="http://schemas.microsoft.com/office/powerpoint/2010/main" val="29000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CB2FCC-E05B-437B-A2A0-0FCE13041686}"/>
              </a:ext>
            </a:extLst>
          </p:cNvPr>
          <p:cNvSpPr>
            <a:spLocks noGrp="1"/>
          </p:cNvSpPr>
          <p:nvPr>
            <p:ph type="title"/>
          </p:nvPr>
        </p:nvSpPr>
        <p:spPr/>
        <p:txBody>
          <a:bodyPr>
            <a:normAutofit/>
          </a:bodyPr>
          <a:lstStyle/>
          <a:p>
            <a:r>
              <a:rPr lang="en-US" dirty="0"/>
              <a:t>Available Funding</a:t>
            </a:r>
          </a:p>
        </p:txBody>
      </p:sp>
      <p:sp>
        <p:nvSpPr>
          <p:cNvPr id="3" name="Content Placeholder 2">
            <a:extLst>
              <a:ext uri="{FF2B5EF4-FFF2-40B4-BE49-F238E27FC236}">
                <a16:creationId xmlns="" xmlns:a16="http://schemas.microsoft.com/office/drawing/2014/main" id="{EF4DF3FF-027B-4B42-B5D5-B6499C9B676C}"/>
              </a:ext>
            </a:extLst>
          </p:cNvPr>
          <p:cNvSpPr>
            <a:spLocks noGrp="1"/>
          </p:cNvSpPr>
          <p:nvPr>
            <p:ph idx="1"/>
          </p:nvPr>
        </p:nvSpPr>
        <p:spPr/>
        <p:txBody>
          <a:bodyPr/>
          <a:lstStyle/>
          <a:p>
            <a:r>
              <a:rPr lang="en-US" dirty="0"/>
              <a:t>Section 243 – IELCE</a:t>
            </a:r>
          </a:p>
          <a:p>
            <a:r>
              <a:rPr lang="en-US" dirty="0"/>
              <a:t>Estimated $272,000</a:t>
            </a:r>
          </a:p>
          <a:p>
            <a:r>
              <a:rPr lang="en-US" dirty="0"/>
              <a:t>IELCE Activities</a:t>
            </a:r>
          </a:p>
          <a:p>
            <a:pPr lvl="1"/>
            <a:r>
              <a:rPr lang="en-US" dirty="0"/>
              <a:t>Instruction in literacy and English language acquisition</a:t>
            </a:r>
          </a:p>
          <a:p>
            <a:pPr lvl="1"/>
            <a:r>
              <a:rPr lang="en-US" dirty="0"/>
              <a:t>Instruction on the rights and responsibilities of citizenship and civic participation</a:t>
            </a:r>
          </a:p>
          <a:p>
            <a:pPr lvl="1"/>
            <a:r>
              <a:rPr lang="en-US" dirty="0"/>
              <a:t>Workforce training </a:t>
            </a:r>
          </a:p>
          <a:p>
            <a:pPr lvl="1"/>
            <a:endParaRPr lang="en-US" dirty="0"/>
          </a:p>
        </p:txBody>
      </p:sp>
    </p:spTree>
    <p:extLst>
      <p:ext uri="{BB962C8B-B14F-4D97-AF65-F5344CB8AC3E}">
        <p14:creationId xmlns:p14="http://schemas.microsoft.com/office/powerpoint/2010/main" val="24055526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Availability of Grant Awards</a:t>
            </a:r>
            <a:endParaRPr lang="en-US" dirty="0"/>
          </a:p>
        </p:txBody>
      </p:sp>
      <p:sp>
        <p:nvSpPr>
          <p:cNvPr id="3" name="Content Placeholder 2"/>
          <p:cNvSpPr>
            <a:spLocks noGrp="1"/>
          </p:cNvSpPr>
          <p:nvPr>
            <p:ph idx="1"/>
          </p:nvPr>
        </p:nvSpPr>
        <p:spPr/>
        <p:txBody>
          <a:bodyPr/>
          <a:lstStyle/>
          <a:p>
            <a:r>
              <a:rPr lang="en-US" dirty="0" smtClean="0"/>
              <a:t>Amount of Federal Grant Award to SEA</a:t>
            </a:r>
          </a:p>
          <a:p>
            <a:r>
              <a:rPr lang="en-US" dirty="0" smtClean="0"/>
              <a:t>Amount of available funding to each service area</a:t>
            </a:r>
          </a:p>
          <a:p>
            <a:r>
              <a:rPr lang="en-US" dirty="0" smtClean="0"/>
              <a:t>Amount of proposed budget requests for each service area</a:t>
            </a:r>
          </a:p>
          <a:p>
            <a:r>
              <a:rPr lang="en-US" dirty="0" smtClean="0"/>
              <a:t>Scoring and recommendations from local workforce areas </a:t>
            </a:r>
            <a:r>
              <a:rPr lang="en-US" dirty="0">
                <a:latin typeface="Calibri"/>
              </a:rPr>
              <a:t>§463.21 </a:t>
            </a:r>
            <a:endParaRPr lang="en-US" dirty="0" smtClean="0"/>
          </a:p>
          <a:p>
            <a:endParaRPr lang="en-US" dirty="0"/>
          </a:p>
        </p:txBody>
      </p:sp>
    </p:spTree>
    <p:extLst>
      <p:ext uri="{BB962C8B-B14F-4D97-AF65-F5344CB8AC3E}">
        <p14:creationId xmlns:p14="http://schemas.microsoft.com/office/powerpoint/2010/main" val="10226069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Availability of Grant Awards</a:t>
            </a:r>
            <a:endParaRPr lang="en-US" dirty="0"/>
          </a:p>
        </p:txBody>
      </p:sp>
      <p:sp>
        <p:nvSpPr>
          <p:cNvPr id="3" name="Content Placeholder 2"/>
          <p:cNvSpPr>
            <a:spLocks noGrp="1"/>
          </p:cNvSpPr>
          <p:nvPr>
            <p:ph idx="1"/>
          </p:nvPr>
        </p:nvSpPr>
        <p:spPr/>
        <p:txBody>
          <a:bodyPr/>
          <a:lstStyle/>
          <a:p>
            <a:r>
              <a:rPr lang="en-US" dirty="0" smtClean="0"/>
              <a:t>Scores and recommendations from compliance review committee</a:t>
            </a:r>
          </a:p>
          <a:p>
            <a:pPr marL="420624" lvl="1" indent="-384048">
              <a:buSzPct val="80000"/>
              <a:buFont typeface="Wingdings 2"/>
              <a:buChar char=""/>
            </a:pPr>
            <a:r>
              <a:rPr lang="en-US" dirty="0"/>
              <a:t>Alignment of proposed activities with need for service in identified service area </a:t>
            </a:r>
            <a:endParaRPr lang="en-US" dirty="0" smtClean="0"/>
          </a:p>
          <a:p>
            <a:pPr marL="420624" lvl="1" indent="-384048">
              <a:buSzPct val="80000"/>
              <a:buFont typeface="Wingdings 2"/>
              <a:buChar char=""/>
            </a:pPr>
            <a:r>
              <a:rPr lang="en-US" dirty="0" smtClean="0"/>
              <a:t>Evaluation of cost of service</a:t>
            </a:r>
          </a:p>
          <a:p>
            <a:pPr marL="420624" lvl="1" indent="-384048">
              <a:buSzPct val="80000"/>
              <a:buFont typeface="Wingdings 2"/>
              <a:buChar char=""/>
            </a:pPr>
            <a:r>
              <a:rPr lang="en-US" dirty="0" smtClean="0"/>
              <a:t>Cost per student analysis</a:t>
            </a:r>
          </a:p>
          <a:p>
            <a:pPr marL="420624" lvl="1" indent="-384048">
              <a:buSzPct val="80000"/>
              <a:buFont typeface="Wingdings 2"/>
              <a:buChar char=""/>
            </a:pPr>
            <a:endParaRPr lang="en-US" dirty="0"/>
          </a:p>
          <a:p>
            <a:endParaRPr lang="en-US" dirty="0" smtClean="0"/>
          </a:p>
          <a:p>
            <a:endParaRPr lang="en-US" dirty="0"/>
          </a:p>
        </p:txBody>
      </p:sp>
    </p:spTree>
    <p:extLst>
      <p:ext uri="{BB962C8B-B14F-4D97-AF65-F5344CB8AC3E}">
        <p14:creationId xmlns:p14="http://schemas.microsoft.com/office/powerpoint/2010/main" val="16406839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Grant Funds</a:t>
            </a:r>
            <a:endParaRPr lang="en-US" dirty="0"/>
          </a:p>
        </p:txBody>
      </p:sp>
      <p:sp>
        <p:nvSpPr>
          <p:cNvPr id="3" name="Content Placeholder 2"/>
          <p:cNvSpPr>
            <a:spLocks noGrp="1"/>
          </p:cNvSpPr>
          <p:nvPr>
            <p:ph idx="1"/>
          </p:nvPr>
        </p:nvSpPr>
        <p:spPr/>
        <p:txBody>
          <a:bodyPr/>
          <a:lstStyle/>
          <a:p>
            <a:r>
              <a:rPr lang="en-US" dirty="0" smtClean="0"/>
              <a:t>Funds are allocated on a reimbursement basis</a:t>
            </a:r>
          </a:p>
          <a:p>
            <a:r>
              <a:rPr lang="en-US" dirty="0" smtClean="0"/>
              <a:t>Grantees must submit quarterly claims for reimbursement</a:t>
            </a:r>
          </a:p>
        </p:txBody>
      </p:sp>
    </p:spTree>
    <p:extLst>
      <p:ext uri="{BB962C8B-B14F-4D97-AF65-F5344CB8AC3E}">
        <p14:creationId xmlns:p14="http://schemas.microsoft.com/office/powerpoint/2010/main" val="38780063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 Requirement</a:t>
            </a:r>
            <a:endParaRPr lang="en-US" dirty="0"/>
          </a:p>
        </p:txBody>
      </p:sp>
      <p:sp>
        <p:nvSpPr>
          <p:cNvPr id="3" name="Content Placeholder 2"/>
          <p:cNvSpPr>
            <a:spLocks noGrp="1"/>
          </p:cNvSpPr>
          <p:nvPr>
            <p:ph idx="1"/>
          </p:nvPr>
        </p:nvSpPr>
        <p:spPr/>
        <p:txBody>
          <a:bodyPr/>
          <a:lstStyle/>
          <a:p>
            <a:r>
              <a:rPr lang="en-US" dirty="0" smtClean="0"/>
              <a:t>All applicants must provide at least a 35% match of their federal grant award in non-federal expenditures for adult education and literacy activities. </a:t>
            </a:r>
            <a:endParaRPr lang="en-US" dirty="0"/>
          </a:p>
        </p:txBody>
      </p:sp>
    </p:spTree>
    <p:extLst>
      <p:ext uri="{BB962C8B-B14F-4D97-AF65-F5344CB8AC3E}">
        <p14:creationId xmlns:p14="http://schemas.microsoft.com/office/powerpoint/2010/main" val="26316706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Funding</a:t>
            </a:r>
            <a:endParaRPr lang="en-US" dirty="0"/>
          </a:p>
        </p:txBody>
      </p:sp>
      <p:sp>
        <p:nvSpPr>
          <p:cNvPr id="3" name="Content Placeholder 2"/>
          <p:cNvSpPr>
            <a:spLocks noGrp="1"/>
          </p:cNvSpPr>
          <p:nvPr>
            <p:ph idx="1"/>
          </p:nvPr>
        </p:nvSpPr>
        <p:spPr/>
        <p:txBody>
          <a:bodyPr/>
          <a:lstStyle/>
          <a:p>
            <a:r>
              <a:rPr lang="en-US" dirty="0" smtClean="0"/>
              <a:t>34 CFR </a:t>
            </a:r>
            <a:r>
              <a:rPr lang="en-US" dirty="0" smtClean="0">
                <a:latin typeface="Calibri"/>
              </a:rPr>
              <a:t>§463.22</a:t>
            </a:r>
          </a:p>
          <a:p>
            <a:r>
              <a:rPr lang="en-US" dirty="0" smtClean="0">
                <a:latin typeface="Calibri"/>
              </a:rPr>
              <a:t>Each eligible provider seeking a grant must submit an application to the eligible agency containing the information and assurances that include:</a:t>
            </a:r>
          </a:p>
          <a:p>
            <a:pPr lvl="1"/>
            <a:r>
              <a:rPr lang="en-US" dirty="0" smtClean="0">
                <a:latin typeface="Calibri"/>
              </a:rPr>
              <a:t>How funds will be spent consistent with requirements of Title II</a:t>
            </a:r>
          </a:p>
          <a:p>
            <a:pPr lvl="1"/>
            <a:r>
              <a:rPr lang="en-US" dirty="0" smtClean="0">
                <a:latin typeface="Calibri"/>
              </a:rPr>
              <a:t>Cooperative arrangements with other agencies, institutions or organizations</a:t>
            </a:r>
            <a:endParaRPr lang="en-US" dirty="0"/>
          </a:p>
        </p:txBody>
      </p:sp>
    </p:spTree>
    <p:extLst>
      <p:ext uri="{BB962C8B-B14F-4D97-AF65-F5344CB8AC3E}">
        <p14:creationId xmlns:p14="http://schemas.microsoft.com/office/powerpoint/2010/main" val="38316208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Funding</a:t>
            </a:r>
            <a:endParaRPr lang="en-US" dirty="0"/>
          </a:p>
        </p:txBody>
      </p:sp>
      <p:sp>
        <p:nvSpPr>
          <p:cNvPr id="3" name="Content Placeholder 2"/>
          <p:cNvSpPr>
            <a:spLocks noGrp="1"/>
          </p:cNvSpPr>
          <p:nvPr>
            <p:ph idx="1"/>
          </p:nvPr>
        </p:nvSpPr>
        <p:spPr/>
        <p:txBody>
          <a:bodyPr/>
          <a:lstStyle/>
          <a:p>
            <a:pPr lvl="1"/>
            <a:r>
              <a:rPr lang="en-US" dirty="0" smtClean="0">
                <a:latin typeface="Calibri"/>
              </a:rPr>
              <a:t>How program will provide services in alignment with local plan - §463.21 Review of AEFLA grants by local areas for consistency and alignment with local plan.</a:t>
            </a:r>
          </a:p>
          <a:p>
            <a:pPr lvl="1"/>
            <a:r>
              <a:rPr lang="en-US" dirty="0" smtClean="0"/>
              <a:t>How program will meet State adjusted levels of performance for the primary indicators of performance. </a:t>
            </a:r>
          </a:p>
          <a:p>
            <a:pPr lvl="1"/>
            <a:r>
              <a:rPr lang="en-US" dirty="0" smtClean="0"/>
              <a:t>How program will fulfill one-stop partner responsibilities </a:t>
            </a:r>
          </a:p>
        </p:txBody>
      </p:sp>
    </p:spTree>
    <p:extLst>
      <p:ext uri="{BB962C8B-B14F-4D97-AF65-F5344CB8AC3E}">
        <p14:creationId xmlns:p14="http://schemas.microsoft.com/office/powerpoint/2010/main" val="525396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Funding</a:t>
            </a:r>
            <a:endParaRPr lang="en-US" dirty="0"/>
          </a:p>
        </p:txBody>
      </p:sp>
      <p:sp>
        <p:nvSpPr>
          <p:cNvPr id="3" name="Content Placeholder 2"/>
          <p:cNvSpPr>
            <a:spLocks noGrp="1"/>
          </p:cNvSpPr>
          <p:nvPr>
            <p:ph idx="1"/>
          </p:nvPr>
        </p:nvSpPr>
        <p:spPr/>
        <p:txBody>
          <a:bodyPr/>
          <a:lstStyle/>
          <a:p>
            <a:pPr lvl="1"/>
            <a:r>
              <a:rPr lang="en-US" dirty="0" smtClean="0">
                <a:latin typeface="Calibri"/>
              </a:rPr>
              <a:t>How program will provide services in a manner that meets needs of eligible individuals </a:t>
            </a:r>
          </a:p>
          <a:p>
            <a:pPr lvl="1"/>
            <a:r>
              <a:rPr lang="en-US" dirty="0" smtClean="0">
                <a:latin typeface="Calibri"/>
              </a:rPr>
              <a:t>Responses addressing the 13 Considerations in </a:t>
            </a:r>
            <a:r>
              <a:rPr lang="en-US" dirty="0">
                <a:latin typeface="Calibri"/>
              </a:rPr>
              <a:t>34 CFR §463.20</a:t>
            </a:r>
            <a:endParaRPr lang="en-US" dirty="0"/>
          </a:p>
          <a:p>
            <a:pPr marL="448056" lvl="1" indent="0">
              <a:buNone/>
            </a:pPr>
            <a:endParaRPr lang="en-US" dirty="0" smtClean="0">
              <a:latin typeface="Calibri"/>
            </a:endParaRPr>
          </a:p>
        </p:txBody>
      </p:sp>
    </p:spTree>
    <p:extLst>
      <p:ext uri="{BB962C8B-B14F-4D97-AF65-F5344CB8AC3E}">
        <p14:creationId xmlns:p14="http://schemas.microsoft.com/office/powerpoint/2010/main" val="37387016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71EB5B-686B-4466-AE46-F28B1FA10E54}"/>
              </a:ext>
            </a:extLst>
          </p:cNvPr>
          <p:cNvSpPr>
            <a:spLocks noGrp="1"/>
          </p:cNvSpPr>
          <p:nvPr>
            <p:ph type="title"/>
          </p:nvPr>
        </p:nvSpPr>
        <p:spPr/>
        <p:txBody>
          <a:bodyPr/>
          <a:lstStyle/>
          <a:p>
            <a:r>
              <a:rPr lang="en-US" dirty="0"/>
              <a:t>Service Areas</a:t>
            </a:r>
          </a:p>
        </p:txBody>
      </p:sp>
      <p:sp>
        <p:nvSpPr>
          <p:cNvPr id="3" name="Content Placeholder 2">
            <a:extLst>
              <a:ext uri="{FF2B5EF4-FFF2-40B4-BE49-F238E27FC236}">
                <a16:creationId xmlns="" xmlns:a16="http://schemas.microsoft.com/office/drawing/2014/main" id="{55C6DDA9-0F75-49DC-B393-E6A17FC5CF4C}"/>
              </a:ext>
            </a:extLst>
          </p:cNvPr>
          <p:cNvSpPr>
            <a:spLocks noGrp="1"/>
          </p:cNvSpPr>
          <p:nvPr>
            <p:ph idx="1"/>
          </p:nvPr>
        </p:nvSpPr>
        <p:spPr/>
        <p:txBody>
          <a:bodyPr/>
          <a:lstStyle/>
          <a:p>
            <a:r>
              <a:rPr lang="en-US" dirty="0"/>
              <a:t>Six distinct service areas in Nebraska</a:t>
            </a:r>
          </a:p>
          <a:p>
            <a:pPr lvl="1"/>
            <a:r>
              <a:rPr lang="en-US" dirty="0"/>
              <a:t>Central Service Area</a:t>
            </a:r>
          </a:p>
          <a:p>
            <a:pPr lvl="1"/>
            <a:r>
              <a:rPr lang="en-US" dirty="0"/>
              <a:t>Metro Omaha Service Area</a:t>
            </a:r>
          </a:p>
          <a:p>
            <a:pPr lvl="1"/>
            <a:r>
              <a:rPr lang="en-US" dirty="0"/>
              <a:t>Northeast Service Area</a:t>
            </a:r>
          </a:p>
          <a:p>
            <a:pPr lvl="1"/>
            <a:r>
              <a:rPr lang="en-US" dirty="0"/>
              <a:t>Southeast Service Area</a:t>
            </a:r>
          </a:p>
          <a:p>
            <a:pPr lvl="1"/>
            <a:r>
              <a:rPr lang="en-US" dirty="0"/>
              <a:t>West Central Service Area</a:t>
            </a:r>
          </a:p>
          <a:p>
            <a:pPr lvl="1"/>
            <a:r>
              <a:rPr lang="en-US" dirty="0"/>
              <a:t>Western Service Area</a:t>
            </a:r>
          </a:p>
        </p:txBody>
      </p:sp>
    </p:spTree>
    <p:extLst>
      <p:ext uri="{BB962C8B-B14F-4D97-AF65-F5344CB8AC3E}">
        <p14:creationId xmlns:p14="http://schemas.microsoft.com/office/powerpoint/2010/main" val="3139478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Define WIOA and AEFLA </a:t>
            </a:r>
          </a:p>
          <a:p>
            <a:r>
              <a:rPr lang="en-US" dirty="0"/>
              <a:t>Explain Application Components</a:t>
            </a:r>
          </a:p>
          <a:p>
            <a:r>
              <a:rPr lang="en-US" dirty="0"/>
              <a:t>Clarify Requirements</a:t>
            </a:r>
          </a:p>
          <a:p>
            <a:r>
              <a:rPr lang="en-US" dirty="0"/>
              <a:t>Define Budgets and Program </a:t>
            </a:r>
            <a:r>
              <a:rPr lang="en-US" dirty="0" smtClean="0"/>
              <a:t>Requirements</a:t>
            </a:r>
          </a:p>
          <a:p>
            <a:r>
              <a:rPr lang="en-US" dirty="0" smtClean="0"/>
              <a:t>Provide guidance on supporting information and documentation</a:t>
            </a:r>
            <a:endParaRPr lang="en-US" dirty="0"/>
          </a:p>
        </p:txBody>
      </p:sp>
    </p:spTree>
    <p:extLst>
      <p:ext uri="{BB962C8B-B14F-4D97-AF65-F5344CB8AC3E}">
        <p14:creationId xmlns:p14="http://schemas.microsoft.com/office/powerpoint/2010/main" val="33379184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B66792-6EA8-4992-92CE-5FF132C2C8CA}"/>
              </a:ext>
            </a:extLst>
          </p:cNvPr>
          <p:cNvSpPr>
            <a:spLocks noGrp="1"/>
          </p:cNvSpPr>
          <p:nvPr>
            <p:ph type="title"/>
          </p:nvPr>
        </p:nvSpPr>
        <p:spPr/>
        <p:txBody>
          <a:bodyPr/>
          <a:lstStyle/>
          <a:p>
            <a:r>
              <a:rPr lang="en-US" dirty="0"/>
              <a:t>Service Areas</a:t>
            </a:r>
          </a:p>
        </p:txBody>
      </p:sp>
      <p:pic>
        <p:nvPicPr>
          <p:cNvPr id="4" name="Content Placeholder 3" descr="F:\RFP FY2019 Nebraska\Adult Education Map Updated.jpg">
            <a:extLst>
              <a:ext uri="{FF2B5EF4-FFF2-40B4-BE49-F238E27FC236}">
                <a16:creationId xmlns="" xmlns:a16="http://schemas.microsoft.com/office/drawing/2014/main" id="{88A474D9-A003-4676-8CC0-7C246D5DA2BD}"/>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1524000"/>
            <a:ext cx="5857128" cy="4525963"/>
          </a:xfrm>
          <a:prstGeom prst="rect">
            <a:avLst/>
          </a:prstGeom>
          <a:noFill/>
          <a:ln>
            <a:noFill/>
          </a:ln>
        </p:spPr>
      </p:pic>
    </p:spTree>
    <p:extLst>
      <p:ext uri="{BB962C8B-B14F-4D97-AF65-F5344CB8AC3E}">
        <p14:creationId xmlns:p14="http://schemas.microsoft.com/office/powerpoint/2010/main" val="26377234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B66792-6EA8-4992-92CE-5FF132C2C8CA}"/>
              </a:ext>
            </a:extLst>
          </p:cNvPr>
          <p:cNvSpPr>
            <a:spLocks noGrp="1"/>
          </p:cNvSpPr>
          <p:nvPr>
            <p:ph type="title"/>
          </p:nvPr>
        </p:nvSpPr>
        <p:spPr/>
        <p:txBody>
          <a:bodyPr/>
          <a:lstStyle/>
          <a:p>
            <a:r>
              <a:rPr lang="en-US" dirty="0"/>
              <a:t>Service Areas</a:t>
            </a:r>
          </a:p>
        </p:txBody>
      </p:sp>
      <p:sp>
        <p:nvSpPr>
          <p:cNvPr id="5" name="Content Placeholder 4">
            <a:extLst>
              <a:ext uri="{FF2B5EF4-FFF2-40B4-BE49-F238E27FC236}">
                <a16:creationId xmlns="" xmlns:a16="http://schemas.microsoft.com/office/drawing/2014/main" id="{0CFBB046-77A3-48D8-A399-691C502F7280}"/>
              </a:ext>
            </a:extLst>
          </p:cNvPr>
          <p:cNvSpPr>
            <a:spLocks noGrp="1"/>
          </p:cNvSpPr>
          <p:nvPr>
            <p:ph idx="1"/>
          </p:nvPr>
        </p:nvSpPr>
        <p:spPr/>
        <p:txBody>
          <a:bodyPr/>
          <a:lstStyle/>
          <a:p>
            <a:r>
              <a:rPr lang="en-US" dirty="0"/>
              <a:t>Funding for each service area will depend on:</a:t>
            </a:r>
          </a:p>
          <a:p>
            <a:pPr lvl="1"/>
            <a:r>
              <a:rPr lang="en-US" dirty="0"/>
              <a:t>Federal Grant </a:t>
            </a:r>
            <a:r>
              <a:rPr lang="en-US" dirty="0" smtClean="0"/>
              <a:t>Award</a:t>
            </a:r>
          </a:p>
          <a:p>
            <a:pPr lvl="1"/>
            <a:r>
              <a:rPr lang="en-US" dirty="0" smtClean="0"/>
              <a:t>Amount of available funding for each service area</a:t>
            </a:r>
            <a:endParaRPr lang="en-US" dirty="0"/>
          </a:p>
          <a:p>
            <a:pPr lvl="1"/>
            <a:r>
              <a:rPr lang="en-US" dirty="0"/>
              <a:t>Amount of requests for each service area</a:t>
            </a:r>
          </a:p>
          <a:p>
            <a:pPr lvl="1"/>
            <a:r>
              <a:rPr lang="en-US" dirty="0"/>
              <a:t>Scoring and recommendations from local workforce area</a:t>
            </a:r>
          </a:p>
          <a:p>
            <a:pPr lvl="1"/>
            <a:r>
              <a:rPr lang="en-US" dirty="0"/>
              <a:t>Scoring from compliance review </a:t>
            </a:r>
            <a:r>
              <a:rPr lang="en-US" dirty="0" smtClean="0"/>
              <a:t>committee</a:t>
            </a:r>
            <a:endParaRPr lang="en-US" dirty="0"/>
          </a:p>
        </p:txBody>
      </p:sp>
    </p:spTree>
    <p:extLst>
      <p:ext uri="{BB962C8B-B14F-4D97-AF65-F5344CB8AC3E}">
        <p14:creationId xmlns:p14="http://schemas.microsoft.com/office/powerpoint/2010/main" val="36707343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B66792-6EA8-4992-92CE-5FF132C2C8CA}"/>
              </a:ext>
            </a:extLst>
          </p:cNvPr>
          <p:cNvSpPr>
            <a:spLocks noGrp="1"/>
          </p:cNvSpPr>
          <p:nvPr>
            <p:ph type="title"/>
          </p:nvPr>
        </p:nvSpPr>
        <p:spPr/>
        <p:txBody>
          <a:bodyPr/>
          <a:lstStyle/>
          <a:p>
            <a:r>
              <a:rPr lang="en-US" dirty="0"/>
              <a:t>Service Areas</a:t>
            </a:r>
          </a:p>
        </p:txBody>
      </p:sp>
      <p:sp>
        <p:nvSpPr>
          <p:cNvPr id="5" name="Content Placeholder 4">
            <a:extLst>
              <a:ext uri="{FF2B5EF4-FFF2-40B4-BE49-F238E27FC236}">
                <a16:creationId xmlns="" xmlns:a16="http://schemas.microsoft.com/office/drawing/2014/main" id="{0CFBB046-77A3-48D8-A399-691C502F7280}"/>
              </a:ext>
            </a:extLst>
          </p:cNvPr>
          <p:cNvSpPr>
            <a:spLocks noGrp="1"/>
          </p:cNvSpPr>
          <p:nvPr>
            <p:ph idx="1"/>
          </p:nvPr>
        </p:nvSpPr>
        <p:spPr/>
        <p:txBody>
          <a:bodyPr/>
          <a:lstStyle/>
          <a:p>
            <a:pPr lvl="1"/>
            <a:r>
              <a:rPr lang="en-US" dirty="0"/>
              <a:t>Alignment of proposed activities with need for service in identified service area </a:t>
            </a:r>
            <a:endParaRPr lang="en-US" dirty="0" smtClean="0"/>
          </a:p>
          <a:p>
            <a:pPr lvl="1"/>
            <a:r>
              <a:rPr lang="en-US" dirty="0" smtClean="0"/>
              <a:t>Evaluation </a:t>
            </a:r>
            <a:r>
              <a:rPr lang="en-US" dirty="0"/>
              <a:t>of cost of service </a:t>
            </a:r>
          </a:p>
          <a:p>
            <a:pPr lvl="1"/>
            <a:r>
              <a:rPr lang="en-US" dirty="0"/>
              <a:t>Cost per student analysis </a:t>
            </a:r>
          </a:p>
        </p:txBody>
      </p:sp>
    </p:spTree>
    <p:extLst>
      <p:ext uri="{BB962C8B-B14F-4D97-AF65-F5344CB8AC3E}">
        <p14:creationId xmlns:p14="http://schemas.microsoft.com/office/powerpoint/2010/main" val="4335383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Education</a:t>
            </a:r>
            <a:endParaRPr lang="en-US" dirty="0"/>
          </a:p>
        </p:txBody>
      </p:sp>
      <p:sp>
        <p:nvSpPr>
          <p:cNvPr id="3" name="Content Placeholder 2"/>
          <p:cNvSpPr>
            <a:spLocks noGrp="1"/>
          </p:cNvSpPr>
          <p:nvPr>
            <p:ph idx="1"/>
          </p:nvPr>
        </p:nvSpPr>
        <p:spPr/>
        <p:txBody>
          <a:bodyPr/>
          <a:lstStyle/>
          <a:p>
            <a:r>
              <a:rPr lang="en-US" dirty="0" smtClean="0"/>
              <a:t>Purpose of Distance Education in Nebraska is to provide learning opportunities to a larger population of students across the State.</a:t>
            </a:r>
          </a:p>
          <a:p>
            <a:pPr lvl="1"/>
            <a:r>
              <a:rPr lang="en-US" dirty="0" smtClean="0"/>
              <a:t>Policies outlined in Distance Education policy</a:t>
            </a:r>
          </a:p>
          <a:p>
            <a:pPr lvl="1"/>
            <a:r>
              <a:rPr lang="en-US" dirty="0" smtClean="0"/>
              <a:t>Approved DE curriculum </a:t>
            </a:r>
            <a:endParaRPr lang="en-US" dirty="0"/>
          </a:p>
        </p:txBody>
      </p:sp>
    </p:spTree>
    <p:extLst>
      <p:ext uri="{BB962C8B-B14F-4D97-AF65-F5344CB8AC3E}">
        <p14:creationId xmlns:p14="http://schemas.microsoft.com/office/powerpoint/2010/main" val="21002528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Corrections Education</a:t>
            </a:r>
            <a:endParaRPr lang="en-US" dirty="0"/>
          </a:p>
        </p:txBody>
      </p:sp>
      <p:sp>
        <p:nvSpPr>
          <p:cNvPr id="3" name="Content Placeholder 2"/>
          <p:cNvSpPr>
            <a:spLocks noGrp="1"/>
          </p:cNvSpPr>
          <p:nvPr>
            <p:ph idx="1"/>
          </p:nvPr>
        </p:nvSpPr>
        <p:spPr/>
        <p:txBody>
          <a:bodyPr/>
          <a:lstStyle/>
          <a:p>
            <a:r>
              <a:rPr lang="en-US" dirty="0" smtClean="0"/>
              <a:t>Section 225 Optional Grant Award</a:t>
            </a:r>
          </a:p>
          <a:p>
            <a:r>
              <a:rPr lang="en-US" dirty="0" smtClean="0"/>
              <a:t>No more than 20% allocated to Corrections Education</a:t>
            </a:r>
          </a:p>
          <a:p>
            <a:r>
              <a:rPr lang="en-US" dirty="0" smtClean="0"/>
              <a:t>Must complete Section 231 questions to apply for Section 225</a:t>
            </a:r>
          </a:p>
          <a:p>
            <a:r>
              <a:rPr lang="en-US" dirty="0" smtClean="0"/>
              <a:t>Section 225(c) of WIOA, priority to serving individuals who will be released within 5 years of participation in program</a:t>
            </a:r>
            <a:endParaRPr lang="en-US" dirty="0"/>
          </a:p>
        </p:txBody>
      </p:sp>
    </p:spTree>
    <p:extLst>
      <p:ext uri="{BB962C8B-B14F-4D97-AF65-F5344CB8AC3E}">
        <p14:creationId xmlns:p14="http://schemas.microsoft.com/office/powerpoint/2010/main" val="35146921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IELCE</a:t>
            </a:r>
            <a:endParaRPr lang="en-US" dirty="0"/>
          </a:p>
        </p:txBody>
      </p:sp>
      <p:sp>
        <p:nvSpPr>
          <p:cNvPr id="3" name="Content Placeholder 2"/>
          <p:cNvSpPr>
            <a:spLocks noGrp="1"/>
          </p:cNvSpPr>
          <p:nvPr>
            <p:ph idx="1"/>
          </p:nvPr>
        </p:nvSpPr>
        <p:spPr/>
        <p:txBody>
          <a:bodyPr/>
          <a:lstStyle/>
          <a:p>
            <a:r>
              <a:rPr lang="en-US" dirty="0" smtClean="0"/>
              <a:t>Section 243 Optional Grant Award</a:t>
            </a:r>
          </a:p>
          <a:p>
            <a:r>
              <a:rPr lang="en-US" dirty="0" smtClean="0"/>
              <a:t>Amount based on allotment</a:t>
            </a:r>
          </a:p>
          <a:p>
            <a:r>
              <a:rPr lang="en-US" dirty="0" smtClean="0"/>
              <a:t>Must complete Section 231 questions to apply for Section 243</a:t>
            </a:r>
          </a:p>
          <a:p>
            <a:r>
              <a:rPr lang="en-US" dirty="0" smtClean="0"/>
              <a:t>Include instruction in literacy and English language acquisition and instruction on the rights and responsibilities of citizenship</a:t>
            </a:r>
          </a:p>
          <a:p>
            <a:endParaRPr lang="en-US" dirty="0"/>
          </a:p>
        </p:txBody>
      </p:sp>
    </p:spTree>
    <p:extLst>
      <p:ext uri="{BB962C8B-B14F-4D97-AF65-F5344CB8AC3E}">
        <p14:creationId xmlns:p14="http://schemas.microsoft.com/office/powerpoint/2010/main" val="4153557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131657-D95D-4984-A3A3-0459BAD7EA42}"/>
              </a:ext>
            </a:extLst>
          </p:cNvPr>
          <p:cNvSpPr>
            <a:spLocks noGrp="1"/>
          </p:cNvSpPr>
          <p:nvPr>
            <p:ph type="title"/>
          </p:nvPr>
        </p:nvSpPr>
        <p:spPr/>
        <p:txBody>
          <a:bodyPr/>
          <a:lstStyle/>
          <a:p>
            <a:r>
              <a:rPr lang="en-US" dirty="0"/>
              <a:t>Program Organization</a:t>
            </a:r>
          </a:p>
        </p:txBody>
      </p:sp>
      <p:sp>
        <p:nvSpPr>
          <p:cNvPr id="3" name="Content Placeholder 2">
            <a:extLst>
              <a:ext uri="{FF2B5EF4-FFF2-40B4-BE49-F238E27FC236}">
                <a16:creationId xmlns="" xmlns:a16="http://schemas.microsoft.com/office/drawing/2014/main" id="{1FDEAACA-6621-441B-B42A-3771C428EF93}"/>
              </a:ext>
            </a:extLst>
          </p:cNvPr>
          <p:cNvSpPr>
            <a:spLocks noGrp="1"/>
          </p:cNvSpPr>
          <p:nvPr>
            <p:ph idx="1"/>
          </p:nvPr>
        </p:nvSpPr>
        <p:spPr/>
        <p:txBody>
          <a:bodyPr/>
          <a:lstStyle/>
          <a:p>
            <a:r>
              <a:rPr lang="en-US" dirty="0"/>
              <a:t>Applicants must include the following positions to operate a funded Adult Education program in Nebraska:</a:t>
            </a:r>
          </a:p>
          <a:p>
            <a:pPr lvl="1"/>
            <a:r>
              <a:rPr lang="en-US" dirty="0"/>
              <a:t>Program Director</a:t>
            </a:r>
          </a:p>
          <a:p>
            <a:pPr lvl="1"/>
            <a:r>
              <a:rPr lang="en-US" dirty="0"/>
              <a:t>Program Coordinator(s)</a:t>
            </a:r>
          </a:p>
          <a:p>
            <a:pPr lvl="1"/>
            <a:r>
              <a:rPr lang="en-US" dirty="0"/>
              <a:t>Adult Education Instructor(s)</a:t>
            </a:r>
          </a:p>
          <a:p>
            <a:pPr lvl="1"/>
            <a:r>
              <a:rPr lang="en-US" dirty="0"/>
              <a:t>Additional Staff</a:t>
            </a:r>
          </a:p>
        </p:txBody>
      </p:sp>
    </p:spTree>
    <p:extLst>
      <p:ext uri="{BB962C8B-B14F-4D97-AF65-F5344CB8AC3E}">
        <p14:creationId xmlns:p14="http://schemas.microsoft.com/office/powerpoint/2010/main" val="11381918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C0161F-2345-4789-B62F-0783FEADD032}"/>
              </a:ext>
            </a:extLst>
          </p:cNvPr>
          <p:cNvSpPr>
            <a:spLocks noGrp="1"/>
          </p:cNvSpPr>
          <p:nvPr>
            <p:ph type="title"/>
          </p:nvPr>
        </p:nvSpPr>
        <p:spPr/>
        <p:txBody>
          <a:bodyPr/>
          <a:lstStyle/>
          <a:p>
            <a:r>
              <a:rPr lang="en-US" dirty="0" smtClean="0"/>
              <a:t>Proposed Budgets</a:t>
            </a:r>
            <a:endParaRPr lang="en-US" dirty="0"/>
          </a:p>
        </p:txBody>
      </p:sp>
      <p:sp>
        <p:nvSpPr>
          <p:cNvPr id="3" name="Content Placeholder 2">
            <a:extLst>
              <a:ext uri="{FF2B5EF4-FFF2-40B4-BE49-F238E27FC236}">
                <a16:creationId xmlns="" xmlns:a16="http://schemas.microsoft.com/office/drawing/2014/main" id="{070063AF-FB6B-4FF6-9BC0-C7A91544088A}"/>
              </a:ext>
            </a:extLst>
          </p:cNvPr>
          <p:cNvSpPr>
            <a:spLocks noGrp="1"/>
          </p:cNvSpPr>
          <p:nvPr>
            <p:ph idx="1"/>
          </p:nvPr>
        </p:nvSpPr>
        <p:spPr/>
        <p:txBody>
          <a:bodyPr/>
          <a:lstStyle/>
          <a:p>
            <a:r>
              <a:rPr lang="en-US" dirty="0" smtClean="0"/>
              <a:t>WIOA  Section </a:t>
            </a:r>
            <a:r>
              <a:rPr lang="en-US" dirty="0" smtClean="0">
                <a:latin typeface="Calibri"/>
              </a:rPr>
              <a:t>233(a)(1)(2)</a:t>
            </a:r>
          </a:p>
          <a:p>
            <a:r>
              <a:rPr lang="en-US" dirty="0" smtClean="0">
                <a:latin typeface="Calibri"/>
              </a:rPr>
              <a:t>Not less than 95% shall be expended for carrying out adult education and literacy activities</a:t>
            </a:r>
          </a:p>
          <a:p>
            <a:r>
              <a:rPr lang="en-US" dirty="0" smtClean="0">
                <a:latin typeface="Calibri"/>
              </a:rPr>
              <a:t>Remaining amount, not to exceed 5% shall be used for administration of grant</a:t>
            </a:r>
            <a:endParaRPr lang="en-US" dirty="0"/>
          </a:p>
        </p:txBody>
      </p:sp>
    </p:spTree>
    <p:extLst>
      <p:ext uri="{BB962C8B-B14F-4D97-AF65-F5344CB8AC3E}">
        <p14:creationId xmlns:p14="http://schemas.microsoft.com/office/powerpoint/2010/main" val="32139655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 not Supplant</a:t>
            </a:r>
            <a:endParaRPr lang="en-US" dirty="0"/>
          </a:p>
        </p:txBody>
      </p:sp>
      <p:sp>
        <p:nvSpPr>
          <p:cNvPr id="3" name="Content Placeholder 2"/>
          <p:cNvSpPr>
            <a:spLocks noGrp="1"/>
          </p:cNvSpPr>
          <p:nvPr>
            <p:ph idx="1"/>
          </p:nvPr>
        </p:nvSpPr>
        <p:spPr/>
        <p:txBody>
          <a:bodyPr/>
          <a:lstStyle/>
          <a:p>
            <a:r>
              <a:rPr lang="en-US" dirty="0" smtClean="0"/>
              <a:t>WIOA Section 241(a)</a:t>
            </a:r>
          </a:p>
          <a:p>
            <a:r>
              <a:rPr lang="en-US" dirty="0" smtClean="0"/>
              <a:t>Funds made available for adult education and literacy activities under this Title shall supplement and not supplant other State or local public funds expended for adult education and literacy activities </a:t>
            </a:r>
            <a:endParaRPr lang="en-US" dirty="0"/>
          </a:p>
        </p:txBody>
      </p:sp>
    </p:spTree>
    <p:extLst>
      <p:ext uri="{BB962C8B-B14F-4D97-AF65-F5344CB8AC3E}">
        <p14:creationId xmlns:p14="http://schemas.microsoft.com/office/powerpoint/2010/main" val="32805922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Income	</a:t>
            </a:r>
            <a:endParaRPr lang="en-US" dirty="0"/>
          </a:p>
        </p:txBody>
      </p:sp>
      <p:sp>
        <p:nvSpPr>
          <p:cNvPr id="3" name="Content Placeholder 2"/>
          <p:cNvSpPr>
            <a:spLocks noGrp="1"/>
          </p:cNvSpPr>
          <p:nvPr>
            <p:ph idx="1"/>
          </p:nvPr>
        </p:nvSpPr>
        <p:spPr/>
        <p:txBody>
          <a:bodyPr/>
          <a:lstStyle/>
          <a:p>
            <a:r>
              <a:rPr lang="en-US" dirty="0" smtClean="0"/>
              <a:t>SEA reserves authority to allow local program income</a:t>
            </a:r>
          </a:p>
          <a:p>
            <a:r>
              <a:rPr lang="en-US" dirty="0" smtClean="0"/>
              <a:t>Not authorized through Nebraska Adult Education</a:t>
            </a:r>
          </a:p>
          <a:p>
            <a:r>
              <a:rPr lang="en-US" dirty="0" smtClean="0"/>
              <a:t>Align service with WIOA partners</a:t>
            </a:r>
          </a:p>
          <a:p>
            <a:endParaRPr lang="en-US" dirty="0"/>
          </a:p>
        </p:txBody>
      </p:sp>
    </p:spTree>
    <p:extLst>
      <p:ext uri="{BB962C8B-B14F-4D97-AF65-F5344CB8AC3E}">
        <p14:creationId xmlns:p14="http://schemas.microsoft.com/office/powerpoint/2010/main" val="4029645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154209-FA05-4FCC-8722-7B64E6F5D3F3}"/>
              </a:ext>
            </a:extLst>
          </p:cNvPr>
          <p:cNvSpPr>
            <a:spLocks noGrp="1"/>
          </p:cNvSpPr>
          <p:nvPr>
            <p:ph type="title"/>
          </p:nvPr>
        </p:nvSpPr>
        <p:spPr/>
        <p:txBody>
          <a:bodyPr/>
          <a:lstStyle/>
          <a:p>
            <a:r>
              <a:rPr lang="en-US" dirty="0"/>
              <a:t>2018 Timeline</a:t>
            </a:r>
          </a:p>
        </p:txBody>
      </p:sp>
      <p:sp>
        <p:nvSpPr>
          <p:cNvPr id="3" name="Content Placeholder 2">
            <a:extLst>
              <a:ext uri="{FF2B5EF4-FFF2-40B4-BE49-F238E27FC236}">
                <a16:creationId xmlns="" xmlns:a16="http://schemas.microsoft.com/office/drawing/2014/main" id="{AFE76D9D-E121-47D6-8886-CF2FE4395BBC}"/>
              </a:ext>
            </a:extLst>
          </p:cNvPr>
          <p:cNvSpPr>
            <a:spLocks noGrp="1"/>
          </p:cNvSpPr>
          <p:nvPr>
            <p:ph idx="1"/>
          </p:nvPr>
        </p:nvSpPr>
        <p:spPr/>
        <p:txBody>
          <a:bodyPr/>
          <a:lstStyle/>
          <a:p>
            <a:r>
              <a:rPr lang="en-US" dirty="0"/>
              <a:t>February 16 – </a:t>
            </a:r>
            <a:r>
              <a:rPr lang="en-US" dirty="0" smtClean="0"/>
              <a:t>Pre-</a:t>
            </a:r>
            <a:r>
              <a:rPr lang="en-US" dirty="0" smtClean="0"/>
              <a:t>Bidder’s </a:t>
            </a:r>
            <a:r>
              <a:rPr lang="en-US" dirty="0"/>
              <a:t>Conference</a:t>
            </a:r>
          </a:p>
          <a:p>
            <a:r>
              <a:rPr lang="en-US" dirty="0"/>
              <a:t>February 21 –  RFP </a:t>
            </a:r>
            <a:r>
              <a:rPr lang="en-US" dirty="0" smtClean="0"/>
              <a:t>Release &amp; Info Packet</a:t>
            </a:r>
            <a:endParaRPr lang="en-US" dirty="0"/>
          </a:p>
          <a:p>
            <a:r>
              <a:rPr lang="en-US" dirty="0"/>
              <a:t>April 5 – </a:t>
            </a:r>
            <a:r>
              <a:rPr lang="en-US" dirty="0" smtClean="0"/>
              <a:t>Application</a:t>
            </a:r>
            <a:r>
              <a:rPr lang="en-US" dirty="0" smtClean="0"/>
              <a:t> </a:t>
            </a:r>
            <a:r>
              <a:rPr lang="en-US" dirty="0"/>
              <a:t>Due Date</a:t>
            </a:r>
          </a:p>
          <a:p>
            <a:r>
              <a:rPr lang="en-US" dirty="0"/>
              <a:t>April ~ May – Review &amp; Determination</a:t>
            </a:r>
          </a:p>
          <a:p>
            <a:r>
              <a:rPr lang="en-US" dirty="0"/>
              <a:t>June 2018 – Announcement of Awards</a:t>
            </a:r>
          </a:p>
          <a:p>
            <a:r>
              <a:rPr lang="en-US" dirty="0"/>
              <a:t>July 1 – PY19 Start Date</a:t>
            </a:r>
          </a:p>
        </p:txBody>
      </p:sp>
    </p:spTree>
    <p:extLst>
      <p:ext uri="{BB962C8B-B14F-4D97-AF65-F5344CB8AC3E}">
        <p14:creationId xmlns:p14="http://schemas.microsoft.com/office/powerpoint/2010/main" val="746363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Education Provisions Act</a:t>
            </a:r>
            <a:endParaRPr lang="en-US" dirty="0"/>
          </a:p>
        </p:txBody>
      </p:sp>
      <p:sp>
        <p:nvSpPr>
          <p:cNvPr id="3" name="Content Placeholder 2"/>
          <p:cNvSpPr>
            <a:spLocks noGrp="1"/>
          </p:cNvSpPr>
          <p:nvPr>
            <p:ph idx="1"/>
          </p:nvPr>
        </p:nvSpPr>
        <p:spPr/>
        <p:txBody>
          <a:bodyPr>
            <a:normAutofit lnSpcReduction="10000"/>
          </a:bodyPr>
          <a:lstStyle/>
          <a:p>
            <a:r>
              <a:rPr lang="en-US" dirty="0" smtClean="0"/>
              <a:t>GEPA</a:t>
            </a:r>
          </a:p>
          <a:p>
            <a:r>
              <a:rPr lang="en-US" dirty="0" smtClean="0"/>
              <a:t>All applicants for new awards must include information in their applications to address this new provision in order to receive funding under this program. </a:t>
            </a:r>
          </a:p>
          <a:p>
            <a:r>
              <a:rPr lang="en-US" dirty="0" smtClean="0"/>
              <a:t>Steps the applicant proposes to ensure equitable access to and participation in, its Federally-assisted program for students, teachers and other program beneficiaries with special needs.</a:t>
            </a:r>
            <a:endParaRPr lang="en-US" dirty="0"/>
          </a:p>
        </p:txBody>
      </p:sp>
    </p:spTree>
    <p:extLst>
      <p:ext uri="{BB962C8B-B14F-4D97-AF65-F5344CB8AC3E}">
        <p14:creationId xmlns:p14="http://schemas.microsoft.com/office/powerpoint/2010/main" val="37741502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Assurances and Certifications</a:t>
            </a:r>
            <a:endParaRPr lang="en-US" dirty="0"/>
          </a:p>
        </p:txBody>
      </p:sp>
      <p:sp>
        <p:nvSpPr>
          <p:cNvPr id="3" name="Content Placeholder 2"/>
          <p:cNvSpPr>
            <a:spLocks noGrp="1"/>
          </p:cNvSpPr>
          <p:nvPr>
            <p:ph idx="1"/>
          </p:nvPr>
        </p:nvSpPr>
        <p:spPr/>
        <p:txBody>
          <a:bodyPr/>
          <a:lstStyle/>
          <a:p>
            <a:r>
              <a:rPr lang="en-US" dirty="0" smtClean="0"/>
              <a:t>Each applicant must comply with assurances and certifications included in grant proposal</a:t>
            </a:r>
          </a:p>
          <a:p>
            <a:r>
              <a:rPr lang="en-US" dirty="0" smtClean="0"/>
              <a:t>Include agency signatures</a:t>
            </a:r>
            <a:endParaRPr lang="en-US" dirty="0"/>
          </a:p>
        </p:txBody>
      </p:sp>
    </p:spTree>
    <p:extLst>
      <p:ext uri="{BB962C8B-B14F-4D97-AF65-F5344CB8AC3E}">
        <p14:creationId xmlns:p14="http://schemas.microsoft.com/office/powerpoint/2010/main" val="37886788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idx="1"/>
          </p:nvPr>
        </p:nvSpPr>
        <p:spPr/>
        <p:txBody>
          <a:bodyPr/>
          <a:lstStyle/>
          <a:p>
            <a:r>
              <a:rPr lang="en-US" dirty="0" smtClean="0"/>
              <a:t>All questions are italicized to aid in identification</a:t>
            </a:r>
          </a:p>
          <a:p>
            <a:r>
              <a:rPr lang="en-US" dirty="0" smtClean="0"/>
              <a:t>Do not enter your responses in italics</a:t>
            </a:r>
          </a:p>
          <a:p>
            <a:r>
              <a:rPr lang="en-US" dirty="0" smtClean="0"/>
              <a:t>All questions require a response</a:t>
            </a:r>
          </a:p>
          <a:p>
            <a:r>
              <a:rPr lang="en-US" dirty="0" smtClean="0"/>
              <a:t>All text box fields require a response</a:t>
            </a:r>
          </a:p>
          <a:p>
            <a:r>
              <a:rPr lang="en-US" dirty="0" smtClean="0"/>
              <a:t>Review format and submission requirements</a:t>
            </a:r>
            <a:endParaRPr lang="en-US" dirty="0"/>
          </a:p>
        </p:txBody>
      </p:sp>
    </p:spTree>
    <p:extLst>
      <p:ext uri="{BB962C8B-B14F-4D97-AF65-F5344CB8AC3E}">
        <p14:creationId xmlns:p14="http://schemas.microsoft.com/office/powerpoint/2010/main" val="2578288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RFP Timeline</a:t>
            </a:r>
            <a:endParaRPr lang="en-US" dirty="0"/>
          </a:p>
        </p:txBody>
      </p:sp>
      <p:sp>
        <p:nvSpPr>
          <p:cNvPr id="3" name="Content Placeholder 2"/>
          <p:cNvSpPr>
            <a:spLocks noGrp="1"/>
          </p:cNvSpPr>
          <p:nvPr>
            <p:ph idx="1"/>
          </p:nvPr>
        </p:nvSpPr>
        <p:spPr/>
        <p:txBody>
          <a:bodyPr/>
          <a:lstStyle/>
          <a:p>
            <a:r>
              <a:rPr lang="en-US" dirty="0" smtClean="0"/>
              <a:t>Available to applicants on February 21</a:t>
            </a:r>
          </a:p>
          <a:p>
            <a:r>
              <a:rPr lang="en-US" dirty="0" smtClean="0"/>
              <a:t>Must request application in writing</a:t>
            </a:r>
          </a:p>
          <a:p>
            <a:r>
              <a:rPr lang="en-US" dirty="0" smtClean="0"/>
              <a:t>Information packet and all additional information and links will be posted on the Nebraska </a:t>
            </a:r>
            <a:r>
              <a:rPr lang="en-US" dirty="0"/>
              <a:t>Adult Education website at</a:t>
            </a:r>
            <a:r>
              <a:rPr lang="en-US" dirty="0" smtClean="0"/>
              <a:t>:  </a:t>
            </a:r>
            <a:r>
              <a:rPr lang="en-US" dirty="0">
                <a:hlinkClick r:id="rId2"/>
              </a:rPr>
              <a:t>https://www.education.ne.gov/ADED</a:t>
            </a:r>
            <a:r>
              <a:rPr lang="en-US" dirty="0" smtClean="0">
                <a:hlinkClick r:id="rId2"/>
              </a:rPr>
              <a:t>/</a:t>
            </a:r>
            <a:endParaRPr lang="en-US" dirty="0" smtClean="0"/>
          </a:p>
          <a:p>
            <a:r>
              <a:rPr lang="en-US" dirty="0" smtClean="0"/>
              <a:t>Deadline:  April 5, 2018 5:00 pm CST regardless of postmark date </a:t>
            </a:r>
            <a:endParaRPr lang="en-US" dirty="0"/>
          </a:p>
        </p:txBody>
      </p:sp>
    </p:spTree>
    <p:extLst>
      <p:ext uri="{BB962C8B-B14F-4D97-AF65-F5344CB8AC3E}">
        <p14:creationId xmlns:p14="http://schemas.microsoft.com/office/powerpoint/2010/main" val="8660004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RFP Timeline</a:t>
            </a:r>
            <a:endParaRPr lang="en-US" dirty="0"/>
          </a:p>
        </p:txBody>
      </p:sp>
      <p:sp>
        <p:nvSpPr>
          <p:cNvPr id="3" name="Content Placeholder 2"/>
          <p:cNvSpPr>
            <a:spLocks noGrp="1"/>
          </p:cNvSpPr>
          <p:nvPr>
            <p:ph idx="1"/>
          </p:nvPr>
        </p:nvSpPr>
        <p:spPr/>
        <p:txBody>
          <a:bodyPr/>
          <a:lstStyle/>
          <a:p>
            <a:r>
              <a:rPr lang="en-US" dirty="0" smtClean="0"/>
              <a:t>Intent to Apply may be submitted in writing until February 21, 2018 to:  </a:t>
            </a:r>
            <a:r>
              <a:rPr lang="en-US" dirty="0" smtClean="0">
                <a:hlinkClick r:id="rId2"/>
              </a:rPr>
              <a:t>tate.lauer@nebraska.gov</a:t>
            </a:r>
            <a:r>
              <a:rPr lang="en-US" dirty="0" smtClean="0"/>
              <a:t> </a:t>
            </a:r>
          </a:p>
          <a:p>
            <a:r>
              <a:rPr lang="en-US" dirty="0" smtClean="0"/>
              <a:t>Beginning February 21, 2018 through March 7, 2018 applicants may request the AEFLA RFP Application during </a:t>
            </a:r>
            <a:r>
              <a:rPr lang="en-US" smtClean="0"/>
              <a:t>this application </a:t>
            </a:r>
            <a:r>
              <a:rPr lang="en-US" dirty="0" smtClean="0"/>
              <a:t>period</a:t>
            </a:r>
            <a:r>
              <a:rPr lang="en-US" dirty="0"/>
              <a:t> </a:t>
            </a:r>
            <a:r>
              <a:rPr lang="en-US" dirty="0" smtClean="0"/>
              <a:t>by requesting in writing to:  </a:t>
            </a:r>
            <a:r>
              <a:rPr lang="en-US" dirty="0" smtClean="0">
                <a:hlinkClick r:id="rId2"/>
              </a:rPr>
              <a:t>tate.lauer@nebraska.gov</a:t>
            </a:r>
            <a:r>
              <a:rPr lang="en-US" dirty="0" smtClean="0"/>
              <a:t> </a:t>
            </a:r>
          </a:p>
        </p:txBody>
      </p:sp>
    </p:spTree>
    <p:extLst>
      <p:ext uri="{BB962C8B-B14F-4D97-AF65-F5344CB8AC3E}">
        <p14:creationId xmlns:p14="http://schemas.microsoft.com/office/powerpoint/2010/main" val="25932327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RFP Timeline</a:t>
            </a:r>
            <a:endParaRPr lang="en-US" dirty="0"/>
          </a:p>
        </p:txBody>
      </p:sp>
      <p:sp>
        <p:nvSpPr>
          <p:cNvPr id="3" name="Content Placeholder 2"/>
          <p:cNvSpPr>
            <a:spLocks noGrp="1"/>
          </p:cNvSpPr>
          <p:nvPr>
            <p:ph idx="1"/>
          </p:nvPr>
        </p:nvSpPr>
        <p:spPr/>
        <p:txBody>
          <a:bodyPr/>
          <a:lstStyle/>
          <a:p>
            <a:r>
              <a:rPr lang="en-US" dirty="0" smtClean="0"/>
              <a:t>After March 7, the application will no longer be available</a:t>
            </a:r>
          </a:p>
          <a:p>
            <a:r>
              <a:rPr lang="en-US" dirty="0" smtClean="0"/>
              <a:t>DEADLINE:  April 5, 2018 5:00 PM CST regardless of postmark date</a:t>
            </a:r>
          </a:p>
          <a:p>
            <a:r>
              <a:rPr lang="en-US" dirty="0" smtClean="0"/>
              <a:t>Late applications will not be accepted</a:t>
            </a:r>
          </a:p>
          <a:p>
            <a:r>
              <a:rPr lang="en-US" dirty="0" smtClean="0"/>
              <a:t>Deadline extensions will not be granted for this RFP process</a:t>
            </a:r>
          </a:p>
        </p:txBody>
      </p:sp>
    </p:spTree>
    <p:extLst>
      <p:ext uri="{BB962C8B-B14F-4D97-AF65-F5344CB8AC3E}">
        <p14:creationId xmlns:p14="http://schemas.microsoft.com/office/powerpoint/2010/main" val="3014622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Inquires and FAQ</a:t>
            </a:r>
            <a:endParaRPr lang="en-US" dirty="0"/>
          </a:p>
        </p:txBody>
      </p:sp>
      <p:sp>
        <p:nvSpPr>
          <p:cNvPr id="3" name="Content Placeholder 2"/>
          <p:cNvSpPr>
            <a:spLocks noGrp="1"/>
          </p:cNvSpPr>
          <p:nvPr>
            <p:ph idx="1"/>
          </p:nvPr>
        </p:nvSpPr>
        <p:spPr/>
        <p:txBody>
          <a:bodyPr>
            <a:normAutofit lnSpcReduction="10000"/>
          </a:bodyPr>
          <a:lstStyle/>
          <a:p>
            <a:r>
              <a:rPr lang="en-US" dirty="0" smtClean="0"/>
              <a:t>Inquiries from eligible applicants in need of clarification on content requirements contained in the grant and general questions may contact the State Director in writing at:  </a:t>
            </a:r>
            <a:r>
              <a:rPr lang="en-US" dirty="0" smtClean="0">
                <a:hlinkClick r:id="rId2"/>
              </a:rPr>
              <a:t>tate.lauer@nebraska.gov</a:t>
            </a:r>
            <a:r>
              <a:rPr lang="en-US" dirty="0" smtClean="0"/>
              <a:t> </a:t>
            </a:r>
          </a:p>
          <a:p>
            <a:r>
              <a:rPr lang="en-US" dirty="0" smtClean="0"/>
              <a:t>Inquires will be accepted until March 7.</a:t>
            </a:r>
          </a:p>
          <a:p>
            <a:r>
              <a:rPr lang="en-US" dirty="0" smtClean="0"/>
              <a:t>FAQ from the bidder’s conference and inquiries will be posted and updated on the </a:t>
            </a:r>
            <a:r>
              <a:rPr lang="en-US" dirty="0"/>
              <a:t>website at:  </a:t>
            </a:r>
            <a:r>
              <a:rPr lang="en-US" dirty="0">
                <a:hlinkClick r:id="rId3"/>
              </a:rPr>
              <a:t>https://www.education.ne.gov/ADED</a:t>
            </a:r>
            <a:r>
              <a:rPr lang="en-US" dirty="0" smtClean="0">
                <a:hlinkClick r:id="rId3"/>
              </a:rPr>
              <a:t>/</a:t>
            </a:r>
            <a:r>
              <a:rPr lang="en-US" dirty="0" smtClean="0"/>
              <a:t> </a:t>
            </a:r>
          </a:p>
        </p:txBody>
      </p:sp>
    </p:spTree>
    <p:extLst>
      <p:ext uri="{BB962C8B-B14F-4D97-AF65-F5344CB8AC3E}">
        <p14:creationId xmlns:p14="http://schemas.microsoft.com/office/powerpoint/2010/main" val="13877388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228600" y="1600200"/>
            <a:ext cx="8077200" cy="4525963"/>
          </a:xfrm>
        </p:spPr>
        <p:txBody>
          <a:bodyPr/>
          <a:lstStyle/>
          <a:p>
            <a:pPr marL="36576" indent="0" algn="ctr">
              <a:buNone/>
            </a:pPr>
            <a:r>
              <a:rPr lang="en-US" dirty="0" smtClean="0"/>
              <a:t>On behalf of the Nebraska Department of Education and Nebraska Adult Education:</a:t>
            </a:r>
          </a:p>
          <a:p>
            <a:pPr algn="ctr"/>
            <a:endParaRPr lang="en-US" dirty="0"/>
          </a:p>
          <a:p>
            <a:pPr marL="36576" indent="0" algn="ctr">
              <a:buNone/>
            </a:pPr>
            <a:r>
              <a:rPr lang="en-US" sz="4000" dirty="0" smtClean="0"/>
              <a:t>  </a:t>
            </a:r>
            <a:r>
              <a:rPr lang="en-US" sz="4000" dirty="0" smtClean="0">
                <a:solidFill>
                  <a:srgbClr val="00B0F0"/>
                </a:solidFill>
              </a:rPr>
              <a:t>Welcome to Adult Education!</a:t>
            </a:r>
            <a:endParaRPr lang="en-US" sz="4000" dirty="0">
              <a:solidFill>
                <a:srgbClr val="00B0F0"/>
              </a:solidFill>
            </a:endParaRPr>
          </a:p>
        </p:txBody>
      </p:sp>
    </p:spTree>
    <p:extLst>
      <p:ext uri="{BB962C8B-B14F-4D97-AF65-F5344CB8AC3E}">
        <p14:creationId xmlns:p14="http://schemas.microsoft.com/office/powerpoint/2010/main" val="2394132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8529CB-EF44-4FF6-BD53-FCB9FEDB8341}"/>
              </a:ext>
            </a:extLst>
          </p:cNvPr>
          <p:cNvSpPr>
            <a:spLocks noGrp="1"/>
          </p:cNvSpPr>
          <p:nvPr>
            <p:ph type="title"/>
          </p:nvPr>
        </p:nvSpPr>
        <p:spPr/>
        <p:txBody>
          <a:bodyPr>
            <a:normAutofit fontScale="90000"/>
          </a:bodyPr>
          <a:lstStyle/>
          <a:p>
            <a:r>
              <a:rPr lang="en-US" dirty="0"/>
              <a:t>WIOA </a:t>
            </a:r>
            <a:r>
              <a:rPr lang="en-US" sz="2700" dirty="0"/>
              <a:t>Workforce Innovation and Opportunity Act</a:t>
            </a:r>
            <a:endParaRPr lang="en-US" dirty="0"/>
          </a:p>
        </p:txBody>
      </p:sp>
      <p:sp>
        <p:nvSpPr>
          <p:cNvPr id="3" name="Content Placeholder 2">
            <a:extLst>
              <a:ext uri="{FF2B5EF4-FFF2-40B4-BE49-F238E27FC236}">
                <a16:creationId xmlns="" xmlns:a16="http://schemas.microsoft.com/office/drawing/2014/main" id="{675C8CB7-DA67-488D-B977-05F3269C7D07}"/>
              </a:ext>
            </a:extLst>
          </p:cNvPr>
          <p:cNvSpPr>
            <a:spLocks noGrp="1"/>
          </p:cNvSpPr>
          <p:nvPr>
            <p:ph idx="1"/>
          </p:nvPr>
        </p:nvSpPr>
        <p:spPr/>
        <p:txBody>
          <a:bodyPr/>
          <a:lstStyle/>
          <a:p>
            <a:r>
              <a:rPr lang="en-US" dirty="0"/>
              <a:t>Signed into law on July 22, 2014</a:t>
            </a:r>
          </a:p>
          <a:p>
            <a:r>
              <a:rPr lang="en-US" dirty="0"/>
              <a:t>First legislative reform in 15 years</a:t>
            </a:r>
          </a:p>
          <a:p>
            <a:r>
              <a:rPr lang="en-US" dirty="0"/>
              <a:t>Goal to improve job and career options</a:t>
            </a:r>
          </a:p>
          <a:p>
            <a:r>
              <a:rPr lang="en-US" dirty="0"/>
              <a:t>Utilize an integrated workforce system</a:t>
            </a:r>
          </a:p>
          <a:p>
            <a:r>
              <a:rPr lang="en-US" dirty="0"/>
              <a:t>Focuses on </a:t>
            </a:r>
            <a:r>
              <a:rPr lang="en-US" dirty="0" smtClean="0"/>
              <a:t>collaboration among WIOA partners</a:t>
            </a:r>
            <a:endParaRPr lang="en-US" dirty="0"/>
          </a:p>
          <a:p>
            <a:r>
              <a:rPr lang="en-US" dirty="0"/>
              <a:t>Identified Core Partners</a:t>
            </a:r>
          </a:p>
        </p:txBody>
      </p:sp>
    </p:spTree>
    <p:extLst>
      <p:ext uri="{BB962C8B-B14F-4D97-AF65-F5344CB8AC3E}">
        <p14:creationId xmlns:p14="http://schemas.microsoft.com/office/powerpoint/2010/main" val="1099267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8529CB-EF44-4FF6-BD53-FCB9FEDB8341}"/>
              </a:ext>
            </a:extLst>
          </p:cNvPr>
          <p:cNvSpPr>
            <a:spLocks noGrp="1"/>
          </p:cNvSpPr>
          <p:nvPr>
            <p:ph type="title"/>
          </p:nvPr>
        </p:nvSpPr>
        <p:spPr/>
        <p:txBody>
          <a:bodyPr>
            <a:normAutofit fontScale="90000"/>
          </a:bodyPr>
          <a:lstStyle/>
          <a:p>
            <a:r>
              <a:rPr lang="en-US" dirty="0"/>
              <a:t>WIOA </a:t>
            </a:r>
            <a:r>
              <a:rPr lang="en-US" sz="2700" dirty="0"/>
              <a:t>Workforce Innovation and Opportunity Act</a:t>
            </a:r>
            <a:endParaRPr lang="en-US" dirty="0"/>
          </a:p>
        </p:txBody>
      </p:sp>
      <p:sp>
        <p:nvSpPr>
          <p:cNvPr id="3" name="Content Placeholder 2">
            <a:extLst>
              <a:ext uri="{FF2B5EF4-FFF2-40B4-BE49-F238E27FC236}">
                <a16:creationId xmlns="" xmlns:a16="http://schemas.microsoft.com/office/drawing/2014/main" id="{675C8CB7-DA67-488D-B977-05F3269C7D07}"/>
              </a:ext>
            </a:extLst>
          </p:cNvPr>
          <p:cNvSpPr>
            <a:spLocks noGrp="1"/>
          </p:cNvSpPr>
          <p:nvPr>
            <p:ph idx="1"/>
          </p:nvPr>
        </p:nvSpPr>
        <p:spPr/>
        <p:txBody>
          <a:bodyPr/>
          <a:lstStyle/>
          <a:p>
            <a:r>
              <a:rPr lang="en-US" dirty="0"/>
              <a:t>Title I – Adult, Dislocated Worker and Youth (DOL)</a:t>
            </a:r>
          </a:p>
          <a:p>
            <a:r>
              <a:rPr lang="en-US" dirty="0">
                <a:solidFill>
                  <a:srgbClr val="00B0F0"/>
                </a:solidFill>
              </a:rPr>
              <a:t>Title II – Adult Education (DE)</a:t>
            </a:r>
          </a:p>
          <a:p>
            <a:r>
              <a:rPr lang="en-US" dirty="0"/>
              <a:t>Title III – </a:t>
            </a:r>
            <a:r>
              <a:rPr lang="en-US" dirty="0" smtClean="0"/>
              <a:t>Wagner-Peyser </a:t>
            </a:r>
            <a:r>
              <a:rPr lang="en-US" dirty="0"/>
              <a:t>Employment services (DOL)</a:t>
            </a:r>
          </a:p>
          <a:p>
            <a:r>
              <a:rPr lang="en-US" dirty="0"/>
              <a:t>Title IV – Vocational Rehabilitation (DE)</a:t>
            </a:r>
          </a:p>
        </p:txBody>
      </p:sp>
    </p:spTree>
    <p:extLst>
      <p:ext uri="{BB962C8B-B14F-4D97-AF65-F5344CB8AC3E}">
        <p14:creationId xmlns:p14="http://schemas.microsoft.com/office/powerpoint/2010/main" val="4279232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8003DE-CF0B-4FB7-BC31-A5039E9292F7}"/>
              </a:ext>
            </a:extLst>
          </p:cNvPr>
          <p:cNvSpPr>
            <a:spLocks noGrp="1"/>
          </p:cNvSpPr>
          <p:nvPr>
            <p:ph type="title"/>
          </p:nvPr>
        </p:nvSpPr>
        <p:spPr/>
        <p:txBody>
          <a:bodyPr>
            <a:normAutofit/>
          </a:bodyPr>
          <a:lstStyle/>
          <a:p>
            <a:r>
              <a:rPr lang="en-US" dirty="0"/>
              <a:t>AEFLA </a:t>
            </a:r>
            <a:r>
              <a:rPr lang="en-US" sz="2700" dirty="0"/>
              <a:t>Adult Education and Family Literacy Act</a:t>
            </a:r>
            <a:endParaRPr lang="en-US" dirty="0"/>
          </a:p>
        </p:txBody>
      </p:sp>
      <p:sp>
        <p:nvSpPr>
          <p:cNvPr id="3" name="Content Placeholder 2">
            <a:extLst>
              <a:ext uri="{FF2B5EF4-FFF2-40B4-BE49-F238E27FC236}">
                <a16:creationId xmlns="" xmlns:a16="http://schemas.microsoft.com/office/drawing/2014/main" id="{BFDDF472-0DBE-4393-88A1-12EB83690B56}"/>
              </a:ext>
            </a:extLst>
          </p:cNvPr>
          <p:cNvSpPr>
            <a:spLocks noGrp="1"/>
          </p:cNvSpPr>
          <p:nvPr>
            <p:ph idx="1"/>
          </p:nvPr>
        </p:nvSpPr>
        <p:spPr/>
        <p:txBody>
          <a:bodyPr/>
          <a:lstStyle/>
          <a:p>
            <a:r>
              <a:rPr lang="en-US" dirty="0"/>
              <a:t>Title II of WIOA</a:t>
            </a:r>
          </a:p>
          <a:p>
            <a:r>
              <a:rPr lang="en-US" dirty="0"/>
              <a:t>Principal source of funding for Adult Ed</a:t>
            </a:r>
          </a:p>
          <a:p>
            <a:r>
              <a:rPr lang="en-US" dirty="0"/>
              <a:t>Office of Career Technical and Adult Ed</a:t>
            </a:r>
          </a:p>
          <a:p>
            <a:r>
              <a:rPr lang="en-US" dirty="0"/>
              <a:t>Division of Adult Education and Literacy</a:t>
            </a:r>
          </a:p>
          <a:p>
            <a:r>
              <a:rPr lang="en-US" dirty="0"/>
              <a:t>Statutory requirement to States to allocate not less than 82.5% of allotments to local providers through a competitive grant process.</a:t>
            </a:r>
          </a:p>
        </p:txBody>
      </p:sp>
    </p:spTree>
    <p:extLst>
      <p:ext uri="{BB962C8B-B14F-4D97-AF65-F5344CB8AC3E}">
        <p14:creationId xmlns:p14="http://schemas.microsoft.com/office/powerpoint/2010/main" val="1674178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8003DE-CF0B-4FB7-BC31-A5039E9292F7}"/>
              </a:ext>
            </a:extLst>
          </p:cNvPr>
          <p:cNvSpPr>
            <a:spLocks noGrp="1"/>
          </p:cNvSpPr>
          <p:nvPr>
            <p:ph type="title"/>
          </p:nvPr>
        </p:nvSpPr>
        <p:spPr/>
        <p:txBody>
          <a:bodyPr>
            <a:normAutofit/>
          </a:bodyPr>
          <a:lstStyle/>
          <a:p>
            <a:r>
              <a:rPr lang="en-US" dirty="0"/>
              <a:t>AEFLA </a:t>
            </a:r>
            <a:r>
              <a:rPr lang="en-US" sz="2700" dirty="0"/>
              <a:t>Adult Education and Family Literacy Act</a:t>
            </a:r>
            <a:endParaRPr lang="en-US" dirty="0"/>
          </a:p>
        </p:txBody>
      </p:sp>
      <p:sp>
        <p:nvSpPr>
          <p:cNvPr id="3" name="Content Placeholder 2">
            <a:extLst>
              <a:ext uri="{FF2B5EF4-FFF2-40B4-BE49-F238E27FC236}">
                <a16:creationId xmlns="" xmlns:a16="http://schemas.microsoft.com/office/drawing/2014/main" id="{BFDDF472-0DBE-4393-88A1-12EB83690B56}"/>
              </a:ext>
            </a:extLst>
          </p:cNvPr>
          <p:cNvSpPr>
            <a:spLocks noGrp="1"/>
          </p:cNvSpPr>
          <p:nvPr>
            <p:ph idx="1"/>
          </p:nvPr>
        </p:nvSpPr>
        <p:spPr/>
        <p:txBody>
          <a:bodyPr>
            <a:normAutofit fontScale="85000" lnSpcReduction="20000"/>
          </a:bodyPr>
          <a:lstStyle/>
          <a:p>
            <a:r>
              <a:rPr lang="en-US" dirty="0"/>
              <a:t>Purpose (34 CFR §463.1) of AEFLA is to create a partnership among the Federal Government, States and localities to provide, on a voluntary basis, adult education and literacy activities in order to:</a:t>
            </a:r>
          </a:p>
          <a:p>
            <a:endParaRPr lang="en-US" dirty="0"/>
          </a:p>
          <a:p>
            <a:pPr lvl="1"/>
            <a:r>
              <a:rPr lang="en-US" dirty="0"/>
              <a:t>Assist adults in becoming literate and obtain the  knowledge and skills for employment and economic self-sufficiency</a:t>
            </a:r>
          </a:p>
          <a:p>
            <a:pPr lvl="1"/>
            <a:r>
              <a:rPr lang="en-US" dirty="0"/>
              <a:t>Assist adults participating in the educational development of children and </a:t>
            </a:r>
          </a:p>
          <a:p>
            <a:pPr lvl="1"/>
            <a:r>
              <a:rPr lang="en-US" dirty="0"/>
              <a:t>Obtain education and skills that lead to sustainable improvements in economic opportunities for their family. </a:t>
            </a:r>
          </a:p>
          <a:p>
            <a:pPr lvl="1"/>
            <a:endParaRPr lang="en-US" dirty="0"/>
          </a:p>
        </p:txBody>
      </p:sp>
    </p:spTree>
    <p:extLst>
      <p:ext uri="{BB962C8B-B14F-4D97-AF65-F5344CB8AC3E}">
        <p14:creationId xmlns:p14="http://schemas.microsoft.com/office/powerpoint/2010/main" val="1266717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717</TotalTime>
  <Words>1993</Words>
  <Application>Microsoft Office PowerPoint</Application>
  <PresentationFormat>On-screen Show (4:3)</PresentationFormat>
  <Paragraphs>280</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Technic</vt:lpstr>
      <vt:lpstr>Workforce Innovation and Opportunity Act – WIOA Adult Education and family literacy act - Aefla grant Funding RFP Program year 2019 July 1, 2018 – June 30, 2019</vt:lpstr>
      <vt:lpstr>Welcome</vt:lpstr>
      <vt:lpstr>Introductions</vt:lpstr>
      <vt:lpstr>Objectives</vt:lpstr>
      <vt:lpstr>2018 Timeline</vt:lpstr>
      <vt:lpstr>WIOA Workforce Innovation and Opportunity Act</vt:lpstr>
      <vt:lpstr>WIOA Workforce Innovation and Opportunity Act</vt:lpstr>
      <vt:lpstr>AEFLA Adult Education and Family Literacy Act</vt:lpstr>
      <vt:lpstr>AEFLA Adult Education and Family Literacy Act</vt:lpstr>
      <vt:lpstr>AEFLA Adult Education and Family Literacy Act</vt:lpstr>
      <vt:lpstr>Grant Process</vt:lpstr>
      <vt:lpstr>Eligible Applicants</vt:lpstr>
      <vt:lpstr>Eligible Applicants</vt:lpstr>
      <vt:lpstr>Eligible Applicants</vt:lpstr>
      <vt:lpstr>Demonstrated Effectiveness</vt:lpstr>
      <vt:lpstr>Demonstrated Effectiveness</vt:lpstr>
      <vt:lpstr>Demonstrated Effectiveness</vt:lpstr>
      <vt:lpstr>Demonstrated Effectiveness</vt:lpstr>
      <vt:lpstr>Demonstrated Effectiveness</vt:lpstr>
      <vt:lpstr>Required Activities</vt:lpstr>
      <vt:lpstr>Optional Activities</vt:lpstr>
      <vt:lpstr>Eligible Individuals</vt:lpstr>
      <vt:lpstr>Nebraska Mandatory Attendance</vt:lpstr>
      <vt:lpstr>Nebraska Withdrawal from Mandatory Attendance</vt:lpstr>
      <vt:lpstr>Available Funding</vt:lpstr>
      <vt:lpstr>Available Funding</vt:lpstr>
      <vt:lpstr>Available Funding</vt:lpstr>
      <vt:lpstr>Available Funding</vt:lpstr>
      <vt:lpstr>Available Funding</vt:lpstr>
      <vt:lpstr>Available Funding</vt:lpstr>
      <vt:lpstr>Available Funding</vt:lpstr>
      <vt:lpstr>Availability of Grant Awards</vt:lpstr>
      <vt:lpstr>Availability of Grant Awards</vt:lpstr>
      <vt:lpstr>Payment of Grant Funds</vt:lpstr>
      <vt:lpstr>Match Requirement</vt:lpstr>
      <vt:lpstr>Considerations for Funding</vt:lpstr>
      <vt:lpstr>Considerations for Funding</vt:lpstr>
      <vt:lpstr>Considerations for Funding</vt:lpstr>
      <vt:lpstr>Service Areas</vt:lpstr>
      <vt:lpstr>Service Areas</vt:lpstr>
      <vt:lpstr>Service Areas</vt:lpstr>
      <vt:lpstr>Service Areas</vt:lpstr>
      <vt:lpstr>Distance Education</vt:lpstr>
      <vt:lpstr>Corrections Education</vt:lpstr>
      <vt:lpstr>IELCE</vt:lpstr>
      <vt:lpstr>Program Organization</vt:lpstr>
      <vt:lpstr>Proposed Budgets</vt:lpstr>
      <vt:lpstr>Supplement not Supplant</vt:lpstr>
      <vt:lpstr>Program Income </vt:lpstr>
      <vt:lpstr>General Education Provisions Act</vt:lpstr>
      <vt:lpstr>Assurances and Certifications</vt:lpstr>
      <vt:lpstr>Instructions</vt:lpstr>
      <vt:lpstr>RFP Timeline</vt:lpstr>
      <vt:lpstr>RFP Timeline</vt:lpstr>
      <vt:lpstr>RFP Timeline</vt:lpstr>
      <vt:lpstr>Inquires and FAQ</vt:lpstr>
      <vt:lpstr>Thank you!</vt:lpstr>
    </vt:vector>
  </TitlesOfParts>
  <Company>Nebraska Dept.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Workforce Innovation and Opportunity Act – WIOA Adult Education and family literacy act - Aefla grant Funding RFP Program year 2019 July 1, 2018 – June 30, 2020</dc:title>
  <dc:creator>Lauer, Tate</dc:creator>
  <cp:lastModifiedBy>Shirley Gruntorad</cp:lastModifiedBy>
  <cp:revision>42</cp:revision>
  <dcterms:created xsi:type="dcterms:W3CDTF">2018-02-13T04:11:46Z</dcterms:created>
  <dcterms:modified xsi:type="dcterms:W3CDTF">2018-02-16T16:59:59Z</dcterms:modified>
</cp:coreProperties>
</file>