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8" r:id="rId4"/>
    <p:sldId id="274" r:id="rId5"/>
    <p:sldId id="276" r:id="rId6"/>
    <p:sldId id="260" r:id="rId7"/>
    <p:sldId id="261" r:id="rId8"/>
    <p:sldId id="262" r:id="rId9"/>
    <p:sldId id="263" r:id="rId10"/>
    <p:sldId id="264" r:id="rId11"/>
    <p:sldId id="265" r:id="rId12"/>
    <p:sldId id="266" r:id="rId13"/>
    <p:sldId id="267" r:id="rId14"/>
    <p:sldId id="268" r:id="rId15"/>
    <p:sldId id="275" r:id="rId16"/>
    <p:sldId id="269" r:id="rId17"/>
    <p:sldId id="277"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Leonard" initials="ML"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489"/>
    <a:srgbClr val="201547"/>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1"/>
    <p:restoredTop sz="83871"/>
  </p:normalViewPr>
  <p:slideViewPr>
    <p:cSldViewPr snapToGrid="0" snapToObjects="1">
      <p:cViewPr varScale="1">
        <p:scale>
          <a:sx n="106" d="100"/>
          <a:sy n="106" d="100"/>
        </p:scale>
        <p:origin x="1122" y="96"/>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6" d="100"/>
          <a:sy n="96" d="100"/>
        </p:scale>
        <p:origin x="364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CC65C-21FB-334A-AD2F-45FB24A2CF47}" type="datetimeFigureOut">
              <a:rPr lang="en-US" smtClean="0"/>
              <a:t>2/23/2018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8C7C02-DB82-AB4D-B7ED-684BBD5C5394}" type="slidenum">
              <a:rPr lang="en-US" smtClean="0"/>
              <a:t>‹#›</a:t>
            </a:fld>
            <a:endParaRPr lang="en-US"/>
          </a:p>
        </p:txBody>
      </p:sp>
    </p:spTree>
    <p:extLst>
      <p:ext uri="{BB962C8B-B14F-4D97-AF65-F5344CB8AC3E}">
        <p14:creationId xmlns:p14="http://schemas.microsoft.com/office/powerpoint/2010/main" val="1975486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985BF-3F6E-834F-BA24-19FA8F4F9658}"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5507C-499B-1A43-8B16-8F2914A1FA90}" type="slidenum">
              <a:rPr lang="en-US" smtClean="0"/>
              <a:t>‹#›</a:t>
            </a:fld>
            <a:endParaRPr lang="en-US"/>
          </a:p>
        </p:txBody>
      </p:sp>
    </p:spTree>
    <p:extLst>
      <p:ext uri="{BB962C8B-B14F-4D97-AF65-F5344CB8AC3E}">
        <p14:creationId xmlns:p14="http://schemas.microsoft.com/office/powerpoint/2010/main" val="545876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Thanks so much for joining us! </a:t>
            </a:r>
          </a:p>
          <a:p>
            <a:pPr marL="171450" lvl="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I’m excited to tell you about our state’s new system for assessing and supporting student learning.</a:t>
            </a:r>
          </a:p>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1</a:t>
            </a:fld>
            <a:endParaRPr lang="en-US"/>
          </a:p>
        </p:txBody>
      </p:sp>
    </p:spTree>
    <p:extLst>
      <p:ext uri="{BB962C8B-B14F-4D97-AF65-F5344CB8AC3E}">
        <p14:creationId xmlns:p14="http://schemas.microsoft.com/office/powerpoint/2010/main" val="187379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The NSCAS Summative yields deeper and more precise insights into students’ grade-level performance by adapting dynamically based on each student’s ability.</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It also includes innovative question formats that engage students and enable them to demonstrate higher-order thinking.</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As a result, it challenges top performers without overwhelming students whose skills are below grade level.</a:t>
            </a:r>
          </a:p>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10</a:t>
            </a:fld>
            <a:endParaRPr lang="en-US"/>
          </a:p>
        </p:txBody>
      </p:sp>
    </p:spTree>
    <p:extLst>
      <p:ext uri="{BB962C8B-B14F-4D97-AF65-F5344CB8AC3E}">
        <p14:creationId xmlns:p14="http://schemas.microsoft.com/office/powerpoint/2010/main" val="207905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The NSCAS Summative also helps maximize classroom time and enable timely intervention to support student learning.</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Computer adaptive tests quickly adjust to students’ abilities instead of requiring responses to items across all ranges of knowledge, reducing test time while producing more accurate results.</a:t>
            </a:r>
          </a:p>
          <a:p>
            <a:pPr marL="171450" lvl="0" indent="-171450">
              <a:buFont typeface="Arial" charset="0"/>
              <a:buChar char="•"/>
            </a:pPr>
            <a:endParaRPr lang="en-US" sz="18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Starting in 2019, the results of the test will be available shortly after the close of the testing window.</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For the spring 2018 summative assessment, results will be available in the fall of 2018, as a standards-setting process must be completed over the summer of 2018. However, spring 2019 results will be available shortly after the close of the testing window.</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The timely availability of summative results will enable educators and parents to address roadblocks to success ahead of the next school year.</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11</a:t>
            </a:fld>
            <a:endParaRPr lang="en-US"/>
          </a:p>
        </p:txBody>
      </p:sp>
    </p:spTree>
    <p:extLst>
      <p:ext uri="{BB962C8B-B14F-4D97-AF65-F5344CB8AC3E}">
        <p14:creationId xmlns:p14="http://schemas.microsoft.com/office/powerpoint/2010/main" val="212975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The NSCAS Summative provides a stable and secure testing experience, which helps reduce stress for students and educators.</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It will operate on the NWEA Comprehensive Assessment Platform that 95% of Nebraska school districts already know and trust, as MAP Growth uses the same platform.  </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The platform supports 40 million student test events each year. </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The current configuration has been certified and tested for at least 250,000 students actively testing at one time.</a:t>
            </a:r>
          </a:p>
          <a:p>
            <a:pPr marL="628650" lvl="1" indent="-171450">
              <a:buFont typeface="Arial" charset="0"/>
              <a:buChar char="•"/>
            </a:pPr>
            <a:endParaRPr lang="en-US" sz="18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To ensure that students are comfortable with the new NSCAS Summative assessment experience, practice assessments will be provided to schools and districts in February 2018.</a:t>
            </a:r>
            <a:endParaRPr lang="en-US" sz="1800" kern="1200" dirty="0">
              <a:solidFill>
                <a:schemeClr val="tx1"/>
              </a:solidFill>
              <a:effectLst/>
              <a:latin typeface="+mn-lt"/>
              <a:ea typeface="+mn-ea"/>
              <a:cs typeface="+mn-cs"/>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12</a:t>
            </a:fld>
            <a:endParaRPr lang="en-US"/>
          </a:p>
        </p:txBody>
      </p:sp>
    </p:spTree>
    <p:extLst>
      <p:ext uri="{BB962C8B-B14F-4D97-AF65-F5344CB8AC3E}">
        <p14:creationId xmlns:p14="http://schemas.microsoft.com/office/powerpoint/2010/main" val="125696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All students will have access to an array of universal tools such as notepad, highlighter, eraser, zoom, strikethrough tool, and masking.</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Accessibility supports – both online and on paper – will be available to support English learners and students with disabilities. </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Assessments will be available in English, Spanish, Braille, and large-print. Linguistic supports and approved accommodations such as text to speech will also be available.</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The NSCAS Alternate Assessment will be available to students with the most significant cognitive disabilities.</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65507C-499B-1A43-8B16-8F2914A1FA90}" type="slidenum">
              <a:rPr lang="en-US" smtClean="0"/>
              <a:t>13</a:t>
            </a:fld>
            <a:endParaRPr lang="en-US"/>
          </a:p>
        </p:txBody>
      </p:sp>
    </p:spTree>
    <p:extLst>
      <p:ext uri="{BB962C8B-B14F-4D97-AF65-F5344CB8AC3E}">
        <p14:creationId xmlns:p14="http://schemas.microsoft.com/office/powerpoint/2010/main" val="1867730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r>
              <a:rPr lang="en-US" sz="1200" kern="1200" dirty="0">
                <a:solidFill>
                  <a:schemeClr val="tx1"/>
                </a:solidFill>
                <a:effectLst/>
                <a:latin typeface="+mn-lt"/>
                <a:ea typeface="+mn-ea"/>
                <a:cs typeface="+mn-cs"/>
              </a:rPr>
              <a:t>The ACT college entrance exam will continue to serve as the summative assessment in English language arts (reading-English-writing), math, and science. The NSCAS ACT is aligned to the national ACT standards, and meeting expectations on the exam indicates college readiness in Nebraska students. </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pPr marL="0" lvl="0" indent="0">
              <a:buFont typeface="Arial" charset="0"/>
              <a:buNone/>
            </a:pPr>
            <a:r>
              <a:rPr lang="en-US" sz="1200" kern="1200" dirty="0">
                <a:solidFill>
                  <a:schemeClr val="tx1"/>
                </a:solidFill>
                <a:effectLst/>
                <a:latin typeface="+mn-lt"/>
                <a:ea typeface="+mn-ea"/>
                <a:cs typeface="+mn-cs"/>
              </a:rPr>
              <a:t>NSCAS ACT provides more postsecondary opportunities for students in Nebraska.</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The NSCAS ACT presents equal testing opportunities for all students at the junior level.</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All juniors may choose to send their scores to up to four colleges of their choice at no cost to the students.</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The ACT paves the way for more college scholarship application opportunities.</a:t>
            </a:r>
          </a:p>
          <a:p>
            <a:pPr marL="628650" lvl="1" indent="-171450">
              <a:buFont typeface="Arial" charset="0"/>
              <a:buChar char="•"/>
            </a:pPr>
            <a:endParaRPr lang="en-US" sz="1800" kern="1200" dirty="0">
              <a:solidFill>
                <a:schemeClr val="tx1"/>
              </a:solidFill>
              <a:effectLst/>
              <a:latin typeface="+mn-lt"/>
              <a:ea typeface="+mn-ea"/>
              <a:cs typeface="+mn-cs"/>
            </a:endParaRPr>
          </a:p>
          <a:p>
            <a:pPr marL="0" lvl="0" indent="0">
              <a:buFont typeface="Arial" charset="0"/>
              <a:buNone/>
            </a:pPr>
            <a:r>
              <a:rPr lang="en-US" sz="1200" kern="1200" dirty="0">
                <a:solidFill>
                  <a:schemeClr val="tx1"/>
                </a:solidFill>
                <a:effectLst/>
                <a:latin typeface="+mn-lt"/>
                <a:ea typeface="+mn-ea"/>
                <a:cs typeface="+mn-cs"/>
              </a:rPr>
              <a:t>NSCAS ACT brings increased rigor, relevance, and expectations for students.</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All juniors take the ACT, giving a more comprehensive view of ALL Nebraska students*</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ACT scores may decrease in the initial year of testing due to the larger number of students tested and the increased rigor of the exam.</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As state standards are raised to meet national ACT standards, and instruction reflects those standards, scores are expected to improve in the coming years.</a:t>
            </a:r>
          </a:p>
          <a:p>
            <a:pPr marL="628650" lvl="1" indent="-171450">
              <a:buFont typeface="Arial" charset="0"/>
              <a:buChar char="•"/>
            </a:pPr>
            <a:endParaRPr lang="en-US" sz="18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An alternate exam will be available for the one percent of students who qualify for having significant cognitive disabilities.</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14</a:t>
            </a:fld>
            <a:endParaRPr lang="en-US"/>
          </a:p>
        </p:txBody>
      </p:sp>
    </p:spTree>
    <p:extLst>
      <p:ext uri="{BB962C8B-B14F-4D97-AF65-F5344CB8AC3E}">
        <p14:creationId xmlns:p14="http://schemas.microsoft.com/office/powerpoint/2010/main" val="67244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15</a:t>
            </a:fld>
            <a:endParaRPr lang="en-US"/>
          </a:p>
        </p:txBody>
      </p:sp>
    </p:spTree>
    <p:extLst>
      <p:ext uri="{BB962C8B-B14F-4D97-AF65-F5344CB8AC3E}">
        <p14:creationId xmlns:p14="http://schemas.microsoft.com/office/powerpoint/2010/main" val="41374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addition to existing professional learning opportunities and resources provided by NDE, districts, and schools, NDE is providing new professional learning opportunities to districts. </a:t>
            </a:r>
            <a:endParaRPr lang="en-US" sz="1800" kern="1200" dirty="0">
              <a:solidFill>
                <a:schemeClr val="tx1"/>
              </a:solidFill>
              <a:effectLst/>
              <a:latin typeface="+mn-lt"/>
              <a:ea typeface="+mn-ea"/>
              <a:cs typeface="+mn-cs"/>
            </a:endParaRPr>
          </a:p>
          <a:p>
            <a:pPr lvl="0"/>
            <a:br>
              <a:rPr lang="en-US" sz="18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Onsite workshops help Nebraska educators for grades 3 – 8:</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Increase understanding of assessment literacy</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Build additional formative practices that support in-the-moment instructional adjustments focused on clearly-defined learning targets. </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Strengthen their experience in applying MAP Growth data to instructional practice</a:t>
            </a:r>
          </a:p>
          <a:p>
            <a:pPr marL="628650" lvl="1" indent="-171450">
              <a:buFont typeface="Arial" charset="0"/>
              <a:buChar char="•"/>
            </a:pPr>
            <a:endParaRPr lang="en-US" sz="1800" kern="1200" dirty="0">
              <a:solidFill>
                <a:schemeClr val="tx1"/>
              </a:solidFill>
              <a:effectLst/>
              <a:latin typeface="+mn-lt"/>
              <a:ea typeface="+mn-ea"/>
              <a:cs typeface="+mn-cs"/>
            </a:endParaRPr>
          </a:p>
          <a:p>
            <a:pPr marL="0" lvl="0" indent="0" algn="l">
              <a:buFont typeface="Arial" charset="0"/>
              <a:buNone/>
            </a:pPr>
            <a:r>
              <a:rPr lang="en-US" sz="1200" kern="1200" dirty="0">
                <a:solidFill>
                  <a:schemeClr val="tx1"/>
                </a:solidFill>
                <a:effectLst/>
                <a:latin typeface="+mn-lt"/>
                <a:ea typeface="+mn-ea"/>
                <a:cs typeface="+mn-cs"/>
              </a:rPr>
              <a:t>Workshops are led by Nebraska-certified facilitators based on district needs/time</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NDE increased Nebraska-certified facilitator capacity by 30 percent (from 50 to 65 facilitators).</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Facilitators attend in-person, two-day trainings for each workshop and participate in ongoing learning opportunities. Many certified facilitators are ESU staff developers and district leaders.</a:t>
            </a:r>
          </a:p>
          <a:p>
            <a:pPr marL="628650" lvl="1" indent="-171450">
              <a:buFont typeface="Arial" charset="0"/>
              <a:buChar char="•"/>
            </a:pPr>
            <a:endParaRPr lang="en-US" sz="18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Year-round access to NWEA Professional Learning Online provides Nebraska educators with supplemental extended learning content, as well as ongoing support and community.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16</a:t>
            </a:fld>
            <a:endParaRPr lang="en-US"/>
          </a:p>
        </p:txBody>
      </p:sp>
    </p:spTree>
    <p:extLst>
      <p:ext uri="{BB962C8B-B14F-4D97-AF65-F5344CB8AC3E}">
        <p14:creationId xmlns:p14="http://schemas.microsoft.com/office/powerpoint/2010/main" val="158348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17</a:t>
            </a:fld>
            <a:endParaRPr lang="en-US"/>
          </a:p>
        </p:txBody>
      </p:sp>
    </p:spTree>
    <p:extLst>
      <p:ext uri="{BB962C8B-B14F-4D97-AF65-F5344CB8AC3E}">
        <p14:creationId xmlns:p14="http://schemas.microsoft.com/office/powerpoint/2010/main" val="1997700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That completes our introduction to the Nebraska Student-Centered Assessment System (NSCAS)!</a:t>
            </a:r>
          </a:p>
          <a:p>
            <a:pPr marL="171450" lvl="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Let’s quickly review how NSCAS prepares students for a lifetime of success. </a:t>
            </a:r>
          </a:p>
          <a:p>
            <a:pPr marL="171450" lvl="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[Presenter reviews bullet points.]</a:t>
            </a:r>
          </a:p>
        </p:txBody>
      </p:sp>
      <p:sp>
        <p:nvSpPr>
          <p:cNvPr id="4" name="Slide Number Placeholder 3"/>
          <p:cNvSpPr>
            <a:spLocks noGrp="1"/>
          </p:cNvSpPr>
          <p:nvPr>
            <p:ph type="sldNum" sz="quarter" idx="10"/>
          </p:nvPr>
        </p:nvSpPr>
        <p:spPr/>
        <p:txBody>
          <a:bodyPr/>
          <a:lstStyle/>
          <a:p>
            <a:fld id="{E565507C-499B-1A43-8B16-8F2914A1FA90}" type="slidenum">
              <a:rPr lang="en-US" smtClean="0"/>
              <a:t>18</a:t>
            </a:fld>
            <a:endParaRPr lang="en-US"/>
          </a:p>
        </p:txBody>
      </p:sp>
    </p:spTree>
    <p:extLst>
      <p:ext uri="{BB962C8B-B14F-4D97-AF65-F5344CB8AC3E}">
        <p14:creationId xmlns:p14="http://schemas.microsoft.com/office/powerpoint/2010/main" val="158554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[Presenter invites and responds to participant Qs.]</a:t>
            </a:r>
          </a:p>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19</a:t>
            </a:fld>
            <a:endParaRPr lang="en-US"/>
          </a:p>
        </p:txBody>
      </p:sp>
    </p:spTree>
    <p:extLst>
      <p:ext uri="{BB962C8B-B14F-4D97-AF65-F5344CB8AC3E}">
        <p14:creationId xmlns:p14="http://schemas.microsoft.com/office/powerpoint/2010/main" val="27901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The Nebraska Department of Education (NDE) has begun the development and implementation of Nebraska’s Student-Centered Assessment System (NSCAS). [Pronounced, “</a:t>
            </a:r>
            <a:r>
              <a:rPr lang="en-US" sz="1200" kern="1200" dirty="0" err="1">
                <a:solidFill>
                  <a:schemeClr val="tx1"/>
                </a:solidFill>
                <a:effectLst/>
                <a:latin typeface="+mn-lt"/>
                <a:ea typeface="+mn-ea"/>
                <a:cs typeface="+mn-cs"/>
              </a:rPr>
              <a:t>en-skass</a:t>
            </a:r>
            <a:r>
              <a:rPr lang="en-US" sz="1200" kern="1200" dirty="0">
                <a:solidFill>
                  <a:schemeClr val="tx1"/>
                </a:solidFill>
                <a:effectLst/>
                <a:latin typeface="+mn-lt"/>
                <a:ea typeface="+mn-ea"/>
                <a:cs typeface="+mn-cs"/>
              </a:rPr>
              <a:t>.”]</a:t>
            </a:r>
          </a:p>
          <a:p>
            <a:pPr marL="171450" lvl="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NSCAS is a statewide assessment system that embodies Nebraska’s holistic view of students. </a:t>
            </a:r>
          </a:p>
          <a:p>
            <a:pPr marL="171450" lvl="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Today, we’ll be discussing how the system provides valuable information and supports to help you as educators prepare students for success in postsecondary education, career, and civic life. </a:t>
            </a:r>
          </a:p>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2</a:t>
            </a:fld>
            <a:endParaRPr lang="en-US"/>
          </a:p>
        </p:txBody>
      </p:sp>
    </p:spTree>
    <p:extLst>
      <p:ext uri="{BB962C8B-B14F-4D97-AF65-F5344CB8AC3E}">
        <p14:creationId xmlns:p14="http://schemas.microsoft.com/office/powerpoint/2010/main" val="49517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One goal of the NSCAS system is to provide educators with multiple types of assessment for instructional purposes throughout the year. </a:t>
            </a:r>
          </a:p>
          <a:p>
            <a:pPr marL="171450" lvl="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This will enable educators to monitor student progress towards rigorous content area standards and adjust instruction in the moment, as well as track growth and target learning needs over time. </a:t>
            </a:r>
          </a:p>
          <a:p>
            <a:pPr marL="17145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In addition to assessments provided by NDE, the system aims to include resources and professional learning around the development and use of classroom-embedded assessment strategies.</a:t>
            </a:r>
          </a:p>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3</a:t>
            </a:fld>
            <a:endParaRPr lang="en-US"/>
          </a:p>
        </p:txBody>
      </p:sp>
    </p:spTree>
    <p:extLst>
      <p:ext uri="{BB962C8B-B14F-4D97-AF65-F5344CB8AC3E}">
        <p14:creationId xmlns:p14="http://schemas.microsoft.com/office/powerpoint/2010/main" val="115328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charset="0"/>
              <a:buNone/>
            </a:pPr>
            <a:r>
              <a:rPr lang="en-US" sz="1200" kern="1200" dirty="0">
                <a:solidFill>
                  <a:schemeClr val="tx1"/>
                </a:solidFill>
                <a:effectLst/>
                <a:latin typeface="+mn-lt"/>
                <a:ea typeface="+mn-ea"/>
                <a:cs typeface="+mn-cs"/>
              </a:rPr>
              <a:t>The NSCAS system will feature formative, interim, and summative assessment approaches to provide a holistic view of student and school performance. </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pPr marL="0" lvl="0" indent="0" algn="l">
              <a:buFont typeface="Arial" charset="0"/>
              <a:buNone/>
            </a:pPr>
            <a:r>
              <a:rPr lang="en-US" sz="1200" kern="1200" dirty="0">
                <a:solidFill>
                  <a:schemeClr val="tx1"/>
                </a:solidFill>
                <a:effectLst/>
                <a:latin typeface="+mn-lt"/>
                <a:ea typeface="+mn-ea"/>
                <a:cs typeface="+mn-cs"/>
              </a:rPr>
              <a:t>As you know:</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pPr marL="628650" lvl="1" indent="-171450">
              <a:buFont typeface="Arial" charset="0"/>
              <a:buChar char="•"/>
            </a:pPr>
            <a:r>
              <a:rPr lang="en-US" sz="1200" b="1" kern="1200" dirty="0">
                <a:solidFill>
                  <a:schemeClr val="tx1"/>
                </a:solidFill>
                <a:effectLst/>
                <a:latin typeface="+mn-lt"/>
                <a:ea typeface="+mn-ea"/>
                <a:cs typeface="+mn-cs"/>
              </a:rPr>
              <a:t>Formative assessment</a:t>
            </a:r>
            <a:r>
              <a:rPr lang="en-US" sz="1200" kern="1200" dirty="0">
                <a:solidFill>
                  <a:schemeClr val="tx1"/>
                </a:solidFill>
                <a:effectLst/>
                <a:latin typeface="+mn-lt"/>
                <a:ea typeface="+mn-ea"/>
                <a:cs typeface="+mn-cs"/>
              </a:rPr>
              <a:t> practices and tools are administered during the learning and teaching process </a:t>
            </a:r>
            <a:r>
              <a:rPr lang="en-US" sz="1200" i="1" kern="1200" dirty="0">
                <a:solidFill>
                  <a:schemeClr val="tx1"/>
                </a:solidFill>
                <a:effectLst/>
                <a:latin typeface="+mn-lt"/>
                <a:ea typeface="+mn-ea"/>
                <a:cs typeface="+mn-cs"/>
              </a:rPr>
              <a:t>to inform instructional approaches and decisions</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b="1" kern="1200" dirty="0">
                <a:solidFill>
                  <a:schemeClr val="tx1"/>
                </a:solidFill>
                <a:effectLst/>
                <a:latin typeface="+mn-lt"/>
                <a:ea typeface="+mn-ea"/>
                <a:cs typeface="+mn-cs"/>
              </a:rPr>
              <a:t>Interim assessment</a:t>
            </a:r>
            <a:r>
              <a:rPr lang="en-US" sz="1200" kern="1200" dirty="0">
                <a:solidFill>
                  <a:schemeClr val="tx1"/>
                </a:solidFill>
                <a:effectLst/>
                <a:latin typeface="+mn-lt"/>
                <a:ea typeface="+mn-ea"/>
                <a:cs typeface="+mn-cs"/>
              </a:rPr>
              <a:t> is administered periodically </a:t>
            </a:r>
            <a:r>
              <a:rPr lang="en-US" sz="1200" i="1" kern="1200" dirty="0">
                <a:solidFill>
                  <a:schemeClr val="tx1"/>
                </a:solidFill>
                <a:effectLst/>
                <a:latin typeface="+mn-lt"/>
                <a:ea typeface="+mn-ea"/>
                <a:cs typeface="+mn-cs"/>
              </a:rPr>
              <a:t>to measure academic growth and identify student learning needs.  </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b="1" kern="1200" dirty="0">
                <a:solidFill>
                  <a:schemeClr val="tx1"/>
                </a:solidFill>
                <a:effectLst/>
                <a:latin typeface="+mn-lt"/>
                <a:ea typeface="+mn-ea"/>
                <a:cs typeface="+mn-cs"/>
              </a:rPr>
              <a:t>Summative assessment</a:t>
            </a:r>
            <a:r>
              <a:rPr lang="en-US" sz="1200" kern="1200" dirty="0">
                <a:solidFill>
                  <a:schemeClr val="tx1"/>
                </a:solidFill>
                <a:effectLst/>
                <a:latin typeface="+mn-lt"/>
                <a:ea typeface="+mn-ea"/>
                <a:cs typeface="+mn-cs"/>
              </a:rPr>
              <a:t> is administered in the spring </a:t>
            </a:r>
            <a:r>
              <a:rPr lang="en-US" sz="1200" i="1" kern="1200" dirty="0">
                <a:solidFill>
                  <a:schemeClr val="tx1"/>
                </a:solidFill>
                <a:effectLst/>
                <a:latin typeface="+mn-lt"/>
                <a:ea typeface="+mn-ea"/>
                <a:cs typeface="+mn-cs"/>
              </a:rPr>
              <a:t>to</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measure achievement relative to Nebraska’s content area standards</a:t>
            </a:r>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marL="171450" indent="-171450">
              <a:buFont typeface="Arial" charset="0"/>
              <a:buChar char="•"/>
            </a:pPr>
            <a:endParaRPr lang="en-US" sz="1800" kern="1200" dirty="0">
              <a:solidFill>
                <a:schemeClr val="tx1"/>
              </a:solidFill>
              <a:effectLst/>
              <a:latin typeface="+mn-lt"/>
              <a:ea typeface="+mn-ea"/>
              <a:cs typeface="+mn-cs"/>
            </a:endParaRPr>
          </a:p>
          <a:p>
            <a:pPr marL="0" lvl="0" indent="0">
              <a:buFont typeface="Arial" charset="0"/>
              <a:buNone/>
            </a:pPr>
            <a:r>
              <a:rPr lang="en-US" sz="1200" b="1" kern="1200" dirty="0">
                <a:solidFill>
                  <a:schemeClr val="tx1"/>
                </a:solidFill>
                <a:effectLst/>
                <a:latin typeface="+mn-lt"/>
                <a:ea typeface="+mn-ea"/>
                <a:cs typeface="+mn-cs"/>
              </a:rPr>
              <a:t>Professional learning</a:t>
            </a:r>
            <a:r>
              <a:rPr lang="en-US" sz="1200" kern="1200" dirty="0">
                <a:solidFill>
                  <a:schemeClr val="tx1"/>
                </a:solidFill>
                <a:effectLst/>
                <a:latin typeface="+mn-lt"/>
                <a:ea typeface="+mn-ea"/>
                <a:cs typeface="+mn-cs"/>
              </a:rPr>
              <a:t> – NDE is adding to existing professional learning opportunities provided by districts by partnering with NWEA to offer 1) onsite workshops focused on assessment literacy, building formative practices, and applying MAP Growth results, and 2) supplemental extended learning online.  </a:t>
            </a:r>
            <a:endParaRPr lang="en-US" sz="1800" kern="1200" dirty="0">
              <a:solidFill>
                <a:schemeClr val="tx1"/>
              </a:solidFill>
              <a:effectLst/>
              <a:latin typeface="+mn-lt"/>
              <a:ea typeface="+mn-ea"/>
              <a:cs typeface="+mn-cs"/>
            </a:endParaRPr>
          </a:p>
          <a:p>
            <a:pPr marL="0" lvl="0" indent="0">
              <a:buFont typeface="Arial" charset="0"/>
              <a:buNone/>
            </a:pPr>
            <a:endParaRPr lang="en-US" sz="1800" kern="1200" dirty="0">
              <a:solidFill>
                <a:schemeClr val="tx1"/>
              </a:solidFill>
              <a:effectLst/>
              <a:latin typeface="+mn-lt"/>
              <a:ea typeface="+mn-ea"/>
              <a:cs typeface="+mn-cs"/>
            </a:endParaRPr>
          </a:p>
          <a:p>
            <a:pPr marL="0" lvl="0" indent="0">
              <a:buFont typeface="Arial" charset="0"/>
              <a:buNone/>
            </a:pPr>
            <a:r>
              <a:rPr lang="en-US" sz="1200" kern="1200" dirty="0">
                <a:solidFill>
                  <a:schemeClr val="tx1"/>
                </a:solidFill>
                <a:effectLst/>
                <a:latin typeface="+mn-lt"/>
                <a:ea typeface="+mn-ea"/>
                <a:cs typeface="+mn-cs"/>
              </a:rPr>
              <a:t>Over the next several months, NDE will engage stakeholders to determine the greatest needs within the Nebraska Student-Centered Assessment System.</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4</a:t>
            </a:fld>
            <a:endParaRPr lang="en-US"/>
          </a:p>
        </p:txBody>
      </p:sp>
    </p:spTree>
    <p:extLst>
      <p:ext uri="{BB962C8B-B14F-4D97-AF65-F5344CB8AC3E}">
        <p14:creationId xmlns:p14="http://schemas.microsoft.com/office/powerpoint/2010/main" val="153549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5507C-499B-1A43-8B16-8F2914A1FA90}" type="slidenum">
              <a:rPr lang="en-US" smtClean="0"/>
              <a:t>5</a:t>
            </a:fld>
            <a:endParaRPr lang="en-US"/>
          </a:p>
        </p:txBody>
      </p:sp>
    </p:spTree>
    <p:extLst>
      <p:ext uri="{BB962C8B-B14F-4D97-AF65-F5344CB8AC3E}">
        <p14:creationId xmlns:p14="http://schemas.microsoft.com/office/powerpoint/2010/main" val="225025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r>
              <a:rPr lang="en-US" sz="1200" b="1" kern="1200" dirty="0">
                <a:solidFill>
                  <a:schemeClr val="tx1"/>
                </a:solidFill>
                <a:effectLst/>
                <a:latin typeface="+mn-lt"/>
                <a:ea typeface="+mn-ea"/>
                <a:cs typeface="+mn-cs"/>
              </a:rPr>
              <a:t>A series of formative assessment workshops</a:t>
            </a:r>
            <a:r>
              <a:rPr lang="en-US" sz="1200" kern="1200" dirty="0">
                <a:solidFill>
                  <a:schemeClr val="tx1"/>
                </a:solidFill>
                <a:effectLst/>
                <a:latin typeface="+mn-lt"/>
                <a:ea typeface="+mn-ea"/>
                <a:cs typeface="+mn-cs"/>
              </a:rPr>
              <a:t> in the winter and spring led by Nebraska- certified facilitators. Cultivate your skills in developing learning targets, monitoring student progress, providing learner-focused feedback, and motivating students to sustain learning based on their individual passions and goals.  </a:t>
            </a:r>
          </a:p>
          <a:p>
            <a:pPr marL="0" lvl="0" indent="0">
              <a:buFont typeface="Arial" charset="0"/>
              <a:buNone/>
            </a:pPr>
            <a:endParaRPr lang="en-US" sz="1200" kern="1200" dirty="0">
              <a:solidFill>
                <a:schemeClr val="tx1"/>
              </a:solidFill>
              <a:effectLst/>
              <a:latin typeface="+mn-lt"/>
              <a:ea typeface="+mn-ea"/>
              <a:cs typeface="+mn-cs"/>
            </a:endParaRPr>
          </a:p>
          <a:p>
            <a:pPr marL="0" lvl="0" indent="0">
              <a:buFont typeface="Arial" charset="0"/>
              <a:buNone/>
            </a:pPr>
            <a:r>
              <a:rPr lang="en-US" sz="1200" b="1" kern="1200" dirty="0">
                <a:solidFill>
                  <a:schemeClr val="tx1"/>
                </a:solidFill>
                <a:effectLst/>
                <a:latin typeface="+mn-lt"/>
                <a:ea typeface="+mn-ea"/>
                <a:cs typeface="+mn-cs"/>
              </a:rPr>
              <a:t>Online resources for formative practice. </a:t>
            </a:r>
            <a:r>
              <a:rPr lang="en-US" sz="1200" kern="1200" dirty="0">
                <a:solidFill>
                  <a:schemeClr val="tx1"/>
                </a:solidFill>
                <a:effectLst/>
                <a:latin typeface="+mn-lt"/>
                <a:ea typeface="+mn-ea"/>
                <a:cs typeface="+mn-cs"/>
              </a:rPr>
              <a:t>You have year-round access to NWEA Professional Learning Online, which includes, among other resources, extensive teacher toolkits for formative assessment.</a:t>
            </a:r>
          </a:p>
          <a:p>
            <a:pPr marL="0" lvl="0" indent="0">
              <a:buFont typeface="Arial" charset="0"/>
              <a:buNone/>
            </a:pPr>
            <a:endParaRPr lang="en-US" sz="1200" kern="1200" dirty="0">
              <a:solidFill>
                <a:schemeClr val="tx1"/>
              </a:solidFill>
              <a:effectLst/>
              <a:latin typeface="+mn-lt"/>
              <a:ea typeface="+mn-ea"/>
              <a:cs typeface="+mn-cs"/>
            </a:endParaRPr>
          </a:p>
          <a:p>
            <a:pPr marL="0" lvl="0" indent="0">
              <a:buFont typeface="Arial" charset="0"/>
              <a:buNone/>
            </a:pPr>
            <a:r>
              <a:rPr lang="en-US" sz="1200" b="1" kern="1200" dirty="0" err="1">
                <a:solidFill>
                  <a:schemeClr val="tx1"/>
                </a:solidFill>
                <a:effectLst/>
                <a:latin typeface="+mn-lt"/>
                <a:ea typeface="+mn-ea"/>
                <a:cs typeface="+mn-cs"/>
              </a:rPr>
              <a:t>TestWiz</a:t>
            </a:r>
            <a:r>
              <a:rPr lang="en-US" sz="1200" b="1" kern="1200" dirty="0">
                <a:solidFill>
                  <a:schemeClr val="tx1"/>
                </a:solidFill>
                <a:effectLst/>
                <a:latin typeface="+mn-lt"/>
                <a:ea typeface="+mn-ea"/>
                <a:cs typeface="+mn-cs"/>
              </a:rPr>
              <a:t> and the Navigate Item Bank</a:t>
            </a:r>
            <a:r>
              <a:rPr lang="en-US" sz="1200" kern="1200" dirty="0">
                <a:solidFill>
                  <a:schemeClr val="tx1"/>
                </a:solidFill>
                <a:effectLst/>
                <a:latin typeface="+mn-lt"/>
                <a:ea typeface="+mn-ea"/>
                <a:cs typeface="+mn-cs"/>
              </a:rPr>
              <a:t>. You have access to these tools that help you build formative assessments. Thousands of items are available with Navigate, as well as pre-built assessments that help you quickly measure student performance.  </a:t>
            </a:r>
          </a:p>
          <a:p>
            <a:pPr marL="0" lvl="0" indent="0">
              <a:buFont typeface="Arial" charset="0"/>
              <a:buNone/>
            </a:pPr>
            <a:endParaRPr lang="en-US" sz="1200" kern="1200" dirty="0">
              <a:solidFill>
                <a:schemeClr val="tx1"/>
              </a:solidFill>
              <a:effectLst/>
              <a:latin typeface="+mn-lt"/>
              <a:ea typeface="+mn-ea"/>
              <a:cs typeface="+mn-cs"/>
            </a:endParaRPr>
          </a:p>
          <a:p>
            <a:pPr marL="0" lvl="0" indent="0">
              <a:buFont typeface="Arial" charset="0"/>
              <a:buNone/>
            </a:pPr>
            <a:r>
              <a:rPr lang="en-US" sz="1200" b="1" kern="1200" dirty="0">
                <a:solidFill>
                  <a:schemeClr val="tx1"/>
                </a:solidFill>
                <a:effectLst/>
                <a:latin typeface="+mn-lt"/>
                <a:ea typeface="+mn-ea"/>
                <a:cs typeface="+mn-cs"/>
              </a:rPr>
              <a:t>NDE will be evaluating additional formative assessment needs moving forward </a:t>
            </a:r>
            <a:r>
              <a:rPr lang="en-US" sz="1200" kern="1200" dirty="0">
                <a:solidFill>
                  <a:schemeClr val="tx1"/>
                </a:solidFill>
                <a:effectLst/>
                <a:latin typeface="+mn-lt"/>
                <a:ea typeface="+mn-ea"/>
                <a:cs typeface="+mn-cs"/>
              </a:rPr>
              <a:t>– e.g. are there needs in additional subjects or grades not addressed by existing formative assessment resources provided by NDE/districts?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6</a:t>
            </a:fld>
            <a:endParaRPr lang="en-US"/>
          </a:p>
        </p:txBody>
      </p:sp>
    </p:spTree>
    <p:extLst>
      <p:ext uri="{BB962C8B-B14F-4D97-AF65-F5344CB8AC3E}">
        <p14:creationId xmlns:p14="http://schemas.microsoft.com/office/powerpoint/2010/main" val="187321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27224"/>
          </a:xfrm>
        </p:spPr>
        <p:txBody>
          <a:bodyPr/>
          <a:lstStyle/>
          <a:p>
            <a:pPr marL="0" lvl="0" indent="0">
              <a:buFont typeface="Arial" charset="0"/>
              <a:buNone/>
            </a:pPr>
            <a:r>
              <a:rPr lang="en-US" sz="1200" kern="1200" dirty="0">
                <a:solidFill>
                  <a:schemeClr val="tx1"/>
                </a:solidFill>
                <a:effectLst/>
                <a:latin typeface="+mn-lt"/>
                <a:ea typeface="+mn-ea"/>
                <a:cs typeface="+mn-cs"/>
              </a:rPr>
              <a:t>As you know, interim assessments help educators measure academic growth and better understand student learning needs.</a:t>
            </a:r>
          </a:p>
          <a:p>
            <a:pPr marL="0" lvl="0" indent="0">
              <a:buFont typeface="Arial" charset="0"/>
              <a:buNone/>
            </a:pPr>
            <a:endParaRPr lang="en-US" sz="1800" kern="1200" dirty="0">
              <a:solidFill>
                <a:schemeClr val="tx1"/>
              </a:solidFill>
              <a:effectLst/>
              <a:latin typeface="+mn-lt"/>
              <a:ea typeface="+mn-ea"/>
              <a:cs typeface="+mn-cs"/>
            </a:endParaRPr>
          </a:p>
          <a:p>
            <a:pPr marL="0" lvl="0" indent="0">
              <a:buFont typeface="Arial" charset="0"/>
              <a:buNone/>
            </a:pPr>
            <a:r>
              <a:rPr lang="en-US" sz="1200" kern="1200" dirty="0">
                <a:solidFill>
                  <a:schemeClr val="tx1"/>
                </a:solidFill>
                <a:effectLst/>
                <a:latin typeface="+mn-lt"/>
                <a:ea typeface="+mn-ea"/>
                <a:cs typeface="+mn-cs"/>
              </a:rPr>
              <a:t>NDE is providing MAP Growth for reading, language, math, and science for grades 3-8 in all public school districts to use (optionally) with other interim assessments of their choice. </a:t>
            </a:r>
          </a:p>
          <a:p>
            <a:pPr marL="0" lvl="0" indent="0">
              <a:buFont typeface="Arial" charset="0"/>
              <a:buNone/>
            </a:pPr>
            <a:endParaRPr lang="en-US" sz="1800" kern="1200" dirty="0">
              <a:solidFill>
                <a:schemeClr val="tx1"/>
              </a:solidFill>
              <a:effectLst/>
              <a:latin typeface="+mn-lt"/>
              <a:ea typeface="+mn-ea"/>
              <a:cs typeface="+mn-cs"/>
            </a:endParaRPr>
          </a:p>
          <a:p>
            <a:pPr marL="0" lvl="0" indent="0">
              <a:buFont typeface="Arial" charset="0"/>
              <a:buNone/>
            </a:pPr>
            <a:r>
              <a:rPr lang="en-US" sz="1200" kern="1200" dirty="0">
                <a:solidFill>
                  <a:schemeClr val="tx1"/>
                </a:solidFill>
                <a:effectLst/>
                <a:latin typeface="+mn-lt"/>
                <a:ea typeface="+mn-ea"/>
                <a:cs typeface="+mn-cs"/>
              </a:rPr>
              <a:t>MAP Growth:</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Can be administered up to four times a year (fall/winter/spring/summer)</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Uses an equal-interval scale (RIT) continuous across grade levels</a:t>
            </a:r>
            <a:endParaRPr lang="en-US" sz="1800" kern="1200" dirty="0">
              <a:solidFill>
                <a:schemeClr val="tx1"/>
              </a:solidFill>
              <a:effectLst/>
              <a:latin typeface="+mn-lt"/>
              <a:ea typeface="+mn-ea"/>
              <a:cs typeface="+mn-cs"/>
            </a:endParaRPr>
          </a:p>
          <a:p>
            <a:pPr marL="1085850" lvl="2" indent="-171450">
              <a:buFont typeface="Arial" charset="0"/>
              <a:buChar char="•"/>
            </a:pPr>
            <a:r>
              <a:rPr lang="en-US" sz="1200" kern="1200" dirty="0">
                <a:solidFill>
                  <a:schemeClr val="tx1"/>
                </a:solidFill>
                <a:effectLst/>
                <a:latin typeface="+mn-lt"/>
                <a:ea typeface="+mn-ea"/>
                <a:cs typeface="+mn-cs"/>
              </a:rPr>
              <a:t>Enables consistent comparison of scores over time so you can see progress of individual students, classes, grade levels, schools, or the district</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Supports better instruction for students </a:t>
            </a:r>
            <a:endParaRPr lang="en-US" sz="1800" kern="1200" dirty="0">
              <a:solidFill>
                <a:schemeClr val="tx1"/>
              </a:solidFill>
              <a:effectLst/>
              <a:latin typeface="+mn-lt"/>
              <a:ea typeface="+mn-ea"/>
              <a:cs typeface="+mn-cs"/>
            </a:endParaRPr>
          </a:p>
          <a:p>
            <a:pPr marL="1085850" lvl="2" indent="-171450">
              <a:buFont typeface="Arial" charset="0"/>
              <a:buChar char="•"/>
            </a:pPr>
            <a:r>
              <a:rPr lang="en-US" sz="1200" kern="1200" dirty="0">
                <a:solidFill>
                  <a:schemeClr val="tx1"/>
                </a:solidFill>
                <a:effectLst/>
                <a:latin typeface="+mn-lt"/>
                <a:ea typeface="+mn-ea"/>
                <a:cs typeface="+mn-cs"/>
              </a:rPr>
              <a:t>Group students with similar RIT scores for instruction</a:t>
            </a:r>
            <a:endParaRPr lang="en-US" sz="1800" kern="1200" dirty="0">
              <a:solidFill>
                <a:schemeClr val="tx1"/>
              </a:solidFill>
              <a:effectLst/>
              <a:latin typeface="+mn-lt"/>
              <a:ea typeface="+mn-ea"/>
              <a:cs typeface="+mn-cs"/>
            </a:endParaRPr>
          </a:p>
          <a:p>
            <a:pPr marL="1085850" lvl="2" indent="-171450">
              <a:buFont typeface="Arial" charset="0"/>
              <a:buChar char="•"/>
            </a:pPr>
            <a:r>
              <a:rPr lang="en-US" sz="1200" kern="1200" dirty="0">
                <a:solidFill>
                  <a:schemeClr val="tx1"/>
                </a:solidFill>
                <a:effectLst/>
                <a:latin typeface="+mn-lt"/>
                <a:ea typeface="+mn-ea"/>
                <a:cs typeface="+mn-cs"/>
              </a:rPr>
              <a:t>Help students understand what they need to learn and set goals</a:t>
            </a:r>
          </a:p>
          <a:p>
            <a:pPr marL="1085850" lvl="2" indent="-171450">
              <a:buFont typeface="Arial" charset="0"/>
              <a:buChar char="•"/>
            </a:pPr>
            <a:endParaRPr lang="en-US" sz="1800" kern="1200" dirty="0">
              <a:solidFill>
                <a:schemeClr val="tx1"/>
              </a:solidFill>
              <a:effectLst/>
              <a:latin typeface="+mn-lt"/>
              <a:ea typeface="+mn-ea"/>
              <a:cs typeface="+mn-cs"/>
            </a:endParaRPr>
          </a:p>
          <a:p>
            <a:pPr marL="0" lvl="0" indent="0">
              <a:buFont typeface="Arial" charset="0"/>
              <a:buNone/>
            </a:pPr>
            <a:r>
              <a:rPr lang="en-US" sz="1200" kern="1200" dirty="0">
                <a:solidFill>
                  <a:schemeClr val="tx1"/>
                </a:solidFill>
                <a:effectLst/>
                <a:latin typeface="+mn-lt"/>
                <a:ea typeface="+mn-ea"/>
                <a:cs typeface="+mn-cs"/>
              </a:rPr>
              <a:t>Moving forward, NDE is exploring assessment supports for content areas and grade levels not covered by the statewide summative assessment   </a:t>
            </a:r>
            <a:r>
              <a:rPr lang="en-US" sz="1800" kern="1200" dirty="0">
                <a:solidFill>
                  <a:schemeClr val="tx1"/>
                </a:solidFill>
                <a:effectLst/>
                <a:latin typeface="+mn-lt"/>
                <a:ea typeface="+mn-ea"/>
                <a:cs typeface="+mn-cs"/>
              </a:rPr>
              <a:t>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7</a:t>
            </a:fld>
            <a:endParaRPr lang="en-US"/>
          </a:p>
        </p:txBody>
      </p:sp>
    </p:spTree>
    <p:extLst>
      <p:ext uri="{BB962C8B-B14F-4D97-AF65-F5344CB8AC3E}">
        <p14:creationId xmlns:p14="http://schemas.microsoft.com/office/powerpoint/2010/main" val="80992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NSCAS Summative is a new, computer-adaptive statewide assessment replacing the </a:t>
            </a:r>
            <a:r>
              <a:rPr lang="en-US" sz="1200" kern="1200" dirty="0" err="1">
                <a:solidFill>
                  <a:schemeClr val="tx1"/>
                </a:solidFill>
                <a:effectLst/>
                <a:latin typeface="+mn-lt"/>
                <a:ea typeface="+mn-ea"/>
                <a:cs typeface="+mn-cs"/>
              </a:rPr>
              <a:t>NeSA</a:t>
            </a:r>
            <a:r>
              <a:rPr lang="en-US" sz="1200" kern="1200" dirty="0">
                <a:solidFill>
                  <a:schemeClr val="tx1"/>
                </a:solidFill>
                <a:effectLst/>
                <a:latin typeface="+mn-lt"/>
                <a:ea typeface="+mn-ea"/>
                <a:cs typeface="+mn-cs"/>
              </a:rPr>
              <a:t> tests in English language arts and math for grades 3 – 8 and science for grades 5 and 8. </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Measures student performance against Nebraska’s content area standards </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Adapts dynamically based on each student’s ability and will include innovative, interactive question formats that engage students and enable them to demonstrate higher order thinking. </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Takes less time for students to complete and will provide deeper information about what they know. </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Starting in 2019, results will be available shortly after the close of the testing window, enabling you (and parents) to address roadblocks to student progress in a timely fashion, ahead of the next school year. </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Students of all abilities will be able to participate via accommodations and the NSCAS Alternate assessment.</a:t>
            </a:r>
            <a:endParaRPr lang="en-US" sz="18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NSCAS ACT is the summative assessment in math, reading, science, and writing at the high school level and is administered in the spring to all high school juniors.</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Provides more postsecondary opportunities for students in Nebraska.</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Brings increased rigor, relevance, and expectations for students.</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Gives a more comprehensive view of ALL Nebraska students.*</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An alternate exam will be available for the one percent of students who qualify for having significant cognitive disabilities.</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65507C-499B-1A43-8B16-8F2914A1FA90}" type="slidenum">
              <a:rPr lang="en-US" smtClean="0"/>
              <a:t>8</a:t>
            </a:fld>
            <a:endParaRPr lang="en-US"/>
          </a:p>
        </p:txBody>
      </p:sp>
    </p:spTree>
    <p:extLst>
      <p:ext uri="{BB962C8B-B14F-4D97-AF65-F5344CB8AC3E}">
        <p14:creationId xmlns:p14="http://schemas.microsoft.com/office/powerpoint/2010/main" val="192094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The NSCAS Summative is built from Nebraska’s content area standards with help from Nebraska educators.</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ELA and Math (Grades 3–8): Based on Nebraska’s College and Career Ready Standards</a:t>
            </a:r>
            <a:endParaRPr lang="en-US" sz="18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Science (Grades 5&amp;8):  Based on Nebraska’s legacy standards through 2020; based on Nebraska’s College and Career Ready Standards starting in 2021</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In partnership with NWEA, educators have developed achievement level expectations that are specific to Nebraska’s content area standards.</a:t>
            </a:r>
          </a:p>
          <a:p>
            <a:pPr marL="171450" lvl="0" indent="-171450">
              <a:buFont typeface="Arial" charset="0"/>
              <a:buChar char="•"/>
            </a:pPr>
            <a:endParaRPr lang="en-US" sz="18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Each item has been written or reviewed by Nebraska educators for alignment to the Nebraska content area standard being assessed. </a:t>
            </a:r>
          </a:p>
          <a:p>
            <a:pPr marL="171450" lvl="0" indent="-171450">
              <a:buFont typeface="Arial" charset="0"/>
              <a:buChar char="•"/>
            </a:pPr>
            <a:endParaRPr lang="en-US" sz="18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Item reviewers ensure test items measure what they are supposed to and are free from bias.  </a:t>
            </a:r>
            <a:endParaRPr lang="en-US" sz="1800" kern="1200" dirty="0">
              <a:solidFill>
                <a:schemeClr val="tx1"/>
              </a:solidFill>
              <a:effectLst/>
              <a:latin typeface="+mn-lt"/>
              <a:ea typeface="+mn-ea"/>
              <a:cs typeface="+mn-cs"/>
            </a:endParaRPr>
          </a:p>
          <a:p>
            <a:pPr marL="171450" lvl="0" indent="-171450">
              <a:buFont typeface="Arial" charset="0"/>
              <a:buChar char="•"/>
            </a:pPr>
            <a:endParaRPr lang="en-US" sz="18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An independent alignment study is also being conducted to ensure that all items effectively measure Nebraska’s content area skills and standards.  </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9</a:t>
            </a:fld>
            <a:endParaRPr lang="en-US"/>
          </a:p>
        </p:txBody>
      </p:sp>
    </p:spTree>
    <p:extLst>
      <p:ext uri="{BB962C8B-B14F-4D97-AF65-F5344CB8AC3E}">
        <p14:creationId xmlns:p14="http://schemas.microsoft.com/office/powerpoint/2010/main" val="728183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5409" t="22626" r="2653"/>
          <a:stretch/>
        </p:blipFill>
        <p:spPr>
          <a:xfrm flipH="1">
            <a:off x="0" y="0"/>
            <a:ext cx="12225732" cy="6858000"/>
          </a:xfrm>
          <a:prstGeom prst="rect">
            <a:avLst/>
          </a:prstGeom>
        </p:spPr>
      </p:pic>
      <p:sp>
        <p:nvSpPr>
          <p:cNvPr id="10" name="Rectangle 9"/>
          <p:cNvSpPr/>
          <p:nvPr userDrawn="1"/>
        </p:nvSpPr>
        <p:spPr>
          <a:xfrm>
            <a:off x="-2702" y="3959441"/>
            <a:ext cx="5392850" cy="1767592"/>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489"/>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012" y="4080447"/>
            <a:ext cx="5001423" cy="1004433"/>
          </a:xfrm>
          <a:prstGeom prst="rect">
            <a:avLst/>
          </a:prstGeom>
        </p:spPr>
      </p:pic>
      <p:sp>
        <p:nvSpPr>
          <p:cNvPr id="3" name="Subtitle 2"/>
          <p:cNvSpPr>
            <a:spLocks noGrp="1"/>
          </p:cNvSpPr>
          <p:nvPr>
            <p:ph type="subTitle" idx="1"/>
          </p:nvPr>
        </p:nvSpPr>
        <p:spPr>
          <a:xfrm>
            <a:off x="1149052" y="5004670"/>
            <a:ext cx="4048589" cy="70632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 tit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0099" b="17097"/>
          <a:stretch/>
        </p:blipFill>
        <p:spPr>
          <a:xfrm>
            <a:off x="-15060" y="-648005"/>
            <a:ext cx="12207060" cy="7506005"/>
          </a:xfrm>
          <a:prstGeom prst="rect">
            <a:avLst/>
          </a:prstGeom>
        </p:spPr>
      </p:pic>
      <p:sp>
        <p:nvSpPr>
          <p:cNvPr id="4" name="Rectangle 3"/>
          <p:cNvSpPr/>
          <p:nvPr userDrawn="1"/>
        </p:nvSpPr>
        <p:spPr>
          <a:xfrm>
            <a:off x="-12534" y="3959441"/>
            <a:ext cx="5392850" cy="1767592"/>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489"/>
              </a:solidFill>
            </a:endParaRPr>
          </a:p>
        </p:txBody>
      </p:sp>
      <p:sp>
        <p:nvSpPr>
          <p:cNvPr id="8" name="Title 1"/>
          <p:cNvSpPr>
            <a:spLocks noGrp="1"/>
          </p:cNvSpPr>
          <p:nvPr>
            <p:ph type="title"/>
          </p:nvPr>
        </p:nvSpPr>
        <p:spPr>
          <a:xfrm>
            <a:off x="292244" y="4599079"/>
            <a:ext cx="4343924" cy="502310"/>
          </a:xfrm>
        </p:spPr>
        <p:txBody>
          <a:bodyPr anchor="t" anchorCtr="0">
            <a:noAutofit/>
          </a:bodyPr>
          <a:lstStyle>
            <a:lvl1pPr>
              <a:defRPr sz="3000" b="0">
                <a:solidFill>
                  <a:schemeClr val="bg1"/>
                </a:solidFill>
              </a:defRPr>
            </a:lvl1pPr>
          </a:lstStyle>
          <a:p>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2347" y="6086558"/>
            <a:ext cx="1478435" cy="582967"/>
          </a:xfrm>
          <a:prstGeom prst="rect">
            <a:avLst/>
          </a:prstGeom>
        </p:spPr>
      </p:pic>
    </p:spTree>
    <p:extLst>
      <p:ext uri="{BB962C8B-B14F-4D97-AF65-F5344CB8AC3E}">
        <p14:creationId xmlns:p14="http://schemas.microsoft.com/office/powerpoint/2010/main" val="213577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ssessment Typ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9055" r="11178" b="6212"/>
          <a:stretch/>
        </p:blipFill>
        <p:spPr>
          <a:xfrm>
            <a:off x="-16042" y="0"/>
            <a:ext cx="12224084" cy="6858000"/>
          </a:xfrm>
          <a:prstGeom prst="rect">
            <a:avLst/>
          </a:prstGeom>
        </p:spPr>
      </p:pic>
      <p:sp>
        <p:nvSpPr>
          <p:cNvPr id="4" name="Rectangle 3"/>
          <p:cNvSpPr/>
          <p:nvPr userDrawn="1"/>
        </p:nvSpPr>
        <p:spPr>
          <a:xfrm>
            <a:off x="-12534" y="3959441"/>
            <a:ext cx="5392850" cy="1767592"/>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489"/>
              </a:solidFill>
            </a:endParaRPr>
          </a:p>
        </p:txBody>
      </p:sp>
      <p:sp>
        <p:nvSpPr>
          <p:cNvPr id="8" name="Title 1"/>
          <p:cNvSpPr>
            <a:spLocks noGrp="1"/>
          </p:cNvSpPr>
          <p:nvPr>
            <p:ph type="title"/>
          </p:nvPr>
        </p:nvSpPr>
        <p:spPr>
          <a:xfrm>
            <a:off x="292244" y="4599079"/>
            <a:ext cx="4343924" cy="502310"/>
          </a:xfrm>
        </p:spPr>
        <p:txBody>
          <a:bodyPr anchor="t" anchorCtr="0">
            <a:noAutofit/>
          </a:bodyPr>
          <a:lstStyle>
            <a:lvl1pPr>
              <a:defRPr sz="3000" b="0">
                <a:solidFill>
                  <a:schemeClr val="bg1"/>
                </a:solidFill>
              </a:defRPr>
            </a:lvl1pPr>
          </a:lstStyle>
          <a:p>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2348" y="6086558"/>
            <a:ext cx="1478434" cy="582967"/>
          </a:xfrm>
          <a:prstGeom prst="rect">
            <a:avLst/>
          </a:prstGeom>
        </p:spPr>
      </p:pic>
    </p:spTree>
    <p:extLst>
      <p:ext uri="{BB962C8B-B14F-4D97-AF65-F5344CB8AC3E}">
        <p14:creationId xmlns:p14="http://schemas.microsoft.com/office/powerpoint/2010/main" val="163764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7689" t="4514" b="17615"/>
          <a:stretch/>
        </p:blipFill>
        <p:spPr>
          <a:xfrm>
            <a:off x="0" y="-1"/>
            <a:ext cx="12192000" cy="6858001"/>
          </a:xfrm>
          <a:prstGeom prst="rect">
            <a:avLst/>
          </a:prstGeom>
        </p:spPr>
      </p:pic>
      <p:sp>
        <p:nvSpPr>
          <p:cNvPr id="4" name="Rectangle 3"/>
          <p:cNvSpPr/>
          <p:nvPr userDrawn="1"/>
        </p:nvSpPr>
        <p:spPr>
          <a:xfrm>
            <a:off x="-2702" y="3959441"/>
            <a:ext cx="5392850" cy="1767592"/>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489"/>
              </a:solidFill>
            </a:endParaRPr>
          </a:p>
        </p:txBody>
      </p:sp>
      <p:sp>
        <p:nvSpPr>
          <p:cNvPr id="8" name="Title 1"/>
          <p:cNvSpPr>
            <a:spLocks noGrp="1"/>
          </p:cNvSpPr>
          <p:nvPr>
            <p:ph type="title"/>
          </p:nvPr>
        </p:nvSpPr>
        <p:spPr>
          <a:xfrm>
            <a:off x="292244" y="4599079"/>
            <a:ext cx="4343924" cy="502310"/>
          </a:xfrm>
        </p:spPr>
        <p:txBody>
          <a:bodyPr anchor="t" anchorCtr="0">
            <a:noAutofit/>
          </a:bodyPr>
          <a:lstStyle>
            <a:lvl1pPr>
              <a:defRPr sz="3000" b="0">
                <a:solidFill>
                  <a:schemeClr val="bg1"/>
                </a:solidFill>
              </a:defRPr>
            </a:lvl1pPr>
          </a:lstStyle>
          <a:p>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2347" y="6086558"/>
            <a:ext cx="1478435" cy="582967"/>
          </a:xfrm>
          <a:prstGeom prst="rect">
            <a:avLst/>
          </a:prstGeom>
        </p:spPr>
      </p:pic>
    </p:spTree>
    <p:extLst>
      <p:ext uri="{BB962C8B-B14F-4D97-AF65-F5344CB8AC3E}">
        <p14:creationId xmlns:p14="http://schemas.microsoft.com/office/powerpoint/2010/main" val="124717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9541" y="723899"/>
            <a:ext cx="6284257" cy="5288973"/>
          </a:xfrm>
        </p:spPr>
        <p:txBody>
          <a:bodyPr anchor="ctr" anchorCtr="0">
            <a:noAutofit/>
          </a:bodyPr>
          <a:lstStyle>
            <a:lvl1pPr>
              <a:lnSpc>
                <a:spcPct val="150000"/>
              </a:lnSpc>
              <a:defRPr sz="2000"/>
            </a:lvl1pPr>
            <a:lvl2pPr>
              <a:lnSpc>
                <a:spcPct val="150000"/>
              </a:lnSpc>
              <a:defRPr sz="1800"/>
            </a:lvl2pPr>
            <a:lvl3pPr>
              <a:lnSpc>
                <a:spcPct val="150000"/>
              </a:lnSpc>
              <a:defRPr sz="1600"/>
            </a:lvl3pPr>
            <a:lvl4pPr>
              <a:lnSpc>
                <a:spcPct val="150000"/>
              </a:lnSpc>
              <a:defRPr sz="1400"/>
            </a:lvl4pPr>
            <a:lvl5pPr>
              <a:lnSpc>
                <a:spcPct val="15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92244" y="2290178"/>
            <a:ext cx="3753283" cy="488315"/>
          </a:xfrm>
        </p:spPr>
        <p:txBody>
          <a:bodyPr anchor="t" anchorCtr="0">
            <a:noAutofit/>
          </a:bodyPr>
          <a:lstStyle>
            <a:lvl1pPr>
              <a:defRPr sz="3000" b="1">
                <a:solidFill>
                  <a:srgbClr val="001489"/>
                </a:solidFill>
              </a:defRPr>
            </a:lvl1pPr>
          </a:lstStyle>
          <a:p>
            <a:endParaRPr lang="en-US" dirty="0"/>
          </a:p>
        </p:txBody>
      </p:sp>
      <p:sp>
        <p:nvSpPr>
          <p:cNvPr id="10" name="Text Placeholder 2"/>
          <p:cNvSpPr>
            <a:spLocks noGrp="1"/>
          </p:cNvSpPr>
          <p:nvPr>
            <p:ph type="body" idx="10"/>
          </p:nvPr>
        </p:nvSpPr>
        <p:spPr>
          <a:xfrm>
            <a:off x="292244" y="2928654"/>
            <a:ext cx="3753283" cy="1195533"/>
          </a:xfrm>
        </p:spPr>
        <p:txBody>
          <a:bodyPr anchor="t">
            <a:noAutofit/>
          </a:bodyPr>
          <a:lstStyle>
            <a:lvl1pPr marL="0" indent="0">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a:t>
            </a:r>
          </a:p>
        </p:txBody>
      </p:sp>
    </p:spTree>
    <p:extLst>
      <p:ext uri="{BB962C8B-B14F-4D97-AF65-F5344CB8AC3E}">
        <p14:creationId xmlns:p14="http://schemas.microsoft.com/office/powerpoint/2010/main" val="1107843752"/>
      </p:ext>
    </p:extLst>
  </p:cSld>
  <p:clrMapOvr>
    <a:masterClrMapping/>
  </p:clrMapOvr>
  <p:extLst mod="1">
    <p:ext uri="{DCECCB84-F9BA-43D5-87BE-67443E8EF086}">
      <p15:sldGuideLst xmlns:p15="http://schemas.microsoft.com/office/powerpoint/2012/main">
        <p15:guide id="1" orient="horz" pos="45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92244" y="2100716"/>
            <a:ext cx="10540999" cy="574675"/>
          </a:xfrm>
        </p:spPr>
        <p:txBody>
          <a:bodyPr>
            <a:normAutofit/>
          </a:bodyPr>
          <a:lstStyle>
            <a:lvl1pPr>
              <a:defRPr sz="3000" b="1">
                <a:solidFill>
                  <a:schemeClr val="bg1"/>
                </a:solidFill>
              </a:defRPr>
            </a:lvl1pPr>
          </a:lstStyle>
          <a:p>
            <a:r>
              <a:rPr lang="en-US" dirty="0"/>
              <a:t>Click to edit Master title style</a:t>
            </a:r>
          </a:p>
        </p:txBody>
      </p:sp>
      <p:sp>
        <p:nvSpPr>
          <p:cNvPr id="9" name="Rectangle 8"/>
          <p:cNvSpPr/>
          <p:nvPr userDrawn="1"/>
        </p:nvSpPr>
        <p:spPr>
          <a:xfrm>
            <a:off x="838200" y="5925456"/>
            <a:ext cx="10515599" cy="65104"/>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0"/>
          </p:nvPr>
        </p:nvSpPr>
        <p:spPr>
          <a:xfrm>
            <a:off x="317644" y="2831234"/>
            <a:ext cx="6070600" cy="1097300"/>
          </a:xfrm>
        </p:spPr>
        <p:txBody>
          <a:bodyPr anchor="t">
            <a:noAutofit/>
          </a:bodyPr>
          <a:lstStyle>
            <a:lvl1pPr marL="0" indent="0">
              <a:lnSpc>
                <a:spcPct val="10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2347" y="6086558"/>
            <a:ext cx="1478435" cy="582967"/>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1259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72348" y="6086558"/>
            <a:ext cx="1478434" cy="582967"/>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0" r:id="rId5"/>
    <p:sldLayoutId id="2147483654" r:id="rId6"/>
  </p:sldLayoutIdLst>
  <p:txStyles>
    <p:titleStyle>
      <a:lvl1pPr algn="l" defTabSz="914400" rtl="0" eaLnBrk="1" latinLnBrk="0" hangingPunct="1">
        <a:lnSpc>
          <a:spcPct val="90000"/>
        </a:lnSpc>
        <a:spcBef>
          <a:spcPct val="0"/>
        </a:spcBef>
        <a:buNone/>
        <a:defRPr sz="3600" b="0" kern="1200">
          <a:solidFill>
            <a:srgbClr val="001489"/>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subTitle" idx="1"/>
          </p:nvPr>
        </p:nvSpPr>
        <p:spPr>
          <a:xfrm>
            <a:off x="1149052" y="4968812"/>
            <a:ext cx="4048589" cy="706321"/>
          </a:xfrm>
        </p:spPr>
        <p:txBody>
          <a:bodyPr>
            <a:normAutofit lnSpcReduction="10000"/>
          </a:bodyPr>
          <a:lstStyle/>
          <a:p>
            <a:r>
              <a:rPr lang="en-US" dirty="0"/>
              <a:t>INTRODUCTION </a:t>
            </a:r>
          </a:p>
          <a:p>
            <a:r>
              <a:rPr lang="en-US" dirty="0"/>
              <a:t>FOR EDUCATORS</a:t>
            </a:r>
          </a:p>
        </p:txBody>
      </p:sp>
      <p:sp>
        <p:nvSpPr>
          <p:cNvPr id="6" name="TextBox 5"/>
          <p:cNvSpPr txBox="1"/>
          <p:nvPr/>
        </p:nvSpPr>
        <p:spPr>
          <a:xfrm>
            <a:off x="6908800" y="5829300"/>
            <a:ext cx="184731" cy="369332"/>
          </a:xfrm>
          <a:prstGeom prst="rect">
            <a:avLst/>
          </a:prstGeom>
          <a:noFill/>
        </p:spPr>
        <p:txBody>
          <a:bodyPr wrap="none" rtlCol="0">
            <a:spAutoFit/>
          </a:bodyPr>
          <a:lstStyle/>
          <a:p>
            <a:endParaRPr lang="en-US" dirty="0"/>
          </a:p>
        </p:txBody>
      </p:sp>
      <p:sp>
        <p:nvSpPr>
          <p:cNvPr id="3" name="TextBox 2"/>
          <p:cNvSpPr txBox="1"/>
          <p:nvPr/>
        </p:nvSpPr>
        <p:spPr>
          <a:xfrm>
            <a:off x="2317898" y="2732567"/>
            <a:ext cx="184731" cy="369332"/>
          </a:xfrm>
          <a:prstGeom prst="rect">
            <a:avLst/>
          </a:prstGeom>
          <a:noFill/>
        </p:spPr>
        <p:txBody>
          <a:bodyPr wrap="none" rtlCol="0">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943" y="176207"/>
            <a:ext cx="1062318" cy="1062318"/>
          </a:xfrm>
          <a:prstGeom prst="rect">
            <a:avLst/>
          </a:prstGeom>
        </p:spPr>
      </p:pic>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Adapts dynamically based on each </a:t>
            </a:r>
            <a:br>
              <a:rPr lang="en-US" dirty="0"/>
            </a:br>
            <a:r>
              <a:rPr lang="en-US" dirty="0"/>
              <a:t>student’s ability</a:t>
            </a:r>
          </a:p>
          <a:p>
            <a:pPr lvl="0"/>
            <a:r>
              <a:rPr lang="en-US" dirty="0"/>
              <a:t>Includes engaging question formats </a:t>
            </a:r>
          </a:p>
          <a:p>
            <a:pPr lvl="0"/>
            <a:r>
              <a:rPr lang="en-US" dirty="0"/>
              <a:t>Challenges top performers </a:t>
            </a:r>
          </a:p>
          <a:p>
            <a:pPr lvl="0"/>
            <a:r>
              <a:rPr lang="en-US" dirty="0"/>
              <a:t>Doesn’t overwhelm students with skills</a:t>
            </a:r>
            <a:br>
              <a:rPr lang="en-US" dirty="0"/>
            </a:br>
            <a:r>
              <a:rPr lang="en-US" dirty="0"/>
              <a:t>below grade level</a:t>
            </a:r>
          </a:p>
        </p:txBody>
      </p:sp>
      <p:sp>
        <p:nvSpPr>
          <p:cNvPr id="3" name="Title 2"/>
          <p:cNvSpPr>
            <a:spLocks noGrp="1"/>
          </p:cNvSpPr>
          <p:nvPr>
            <p:ph type="title"/>
          </p:nvPr>
        </p:nvSpPr>
        <p:spPr/>
        <p:txBody>
          <a:bodyPr/>
          <a:lstStyle/>
          <a:p>
            <a:r>
              <a:rPr lang="en-US" dirty="0"/>
              <a:t>NSCAS Summative</a:t>
            </a:r>
          </a:p>
        </p:txBody>
      </p:sp>
      <p:sp>
        <p:nvSpPr>
          <p:cNvPr id="4" name="Text Placeholder 3"/>
          <p:cNvSpPr>
            <a:spLocks noGrp="1"/>
          </p:cNvSpPr>
          <p:nvPr>
            <p:ph type="body" idx="10"/>
          </p:nvPr>
        </p:nvSpPr>
        <p:spPr/>
        <p:txBody>
          <a:bodyPr/>
          <a:lstStyle/>
          <a:p>
            <a:r>
              <a:rPr lang="en-US" dirty="0"/>
              <a:t>Deeper insight into </a:t>
            </a:r>
            <a:br>
              <a:rPr lang="en-US" dirty="0"/>
            </a:br>
            <a:r>
              <a:rPr lang="en-US" dirty="0"/>
              <a:t>grade-level performance</a:t>
            </a:r>
          </a:p>
        </p:txBody>
      </p:sp>
    </p:spTree>
    <p:extLst>
      <p:ext uri="{BB962C8B-B14F-4D97-AF65-F5344CB8AC3E}">
        <p14:creationId xmlns:p14="http://schemas.microsoft.com/office/powerpoint/2010/main" val="93831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Adjusts to students’ abilities, measuring more in less time</a:t>
            </a:r>
          </a:p>
          <a:p>
            <a:pPr lvl="0"/>
            <a:r>
              <a:rPr lang="en-US" dirty="0"/>
              <a:t>Reduces test time while producing more accurate results</a:t>
            </a:r>
          </a:p>
          <a:p>
            <a:pPr lvl="0"/>
            <a:r>
              <a:rPr lang="en-US" dirty="0"/>
              <a:t>Starting in 2019, results available shortly after close of testing window</a:t>
            </a:r>
          </a:p>
        </p:txBody>
      </p:sp>
      <p:sp>
        <p:nvSpPr>
          <p:cNvPr id="3" name="Title 2"/>
          <p:cNvSpPr>
            <a:spLocks noGrp="1"/>
          </p:cNvSpPr>
          <p:nvPr>
            <p:ph type="title"/>
          </p:nvPr>
        </p:nvSpPr>
        <p:spPr/>
        <p:txBody>
          <a:bodyPr/>
          <a:lstStyle/>
          <a:p>
            <a:r>
              <a:rPr lang="en-US" dirty="0"/>
              <a:t>NSCAS Summative</a:t>
            </a:r>
          </a:p>
        </p:txBody>
      </p:sp>
      <p:sp>
        <p:nvSpPr>
          <p:cNvPr id="4" name="Text Placeholder 3"/>
          <p:cNvSpPr>
            <a:spLocks noGrp="1"/>
          </p:cNvSpPr>
          <p:nvPr>
            <p:ph type="body" idx="10"/>
          </p:nvPr>
        </p:nvSpPr>
        <p:spPr/>
        <p:txBody>
          <a:bodyPr/>
          <a:lstStyle/>
          <a:p>
            <a:r>
              <a:rPr lang="en-US" dirty="0"/>
              <a:t>Maximizes classroom time + enables timely intervention</a:t>
            </a:r>
          </a:p>
        </p:txBody>
      </p:sp>
    </p:spTree>
    <p:extLst>
      <p:ext uri="{BB962C8B-B14F-4D97-AF65-F5344CB8AC3E}">
        <p14:creationId xmlns:p14="http://schemas.microsoft.com/office/powerpoint/2010/main" val="96439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73288" y="2172729"/>
            <a:ext cx="6284257" cy="2805421"/>
          </a:xfrm>
        </p:spPr>
        <p:txBody>
          <a:bodyPr/>
          <a:lstStyle/>
          <a:p>
            <a:r>
              <a:rPr lang="en-US" dirty="0"/>
              <a:t>Operates on the NWEA Comprehensive Assessment Platform </a:t>
            </a:r>
            <a:endParaRPr lang="en-US" sz="3200" dirty="0"/>
          </a:p>
          <a:p>
            <a:pPr lvl="1"/>
            <a:r>
              <a:rPr lang="en-US" dirty="0"/>
              <a:t>Trusted platform (MAP Growth operates on same platform)</a:t>
            </a:r>
            <a:endParaRPr lang="en-US" sz="2800" dirty="0"/>
          </a:p>
          <a:p>
            <a:pPr lvl="1"/>
            <a:r>
              <a:rPr lang="en-US" dirty="0"/>
              <a:t>Supports 40 million student test events each year</a:t>
            </a:r>
            <a:endParaRPr lang="en-US" sz="2800" dirty="0"/>
          </a:p>
          <a:p>
            <a:r>
              <a:rPr lang="en-US" dirty="0"/>
              <a:t>Practice assessments ensure student comfort</a:t>
            </a:r>
            <a:endParaRPr lang="en-US" sz="3200" dirty="0"/>
          </a:p>
        </p:txBody>
      </p:sp>
      <p:sp>
        <p:nvSpPr>
          <p:cNvPr id="3" name="Title 2"/>
          <p:cNvSpPr>
            <a:spLocks noGrp="1"/>
          </p:cNvSpPr>
          <p:nvPr>
            <p:ph type="title"/>
          </p:nvPr>
        </p:nvSpPr>
        <p:spPr/>
        <p:txBody>
          <a:bodyPr/>
          <a:lstStyle/>
          <a:p>
            <a:r>
              <a:rPr lang="en-US" dirty="0"/>
              <a:t>NSCAS Summative</a:t>
            </a:r>
          </a:p>
        </p:txBody>
      </p:sp>
      <p:sp>
        <p:nvSpPr>
          <p:cNvPr id="4" name="Text Placeholder 3"/>
          <p:cNvSpPr>
            <a:spLocks noGrp="1"/>
          </p:cNvSpPr>
          <p:nvPr>
            <p:ph type="body" idx="10"/>
          </p:nvPr>
        </p:nvSpPr>
        <p:spPr/>
        <p:txBody>
          <a:bodyPr/>
          <a:lstStyle/>
          <a:p>
            <a:r>
              <a:rPr lang="en-US" dirty="0"/>
              <a:t>Stable and secure testing experience reduces stress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706" y="1171761"/>
            <a:ext cx="2081411" cy="5988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0831" y="1050227"/>
            <a:ext cx="1868610" cy="9848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289" y="968765"/>
            <a:ext cx="946530" cy="946530"/>
          </a:xfrm>
          <a:prstGeom prst="rect">
            <a:avLst/>
          </a:prstGeom>
        </p:spPr>
      </p:pic>
    </p:spTree>
    <p:extLst>
      <p:ext uri="{BB962C8B-B14F-4D97-AF65-F5344CB8AC3E}">
        <p14:creationId xmlns:p14="http://schemas.microsoft.com/office/powerpoint/2010/main" val="275288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Universal tools for all students</a:t>
            </a:r>
          </a:p>
          <a:p>
            <a:pPr lvl="0"/>
            <a:r>
              <a:rPr lang="en-US" dirty="0"/>
              <a:t>Accessibility supports—online and on paper  </a:t>
            </a:r>
          </a:p>
          <a:p>
            <a:pPr lvl="0"/>
            <a:r>
              <a:rPr lang="en-US" dirty="0"/>
              <a:t>NSCAS Alternate assessment available for significant cognitive disabilities</a:t>
            </a:r>
          </a:p>
        </p:txBody>
      </p:sp>
      <p:sp>
        <p:nvSpPr>
          <p:cNvPr id="3" name="Title 2"/>
          <p:cNvSpPr>
            <a:spLocks noGrp="1"/>
          </p:cNvSpPr>
          <p:nvPr>
            <p:ph type="title"/>
          </p:nvPr>
        </p:nvSpPr>
        <p:spPr/>
        <p:txBody>
          <a:bodyPr/>
          <a:lstStyle/>
          <a:p>
            <a:r>
              <a:rPr lang="en-US" dirty="0"/>
              <a:t>NSCAS Summative</a:t>
            </a:r>
          </a:p>
        </p:txBody>
      </p:sp>
      <p:sp>
        <p:nvSpPr>
          <p:cNvPr id="4" name="Text Placeholder 3"/>
          <p:cNvSpPr>
            <a:spLocks noGrp="1"/>
          </p:cNvSpPr>
          <p:nvPr>
            <p:ph type="body" idx="10"/>
          </p:nvPr>
        </p:nvSpPr>
        <p:spPr/>
        <p:txBody>
          <a:bodyPr/>
          <a:lstStyle/>
          <a:p>
            <a:r>
              <a:rPr lang="en-US" dirty="0"/>
              <a:t>Students of all abilities </a:t>
            </a:r>
            <a:br>
              <a:rPr lang="en-US" dirty="0"/>
            </a:br>
            <a:r>
              <a:rPr lang="en-US" dirty="0"/>
              <a:t>can participate</a:t>
            </a:r>
          </a:p>
        </p:txBody>
      </p:sp>
    </p:spTree>
    <p:extLst>
      <p:ext uri="{BB962C8B-B14F-4D97-AF65-F5344CB8AC3E}">
        <p14:creationId xmlns:p14="http://schemas.microsoft.com/office/powerpoint/2010/main" val="1719977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Summative assessment in English language arts, math, and science  </a:t>
            </a:r>
          </a:p>
          <a:p>
            <a:pPr lvl="0"/>
            <a:r>
              <a:rPr lang="en-US" dirty="0"/>
              <a:t>Administered in the spring to all high school juniors</a:t>
            </a:r>
          </a:p>
          <a:p>
            <a:pPr lvl="0"/>
            <a:r>
              <a:rPr lang="en-US" dirty="0"/>
              <a:t>Provides more postsecondary opportunities for students in Nebraska</a:t>
            </a:r>
          </a:p>
          <a:p>
            <a:pPr lvl="0"/>
            <a:r>
              <a:rPr lang="en-US" dirty="0"/>
              <a:t>Brings increased rigor, relevance, and expectations for students</a:t>
            </a:r>
          </a:p>
        </p:txBody>
      </p:sp>
      <p:sp>
        <p:nvSpPr>
          <p:cNvPr id="3" name="Title 2"/>
          <p:cNvSpPr>
            <a:spLocks noGrp="1"/>
          </p:cNvSpPr>
          <p:nvPr>
            <p:ph type="title"/>
          </p:nvPr>
        </p:nvSpPr>
        <p:spPr/>
        <p:txBody>
          <a:bodyPr/>
          <a:lstStyle/>
          <a:p>
            <a:r>
              <a:rPr lang="en-US" dirty="0"/>
              <a:t>Assessment Types</a:t>
            </a:r>
          </a:p>
        </p:txBody>
      </p:sp>
      <p:sp>
        <p:nvSpPr>
          <p:cNvPr id="4" name="Text Placeholder 3"/>
          <p:cNvSpPr>
            <a:spLocks noGrp="1"/>
          </p:cNvSpPr>
          <p:nvPr>
            <p:ph type="body" idx="10"/>
          </p:nvPr>
        </p:nvSpPr>
        <p:spPr/>
        <p:txBody>
          <a:bodyPr/>
          <a:lstStyle/>
          <a:p>
            <a:r>
              <a:rPr lang="en-US" b="1" dirty="0"/>
              <a:t>NSCAS ACT</a:t>
            </a:r>
          </a:p>
          <a:p>
            <a:r>
              <a:rPr lang="en-US" dirty="0"/>
              <a:t>Summative assessment for all high school juniors</a:t>
            </a:r>
          </a:p>
        </p:txBody>
      </p:sp>
    </p:spTree>
    <p:extLst>
      <p:ext uri="{BB962C8B-B14F-4D97-AF65-F5344CB8AC3E}">
        <p14:creationId xmlns:p14="http://schemas.microsoft.com/office/powerpoint/2010/main" val="117587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44" y="4599080"/>
            <a:ext cx="4456219" cy="470226"/>
          </a:xfrm>
        </p:spPr>
        <p:txBody>
          <a:bodyPr/>
          <a:lstStyle/>
          <a:p>
            <a:r>
              <a:rPr lang="en-US" dirty="0"/>
              <a:t>Professional Learning</a:t>
            </a:r>
          </a:p>
        </p:txBody>
      </p:sp>
    </p:spTree>
    <p:extLst>
      <p:ext uri="{BB962C8B-B14F-4D97-AF65-F5344CB8AC3E}">
        <p14:creationId xmlns:p14="http://schemas.microsoft.com/office/powerpoint/2010/main" val="595846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dirty="0"/>
              <a:t>Workshops led by Nebraska-certified facilitators</a:t>
            </a:r>
            <a:endParaRPr lang="en-US" sz="3200" dirty="0"/>
          </a:p>
          <a:p>
            <a:pPr marL="412750" lvl="1" indent="-285750"/>
            <a:r>
              <a:rPr lang="en-US" dirty="0"/>
              <a:t>Assessment literacy</a:t>
            </a:r>
            <a:endParaRPr lang="en-US" sz="2800" dirty="0"/>
          </a:p>
          <a:p>
            <a:pPr marL="412750" lvl="1" indent="-285750"/>
            <a:r>
              <a:rPr lang="en-US" dirty="0"/>
              <a:t>Formative instructional practice</a:t>
            </a:r>
            <a:endParaRPr lang="en-US" sz="2800" dirty="0"/>
          </a:p>
          <a:p>
            <a:pPr marL="412750" lvl="1" indent="-285750"/>
            <a:r>
              <a:rPr lang="en-US" dirty="0"/>
              <a:t>Applying MAP Growth data </a:t>
            </a:r>
            <a:endParaRPr lang="en-US" sz="2800" dirty="0"/>
          </a:p>
          <a:p>
            <a:pPr marL="0" lvl="0" indent="0">
              <a:buNone/>
            </a:pPr>
            <a:r>
              <a:rPr lang="en-US" dirty="0"/>
              <a:t>Year-round access to online professional learning resources </a:t>
            </a:r>
            <a:endParaRPr lang="en-US" sz="3200" dirty="0"/>
          </a:p>
        </p:txBody>
      </p:sp>
      <p:sp>
        <p:nvSpPr>
          <p:cNvPr id="3" name="Title 2"/>
          <p:cNvSpPr>
            <a:spLocks noGrp="1"/>
          </p:cNvSpPr>
          <p:nvPr>
            <p:ph type="title"/>
          </p:nvPr>
        </p:nvSpPr>
        <p:spPr/>
        <p:txBody>
          <a:bodyPr/>
          <a:lstStyle/>
          <a:p>
            <a:r>
              <a:rPr lang="en-US" dirty="0"/>
              <a:t>Professional Learning</a:t>
            </a:r>
          </a:p>
        </p:txBody>
      </p:sp>
      <p:sp>
        <p:nvSpPr>
          <p:cNvPr id="4" name="Text Placeholder 3"/>
          <p:cNvSpPr>
            <a:spLocks noGrp="1"/>
          </p:cNvSpPr>
          <p:nvPr>
            <p:ph type="body" idx="10"/>
          </p:nvPr>
        </p:nvSpPr>
        <p:spPr>
          <a:xfrm>
            <a:off x="292244" y="3275341"/>
            <a:ext cx="3753283" cy="1195533"/>
          </a:xfrm>
        </p:spPr>
        <p:txBody>
          <a:bodyPr/>
          <a:lstStyle/>
          <a:p>
            <a:r>
              <a:rPr lang="en-US" dirty="0"/>
              <a:t>Workshops and online resources to help you use data to inform instruction</a:t>
            </a:r>
          </a:p>
        </p:txBody>
      </p:sp>
    </p:spTree>
    <p:extLst>
      <p:ext uri="{BB962C8B-B14F-4D97-AF65-F5344CB8AC3E}">
        <p14:creationId xmlns:p14="http://schemas.microsoft.com/office/powerpoint/2010/main" val="992008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789335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69541" y="497305"/>
            <a:ext cx="6377392" cy="5515567"/>
          </a:xfrm>
        </p:spPr>
        <p:txBody>
          <a:bodyPr/>
          <a:lstStyle/>
          <a:p>
            <a:pPr marL="0" lvl="0" indent="0">
              <a:buNone/>
            </a:pPr>
            <a:r>
              <a:rPr lang="en-US" sz="1800" b="1" dirty="0"/>
              <a:t>Formative assessment</a:t>
            </a:r>
            <a:endParaRPr lang="en-US" sz="1800" dirty="0"/>
          </a:p>
          <a:p>
            <a:pPr marL="457200" lvl="1" indent="0">
              <a:buNone/>
            </a:pPr>
            <a:r>
              <a:rPr lang="en-US" sz="1500" dirty="0"/>
              <a:t>Address student learning needs in-the-moment</a:t>
            </a:r>
          </a:p>
          <a:p>
            <a:pPr marL="0" lvl="0" indent="0">
              <a:buNone/>
            </a:pPr>
            <a:r>
              <a:rPr lang="en-US" sz="1800" b="1" dirty="0"/>
              <a:t>Interim assessment</a:t>
            </a:r>
            <a:endParaRPr lang="en-US" sz="1800" dirty="0"/>
          </a:p>
          <a:p>
            <a:pPr marL="457200" lvl="1" indent="0">
              <a:buNone/>
            </a:pPr>
            <a:r>
              <a:rPr lang="en-US" sz="1500" dirty="0"/>
              <a:t>Understand student learning needs and measure growth toward learning goals</a:t>
            </a:r>
          </a:p>
          <a:p>
            <a:pPr marL="0" lvl="0" indent="0">
              <a:buNone/>
            </a:pPr>
            <a:r>
              <a:rPr lang="en-US" sz="1800" b="1" dirty="0"/>
              <a:t>Summative assessment</a:t>
            </a:r>
            <a:endParaRPr lang="en-US" sz="1800" dirty="0"/>
          </a:p>
          <a:p>
            <a:pPr marL="457200" lvl="1" indent="0">
              <a:buNone/>
            </a:pPr>
            <a:r>
              <a:rPr lang="en-US" sz="1500" b="1" dirty="0"/>
              <a:t>NSCAS Summative: </a:t>
            </a:r>
            <a:r>
              <a:rPr lang="en-US" sz="1500" dirty="0"/>
              <a:t>Assesses student performance against Nebraska’s content area standards</a:t>
            </a:r>
          </a:p>
          <a:p>
            <a:pPr marL="457200" lvl="1" indent="0">
              <a:buNone/>
            </a:pPr>
            <a:r>
              <a:rPr lang="en-US" sz="1500" b="1" dirty="0"/>
              <a:t>NSCAS ACT: </a:t>
            </a:r>
            <a:r>
              <a:rPr lang="en-US" sz="1500" dirty="0"/>
              <a:t>Assesses college readiness of Nebraska students </a:t>
            </a:r>
          </a:p>
          <a:p>
            <a:pPr marL="0" lvl="0" indent="0">
              <a:buNone/>
            </a:pPr>
            <a:r>
              <a:rPr lang="en-US" sz="1800" b="1" dirty="0"/>
              <a:t>Professional learning</a:t>
            </a:r>
            <a:endParaRPr lang="en-US" sz="1800" dirty="0"/>
          </a:p>
          <a:p>
            <a:pPr marL="457200" lvl="1" indent="0">
              <a:buNone/>
            </a:pPr>
            <a:r>
              <a:rPr lang="en-US" sz="1500" dirty="0"/>
              <a:t>Support educators—and by extension parents – in their use of assessment data to accelerate student learning at all levels</a:t>
            </a:r>
          </a:p>
        </p:txBody>
      </p:sp>
      <p:sp>
        <p:nvSpPr>
          <p:cNvPr id="3" name="Title 2"/>
          <p:cNvSpPr>
            <a:spLocks noGrp="1"/>
          </p:cNvSpPr>
          <p:nvPr>
            <p:ph type="title"/>
          </p:nvPr>
        </p:nvSpPr>
        <p:spPr/>
        <p:txBody>
          <a:bodyPr/>
          <a:lstStyle/>
          <a:p>
            <a:r>
              <a:rPr lang="en-US" dirty="0"/>
              <a:t>NSCAS</a:t>
            </a:r>
          </a:p>
        </p:txBody>
      </p:sp>
      <p:sp>
        <p:nvSpPr>
          <p:cNvPr id="4" name="Text Placeholder 3"/>
          <p:cNvSpPr>
            <a:spLocks noGrp="1"/>
          </p:cNvSpPr>
          <p:nvPr>
            <p:ph type="body" idx="10"/>
          </p:nvPr>
        </p:nvSpPr>
        <p:spPr/>
        <p:txBody>
          <a:bodyPr/>
          <a:lstStyle/>
          <a:p>
            <a:r>
              <a:rPr lang="en-US" dirty="0"/>
              <a:t>Four core components to prepare students for a lifetime of success</a:t>
            </a:r>
          </a:p>
        </p:txBody>
      </p:sp>
    </p:spTree>
    <p:extLst>
      <p:ext uri="{BB962C8B-B14F-4D97-AF65-F5344CB8AC3E}">
        <p14:creationId xmlns:p14="http://schemas.microsoft.com/office/powerpoint/2010/main" val="213836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Questions?</a:t>
            </a:r>
          </a:p>
        </p:txBody>
      </p:sp>
      <p:sp>
        <p:nvSpPr>
          <p:cNvPr id="7" name="Text Placeholder 6"/>
          <p:cNvSpPr>
            <a:spLocks noGrp="1"/>
          </p:cNvSpPr>
          <p:nvPr>
            <p:ph type="body" idx="10"/>
          </p:nvPr>
        </p:nvSpPr>
        <p:spPr>
          <a:xfrm>
            <a:off x="317644" y="2831234"/>
            <a:ext cx="10065496" cy="1097300"/>
          </a:xfrm>
        </p:spPr>
        <p:txBody>
          <a:bodyPr/>
          <a:lstStyle/>
          <a:p>
            <a:r>
              <a:rPr lang="en-US" dirty="0"/>
              <a:t>To learn more about Nebraska Student-Centered Assessment System (NSCAS), visit </a:t>
            </a:r>
            <a:r>
              <a:rPr lang="en-US" dirty="0" err="1"/>
              <a:t>education.ne.gov</a:t>
            </a:r>
            <a:r>
              <a:rPr lang="en-US" dirty="0"/>
              <a:t>/assessment/</a:t>
            </a:r>
            <a:r>
              <a:rPr lang="en-US" dirty="0" err="1"/>
              <a:t>nscas</a:t>
            </a:r>
            <a:r>
              <a:rPr lang="en-US" dirty="0"/>
              <a:t>-system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43" y="4269227"/>
            <a:ext cx="1136403" cy="11364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587" y="4302963"/>
            <a:ext cx="2796423" cy="1102667"/>
          </a:xfrm>
          <a:prstGeom prst="rect">
            <a:avLst/>
          </a:prstGeom>
        </p:spPr>
      </p:pic>
      <p:sp>
        <p:nvSpPr>
          <p:cNvPr id="8" name="Rectangle 7"/>
          <p:cNvSpPr/>
          <p:nvPr/>
        </p:nvSpPr>
        <p:spPr>
          <a:xfrm>
            <a:off x="9923489" y="6056026"/>
            <a:ext cx="1648918" cy="614597"/>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01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Embodies Nebraska’s holistic view of students </a:t>
            </a:r>
          </a:p>
          <a:p>
            <a:r>
              <a:rPr lang="en-US" dirty="0"/>
              <a:t>Gives schools and districts valuable information about student learning</a:t>
            </a:r>
          </a:p>
          <a:p>
            <a:r>
              <a:rPr lang="en-US" dirty="0"/>
              <a:t>Helps teachers prepare students for a lifetime of success</a:t>
            </a:r>
          </a:p>
        </p:txBody>
      </p:sp>
      <p:sp>
        <p:nvSpPr>
          <p:cNvPr id="2" name="Title 1"/>
          <p:cNvSpPr>
            <a:spLocks noGrp="1"/>
          </p:cNvSpPr>
          <p:nvPr>
            <p:ph type="title"/>
          </p:nvPr>
        </p:nvSpPr>
        <p:spPr/>
        <p:txBody>
          <a:bodyPr>
            <a:normAutofit fontScale="90000"/>
          </a:bodyPr>
          <a:lstStyle/>
          <a:p>
            <a:r>
              <a:rPr lang="en-US" dirty="0"/>
              <a:t>Introduction</a:t>
            </a:r>
          </a:p>
        </p:txBody>
      </p:sp>
      <p:sp>
        <p:nvSpPr>
          <p:cNvPr id="7" name="Text Placeholder 6"/>
          <p:cNvSpPr>
            <a:spLocks noGrp="1"/>
          </p:cNvSpPr>
          <p:nvPr>
            <p:ph type="body" idx="10"/>
          </p:nvPr>
        </p:nvSpPr>
        <p:spPr/>
        <p:txBody>
          <a:bodyPr/>
          <a:lstStyle/>
          <a:p>
            <a:r>
              <a:rPr lang="en-US"/>
              <a:t>Nebraska Student-Centered Assessment System (NSCAS)</a:t>
            </a:r>
            <a:endParaRPr lang="en-US" dirty="0"/>
          </a:p>
        </p:txBody>
      </p:sp>
    </p:spTree>
    <p:extLst>
      <p:ext uri="{BB962C8B-B14F-4D97-AF65-F5344CB8AC3E}">
        <p14:creationId xmlns:p14="http://schemas.microsoft.com/office/powerpoint/2010/main" val="189464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Provides multiple types of assessments throughout the year</a:t>
            </a:r>
          </a:p>
          <a:p>
            <a:r>
              <a:rPr lang="en-US" dirty="0"/>
              <a:t>Reveals in-depth information about what each student knows and is ready to learn</a:t>
            </a:r>
          </a:p>
          <a:p>
            <a:r>
              <a:rPr lang="en-US" dirty="0"/>
              <a:t>Empowers educators with timely and actionable insights that accelerate learning</a:t>
            </a:r>
          </a:p>
        </p:txBody>
      </p:sp>
      <p:sp>
        <p:nvSpPr>
          <p:cNvPr id="3" name="Title 2"/>
          <p:cNvSpPr>
            <a:spLocks noGrp="1"/>
          </p:cNvSpPr>
          <p:nvPr>
            <p:ph type="title"/>
          </p:nvPr>
        </p:nvSpPr>
        <p:spPr/>
        <p:txBody>
          <a:bodyPr>
            <a:normAutofit fontScale="90000"/>
          </a:bodyPr>
          <a:lstStyle/>
          <a:p>
            <a:r>
              <a:rPr lang="en-US" dirty="0"/>
              <a:t>About NSCAS</a:t>
            </a:r>
          </a:p>
        </p:txBody>
      </p:sp>
      <p:sp>
        <p:nvSpPr>
          <p:cNvPr id="4" name="Text Placeholder 3"/>
          <p:cNvSpPr>
            <a:spLocks noGrp="1"/>
          </p:cNvSpPr>
          <p:nvPr>
            <p:ph type="body" idx="10"/>
          </p:nvPr>
        </p:nvSpPr>
        <p:spPr/>
        <p:txBody>
          <a:bodyPr/>
          <a:lstStyle/>
          <a:p>
            <a:r>
              <a:rPr lang="en-US" dirty="0"/>
              <a:t>Putting students at the center of teaching </a:t>
            </a:r>
            <a:br>
              <a:rPr lang="en-US" dirty="0"/>
            </a:br>
            <a:r>
              <a:rPr lang="en-US" dirty="0"/>
              <a:t>and learning</a:t>
            </a:r>
          </a:p>
        </p:txBody>
      </p:sp>
    </p:spTree>
    <p:extLst>
      <p:ext uri="{BB962C8B-B14F-4D97-AF65-F5344CB8AC3E}">
        <p14:creationId xmlns:p14="http://schemas.microsoft.com/office/powerpoint/2010/main" val="212713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527" y="1362375"/>
            <a:ext cx="7789876" cy="4257163"/>
          </a:xfrm>
          <a:prstGeom prst="rect">
            <a:avLst/>
          </a:prstGeom>
        </p:spPr>
      </p:pic>
      <p:sp>
        <p:nvSpPr>
          <p:cNvPr id="10" name="Content Placeholder 1"/>
          <p:cNvSpPr txBox="1">
            <a:spLocks/>
          </p:cNvSpPr>
          <p:nvPr/>
        </p:nvSpPr>
        <p:spPr>
          <a:xfrm>
            <a:off x="292244" y="1960141"/>
            <a:ext cx="3317230" cy="376689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1600" b="1" dirty="0"/>
              <a:t>Formative assessment </a:t>
            </a:r>
            <a:r>
              <a:rPr lang="en-US" sz="1600" dirty="0"/>
              <a:t>to inform instructional approaches</a:t>
            </a:r>
          </a:p>
          <a:p>
            <a:pPr marL="0" lvl="0" indent="0">
              <a:buNone/>
            </a:pPr>
            <a:endParaRPr lang="en-US" sz="1600" dirty="0"/>
          </a:p>
          <a:p>
            <a:pPr marL="0" lvl="0" indent="0">
              <a:buNone/>
            </a:pPr>
            <a:r>
              <a:rPr lang="en-US" sz="1600" b="1" dirty="0"/>
              <a:t>Interim assessment </a:t>
            </a:r>
            <a:r>
              <a:rPr lang="en-US" sz="1600" dirty="0"/>
              <a:t>to measure academic growth and identify learning needs</a:t>
            </a:r>
          </a:p>
          <a:p>
            <a:pPr marL="0" lvl="0" indent="0">
              <a:buNone/>
            </a:pPr>
            <a:endParaRPr lang="en-US" sz="1600" dirty="0"/>
          </a:p>
          <a:p>
            <a:pPr marL="0" lvl="0" indent="0">
              <a:buNone/>
            </a:pPr>
            <a:r>
              <a:rPr lang="en-US" sz="1600" b="1" dirty="0"/>
              <a:t>Summative assessment </a:t>
            </a:r>
            <a:r>
              <a:rPr lang="en-US" sz="1600" dirty="0"/>
              <a:t>to measure student achievement </a:t>
            </a:r>
          </a:p>
          <a:p>
            <a:pPr marL="0" lvl="0" indent="0">
              <a:buNone/>
            </a:pPr>
            <a:endParaRPr lang="en-US" sz="1600" dirty="0"/>
          </a:p>
          <a:p>
            <a:pPr marL="0" indent="0">
              <a:buNone/>
            </a:pPr>
            <a:r>
              <a:rPr lang="en-US" sz="1600" b="1" dirty="0"/>
              <a:t>Professional learning </a:t>
            </a:r>
            <a:r>
              <a:rPr lang="en-US" sz="1600" dirty="0"/>
              <a:t>to support effective use of data for student learning</a:t>
            </a:r>
          </a:p>
        </p:txBody>
      </p:sp>
      <p:sp>
        <p:nvSpPr>
          <p:cNvPr id="18" name="Title 17"/>
          <p:cNvSpPr>
            <a:spLocks noGrp="1"/>
          </p:cNvSpPr>
          <p:nvPr>
            <p:ph type="title"/>
          </p:nvPr>
        </p:nvSpPr>
        <p:spPr>
          <a:xfrm>
            <a:off x="292244" y="723899"/>
            <a:ext cx="3753283" cy="488315"/>
          </a:xfrm>
        </p:spPr>
        <p:txBody>
          <a:bodyPr/>
          <a:lstStyle/>
          <a:p>
            <a:r>
              <a:rPr lang="en-US" dirty="0"/>
              <a:t>About NSCAS</a:t>
            </a:r>
          </a:p>
        </p:txBody>
      </p:sp>
      <p:sp>
        <p:nvSpPr>
          <p:cNvPr id="19" name="Text Placeholder 18"/>
          <p:cNvSpPr>
            <a:spLocks noGrp="1"/>
          </p:cNvSpPr>
          <p:nvPr>
            <p:ph type="body" idx="10"/>
          </p:nvPr>
        </p:nvSpPr>
        <p:spPr>
          <a:xfrm>
            <a:off x="292244" y="1362375"/>
            <a:ext cx="3753283" cy="1195533"/>
          </a:xfrm>
        </p:spPr>
        <p:txBody>
          <a:bodyPr/>
          <a:lstStyle/>
          <a:p>
            <a:r>
              <a:rPr lang="en-US" dirty="0">
                <a:solidFill>
                  <a:schemeClr val="tx1"/>
                </a:solidFill>
              </a:rPr>
              <a:t>Multiple measures and uses</a:t>
            </a:r>
          </a:p>
        </p:txBody>
      </p:sp>
    </p:spTree>
    <p:extLst>
      <p:ext uri="{BB962C8B-B14F-4D97-AF65-F5344CB8AC3E}">
        <p14:creationId xmlns:p14="http://schemas.microsoft.com/office/powerpoint/2010/main" val="74015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 Types</a:t>
            </a:r>
            <a:endParaRPr lang="en-US" dirty="0"/>
          </a:p>
        </p:txBody>
      </p:sp>
    </p:spTree>
    <p:extLst>
      <p:ext uri="{BB962C8B-B14F-4D97-AF65-F5344CB8AC3E}">
        <p14:creationId xmlns:p14="http://schemas.microsoft.com/office/powerpoint/2010/main" val="55931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Districts/schools already provide formative assessment resources</a:t>
            </a:r>
          </a:p>
          <a:p>
            <a:r>
              <a:rPr lang="en-US" dirty="0"/>
              <a:t>NDE is partnering with NWEA to supplement these resources with:</a:t>
            </a:r>
          </a:p>
          <a:p>
            <a:pPr lvl="1"/>
            <a:r>
              <a:rPr lang="en-US" dirty="0"/>
              <a:t>Onsite formative assessment workshops</a:t>
            </a:r>
          </a:p>
          <a:p>
            <a:pPr lvl="1"/>
            <a:r>
              <a:rPr lang="en-US" dirty="0"/>
              <a:t>Extensive online resources for formative practice</a:t>
            </a:r>
          </a:p>
          <a:p>
            <a:pPr lvl="1"/>
            <a:r>
              <a:rPr lang="en-US" dirty="0" err="1"/>
              <a:t>TestWiz</a:t>
            </a:r>
            <a:r>
              <a:rPr lang="en-US" dirty="0"/>
              <a:t> and the Navigate Item Bank</a:t>
            </a:r>
          </a:p>
          <a:p>
            <a:pPr marL="0" indent="0">
              <a:buNone/>
            </a:pPr>
            <a:endParaRPr lang="en-US" dirty="0"/>
          </a:p>
        </p:txBody>
      </p:sp>
      <p:sp>
        <p:nvSpPr>
          <p:cNvPr id="3" name="Title 2"/>
          <p:cNvSpPr>
            <a:spLocks noGrp="1"/>
          </p:cNvSpPr>
          <p:nvPr>
            <p:ph type="title"/>
          </p:nvPr>
        </p:nvSpPr>
        <p:spPr/>
        <p:txBody>
          <a:bodyPr/>
          <a:lstStyle/>
          <a:p>
            <a:r>
              <a:rPr lang="en-US" dirty="0"/>
              <a:t>Assessment types</a:t>
            </a:r>
          </a:p>
        </p:txBody>
      </p:sp>
      <p:sp>
        <p:nvSpPr>
          <p:cNvPr id="4" name="Text Placeholder 3"/>
          <p:cNvSpPr>
            <a:spLocks noGrp="1"/>
          </p:cNvSpPr>
          <p:nvPr>
            <p:ph type="body" idx="10"/>
          </p:nvPr>
        </p:nvSpPr>
        <p:spPr/>
        <p:txBody>
          <a:bodyPr/>
          <a:lstStyle/>
          <a:p>
            <a:r>
              <a:rPr lang="en-US" b="1" dirty="0"/>
              <a:t>Formative assessment </a:t>
            </a:r>
          </a:p>
          <a:p>
            <a:r>
              <a:rPr lang="en-US" dirty="0"/>
              <a:t>New resources and tools</a:t>
            </a:r>
          </a:p>
        </p:txBody>
      </p:sp>
    </p:spTree>
    <p:extLst>
      <p:ext uri="{BB962C8B-B14F-4D97-AF65-F5344CB8AC3E}">
        <p14:creationId xmlns:p14="http://schemas.microsoft.com/office/powerpoint/2010/main" val="30959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NDE has made MAP Growth available to NE districts at no cost</a:t>
            </a:r>
          </a:p>
          <a:p>
            <a:r>
              <a:rPr lang="en-US" dirty="0"/>
              <a:t>MAP Growth is already used in 95% of NE districts to: </a:t>
            </a:r>
          </a:p>
          <a:p>
            <a:pPr lvl="1"/>
            <a:r>
              <a:rPr lang="en-US" dirty="0"/>
              <a:t>Identify student learning needs and set goals with students   </a:t>
            </a:r>
          </a:p>
          <a:p>
            <a:pPr lvl="1"/>
            <a:r>
              <a:rPr lang="en-US" dirty="0"/>
              <a:t>Measure academic growth within and across school years</a:t>
            </a:r>
          </a:p>
          <a:p>
            <a:pPr lvl="1"/>
            <a:r>
              <a:rPr lang="en-US" dirty="0"/>
              <a:t>Track growth toward proficiency and predict summative performance</a:t>
            </a:r>
          </a:p>
        </p:txBody>
      </p:sp>
      <p:sp>
        <p:nvSpPr>
          <p:cNvPr id="3" name="Title 2"/>
          <p:cNvSpPr>
            <a:spLocks noGrp="1"/>
          </p:cNvSpPr>
          <p:nvPr>
            <p:ph type="title"/>
          </p:nvPr>
        </p:nvSpPr>
        <p:spPr/>
        <p:txBody>
          <a:bodyPr/>
          <a:lstStyle/>
          <a:p>
            <a:r>
              <a:rPr lang="en-US" dirty="0"/>
              <a:t>Assessment Types</a:t>
            </a:r>
          </a:p>
        </p:txBody>
      </p:sp>
      <p:sp>
        <p:nvSpPr>
          <p:cNvPr id="4" name="Text Placeholder 3"/>
          <p:cNvSpPr>
            <a:spLocks noGrp="1"/>
          </p:cNvSpPr>
          <p:nvPr>
            <p:ph type="body" idx="10"/>
          </p:nvPr>
        </p:nvSpPr>
        <p:spPr/>
        <p:txBody>
          <a:bodyPr/>
          <a:lstStyle/>
          <a:p>
            <a:r>
              <a:rPr lang="en-US" b="1" dirty="0"/>
              <a:t>Interim assessment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50" y="3523736"/>
            <a:ext cx="2976206" cy="530370"/>
          </a:xfrm>
          <a:prstGeom prst="rect">
            <a:avLst/>
          </a:prstGeom>
        </p:spPr>
      </p:pic>
    </p:spTree>
    <p:extLst>
      <p:ext uri="{BB962C8B-B14F-4D97-AF65-F5344CB8AC3E}">
        <p14:creationId xmlns:p14="http://schemas.microsoft.com/office/powerpoint/2010/main" val="63628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69541" y="723899"/>
            <a:ext cx="6696635" cy="5288973"/>
          </a:xfrm>
        </p:spPr>
        <p:txBody>
          <a:bodyPr/>
          <a:lstStyle/>
          <a:p>
            <a:pPr marL="0" lvl="0" indent="0">
              <a:buNone/>
            </a:pPr>
            <a:r>
              <a:rPr lang="en-US" b="1" dirty="0"/>
              <a:t>NSCAS Summative</a:t>
            </a:r>
            <a:r>
              <a:rPr lang="en-US" dirty="0"/>
              <a:t>—replaces </a:t>
            </a:r>
            <a:r>
              <a:rPr lang="en-US" dirty="0" err="1"/>
              <a:t>NeSA</a:t>
            </a:r>
            <a:r>
              <a:rPr lang="en-US" dirty="0"/>
              <a:t> for grades 3–8</a:t>
            </a:r>
            <a:endParaRPr lang="en-US" sz="3200" dirty="0"/>
          </a:p>
          <a:p>
            <a:pPr lvl="1"/>
            <a:r>
              <a:rPr lang="en-US" dirty="0"/>
              <a:t>Deeper and more precise insight into grade-level performance</a:t>
            </a:r>
            <a:endParaRPr lang="en-US" sz="3000" dirty="0"/>
          </a:p>
          <a:p>
            <a:pPr lvl="1"/>
            <a:r>
              <a:rPr lang="en-US" dirty="0"/>
              <a:t>Maximizes classroom time and allows timely intervention  </a:t>
            </a:r>
            <a:endParaRPr lang="en-US" sz="3000" dirty="0"/>
          </a:p>
          <a:p>
            <a:pPr lvl="1"/>
            <a:r>
              <a:rPr lang="en-US" dirty="0"/>
              <a:t>Provides a stable and secure testing experience</a:t>
            </a:r>
            <a:endParaRPr lang="en-US" sz="3000" dirty="0"/>
          </a:p>
          <a:p>
            <a:pPr lvl="1"/>
            <a:r>
              <a:rPr lang="en-US" dirty="0"/>
              <a:t>Enables students of all abilities to participate </a:t>
            </a:r>
            <a:endParaRPr lang="en-US" sz="3000" dirty="0"/>
          </a:p>
          <a:p>
            <a:pPr marL="0" lvl="0" indent="0">
              <a:buNone/>
            </a:pPr>
            <a:r>
              <a:rPr lang="en-US" b="1" dirty="0"/>
              <a:t>NSCAS ACT</a:t>
            </a:r>
            <a:r>
              <a:rPr lang="en-US" dirty="0"/>
              <a:t>—summative assessment for all high school juniors</a:t>
            </a:r>
            <a:endParaRPr lang="en-US" sz="3200" dirty="0"/>
          </a:p>
          <a:p>
            <a:pPr lvl="1"/>
            <a:r>
              <a:rPr lang="en-US" dirty="0"/>
              <a:t>Indicates college readiness  </a:t>
            </a:r>
            <a:endParaRPr lang="en-US" sz="2800" dirty="0"/>
          </a:p>
        </p:txBody>
      </p:sp>
      <p:sp>
        <p:nvSpPr>
          <p:cNvPr id="3" name="Title 2"/>
          <p:cNvSpPr>
            <a:spLocks noGrp="1"/>
          </p:cNvSpPr>
          <p:nvPr>
            <p:ph type="title"/>
          </p:nvPr>
        </p:nvSpPr>
        <p:spPr/>
        <p:txBody>
          <a:bodyPr/>
          <a:lstStyle/>
          <a:p>
            <a:r>
              <a:rPr lang="en-US" dirty="0"/>
              <a:t>Assessment Types</a:t>
            </a:r>
          </a:p>
        </p:txBody>
      </p:sp>
      <p:sp>
        <p:nvSpPr>
          <p:cNvPr id="4" name="Text Placeholder 3"/>
          <p:cNvSpPr>
            <a:spLocks noGrp="1"/>
          </p:cNvSpPr>
          <p:nvPr>
            <p:ph type="body" idx="10"/>
          </p:nvPr>
        </p:nvSpPr>
        <p:spPr/>
        <p:txBody>
          <a:bodyPr/>
          <a:lstStyle/>
          <a:p>
            <a:r>
              <a:rPr lang="en-US" b="1" dirty="0"/>
              <a:t>Summative Assessment </a:t>
            </a:r>
          </a:p>
          <a:p>
            <a:r>
              <a:rPr lang="en-US" dirty="0"/>
              <a:t>NSCAS Summative</a:t>
            </a:r>
          </a:p>
          <a:p>
            <a:r>
              <a:rPr lang="en-US" dirty="0"/>
              <a:t>NSCAS ACT</a:t>
            </a:r>
          </a:p>
        </p:txBody>
      </p:sp>
    </p:spTree>
    <p:extLst>
      <p:ext uri="{BB962C8B-B14F-4D97-AF65-F5344CB8AC3E}">
        <p14:creationId xmlns:p14="http://schemas.microsoft.com/office/powerpoint/2010/main" val="187890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Nebraska educators define achievement levels per Nebraska content standards</a:t>
            </a:r>
          </a:p>
          <a:p>
            <a:pPr lvl="0"/>
            <a:r>
              <a:rPr lang="en-US" dirty="0"/>
              <a:t>Content specialist review ensures proper measurement and prevents bias</a:t>
            </a:r>
          </a:p>
          <a:p>
            <a:pPr lvl="0"/>
            <a:r>
              <a:rPr lang="en-US" dirty="0"/>
              <a:t>Independent alignment study for skills and standards measurement</a:t>
            </a:r>
          </a:p>
          <a:p>
            <a:endParaRPr lang="en-US" dirty="0"/>
          </a:p>
        </p:txBody>
      </p:sp>
      <p:sp>
        <p:nvSpPr>
          <p:cNvPr id="3" name="Title 2"/>
          <p:cNvSpPr>
            <a:spLocks noGrp="1"/>
          </p:cNvSpPr>
          <p:nvPr>
            <p:ph type="title"/>
          </p:nvPr>
        </p:nvSpPr>
        <p:spPr/>
        <p:txBody>
          <a:bodyPr/>
          <a:lstStyle/>
          <a:p>
            <a:r>
              <a:rPr lang="en-US" dirty="0"/>
              <a:t>NSCAS Summative</a:t>
            </a:r>
          </a:p>
        </p:txBody>
      </p:sp>
      <p:sp>
        <p:nvSpPr>
          <p:cNvPr id="4" name="Text Placeholder 3"/>
          <p:cNvSpPr>
            <a:spLocks noGrp="1"/>
          </p:cNvSpPr>
          <p:nvPr>
            <p:ph type="body" idx="10"/>
          </p:nvPr>
        </p:nvSpPr>
        <p:spPr/>
        <p:txBody>
          <a:bodyPr/>
          <a:lstStyle/>
          <a:p>
            <a:r>
              <a:rPr lang="en-US" dirty="0"/>
              <a:t>Built from Nebraska Standards with help from Nebraska Educators</a:t>
            </a:r>
          </a:p>
        </p:txBody>
      </p:sp>
    </p:spTree>
    <p:extLst>
      <p:ext uri="{BB962C8B-B14F-4D97-AF65-F5344CB8AC3E}">
        <p14:creationId xmlns:p14="http://schemas.microsoft.com/office/powerpoint/2010/main" val="1770878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1628</Words>
  <Application>Microsoft Office PowerPoint</Application>
  <PresentationFormat>Widescreen</PresentationFormat>
  <Paragraphs>235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Office Theme</vt:lpstr>
      <vt:lpstr>PowerPoint Presentation</vt:lpstr>
      <vt:lpstr>Introduction</vt:lpstr>
      <vt:lpstr>About NSCAS</vt:lpstr>
      <vt:lpstr>About NSCAS</vt:lpstr>
      <vt:lpstr>Assessment Types</vt:lpstr>
      <vt:lpstr>Assessment types</vt:lpstr>
      <vt:lpstr>Assessment Types</vt:lpstr>
      <vt:lpstr>Assessment Types</vt:lpstr>
      <vt:lpstr>NSCAS Summative</vt:lpstr>
      <vt:lpstr>NSCAS Summative</vt:lpstr>
      <vt:lpstr>NSCAS Summative</vt:lpstr>
      <vt:lpstr>NSCAS Summative</vt:lpstr>
      <vt:lpstr>NSCAS Summative</vt:lpstr>
      <vt:lpstr>Assessment Types</vt:lpstr>
      <vt:lpstr>Professional Learning</vt:lpstr>
      <vt:lpstr>Professional Learning</vt:lpstr>
      <vt:lpstr>Conclusion</vt:lpstr>
      <vt:lpstr>NSCAS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Meyer</dc:creator>
  <cp:lastModifiedBy>Melissa Leonard</cp:lastModifiedBy>
  <cp:revision>70</cp:revision>
  <dcterms:created xsi:type="dcterms:W3CDTF">2017-09-06T18:05:55Z</dcterms:created>
  <dcterms:modified xsi:type="dcterms:W3CDTF">2018-02-24T00:34:59Z</dcterms:modified>
</cp:coreProperties>
</file>