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257" r:id="rId3"/>
    <p:sldId id="259" r:id="rId4"/>
    <p:sldId id="378" r:id="rId5"/>
    <p:sldId id="556" r:id="rId6"/>
    <p:sldId id="557" r:id="rId7"/>
    <p:sldId id="558" r:id="rId8"/>
    <p:sldId id="559" r:id="rId9"/>
    <p:sldId id="560" r:id="rId10"/>
    <p:sldId id="409" r:id="rId11"/>
    <p:sldId id="529" r:id="rId12"/>
    <p:sldId id="412" r:id="rId13"/>
    <p:sldId id="524" r:id="rId14"/>
    <p:sldId id="532" r:id="rId15"/>
    <p:sldId id="533" r:id="rId16"/>
    <p:sldId id="410" r:id="rId17"/>
    <p:sldId id="561" r:id="rId18"/>
    <p:sldId id="564" r:id="rId19"/>
    <p:sldId id="523" r:id="rId20"/>
    <p:sldId id="578" r:id="rId21"/>
    <p:sldId id="525" r:id="rId22"/>
    <p:sldId id="326" r:id="rId23"/>
    <p:sldId id="530" r:id="rId24"/>
    <p:sldId id="334" r:id="rId25"/>
    <p:sldId id="331" r:id="rId26"/>
    <p:sldId id="467" r:id="rId27"/>
    <p:sldId id="563" r:id="rId28"/>
    <p:sldId id="562" r:id="rId29"/>
    <p:sldId id="566" r:id="rId30"/>
    <p:sldId id="567" r:id="rId31"/>
    <p:sldId id="568" r:id="rId32"/>
    <p:sldId id="569" r:id="rId33"/>
    <p:sldId id="570" r:id="rId34"/>
    <p:sldId id="571" r:id="rId35"/>
    <p:sldId id="565" r:id="rId36"/>
    <p:sldId id="573" r:id="rId37"/>
    <p:sldId id="574" r:id="rId38"/>
    <p:sldId id="576" r:id="rId39"/>
    <p:sldId id="577" r:id="rId40"/>
    <p:sldId id="366" r:id="rId41"/>
    <p:sldId id="357" r:id="rId42"/>
    <p:sldId id="351" r:id="rId43"/>
    <p:sldId id="288" r:id="rId44"/>
    <p:sldId id="364" r:id="rId4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6" autoAdjust="0"/>
    <p:restoredTop sz="79121" autoAdjust="0"/>
  </p:normalViewPr>
  <p:slideViewPr>
    <p:cSldViewPr snapToGrid="0" snapToObjects="1">
      <p:cViewPr varScale="1">
        <p:scale>
          <a:sx n="56" d="100"/>
          <a:sy n="56" d="100"/>
        </p:scale>
        <p:origin x="1896" y="60"/>
      </p:cViewPr>
      <p:guideLst>
        <p:guide orient="horz" pos="2160"/>
        <p:guide pos="2880"/>
      </p:guideLst>
    </p:cSldViewPr>
  </p:slideViewPr>
  <p:notesTextViewPr>
    <p:cViewPr>
      <p:scale>
        <a:sx n="3" d="2"/>
        <a:sy n="3" d="2"/>
      </p:scale>
      <p:origin x="0" y="0"/>
    </p:cViewPr>
  </p:notesTextViewPr>
  <p:sorterViewPr>
    <p:cViewPr>
      <p:scale>
        <a:sx n="100" d="100"/>
        <a:sy n="100" d="100"/>
      </p:scale>
      <p:origin x="0" y="39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22FCB4B-6941-4F21-9B58-AEE714FC1A3D}" type="datetimeFigureOut">
              <a:rPr lang="en-US" smtClean="0"/>
              <a:t>10/5/2017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10BD4DE-D47B-475B-B869-1630B3EC4C72}" type="slidenum">
              <a:rPr lang="en-US" smtClean="0"/>
              <a:t>‹#›</a:t>
            </a:fld>
            <a:endParaRPr lang="en-US" dirty="0"/>
          </a:p>
        </p:txBody>
      </p:sp>
    </p:spTree>
    <p:extLst>
      <p:ext uri="{BB962C8B-B14F-4D97-AF65-F5344CB8AC3E}">
        <p14:creationId xmlns:p14="http://schemas.microsoft.com/office/powerpoint/2010/main" val="1872613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49">
              <a:defRPr/>
            </a:pPr>
            <a:endParaRPr lang="en-US" baseline="0" dirty="0" smtClean="0"/>
          </a:p>
          <a:p>
            <a:pPr defTabSz="914349">
              <a:defRPr/>
            </a:pPr>
            <a:r>
              <a:rPr lang="en-US" baseline="0" dirty="0" smtClean="0"/>
              <a:t>Ask schools to sit together</a:t>
            </a:r>
          </a:p>
        </p:txBody>
      </p:sp>
      <p:sp>
        <p:nvSpPr>
          <p:cNvPr id="4" name="Slide Number Placeholder 3"/>
          <p:cNvSpPr>
            <a:spLocks noGrp="1"/>
          </p:cNvSpPr>
          <p:nvPr>
            <p:ph type="sldNum" sz="quarter" idx="10"/>
          </p:nvPr>
        </p:nvSpPr>
        <p:spPr/>
        <p:txBody>
          <a:bodyPr/>
          <a:lstStyle/>
          <a:p>
            <a:fld id="{E10BD4DE-D47B-475B-B869-1630B3EC4C72}" type="slidenum">
              <a:rPr lang="en-US" smtClean="0"/>
              <a:t>1</a:t>
            </a:fld>
            <a:endParaRPr lang="en-US" dirty="0"/>
          </a:p>
        </p:txBody>
      </p:sp>
    </p:spTree>
    <p:extLst>
      <p:ext uri="{BB962C8B-B14F-4D97-AF65-F5344CB8AC3E}">
        <p14:creationId xmlns:p14="http://schemas.microsoft.com/office/powerpoint/2010/main" val="2879064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endParaRPr lang="en-US" baseline="0" dirty="0" smtClean="0"/>
          </a:p>
        </p:txBody>
      </p:sp>
      <p:sp>
        <p:nvSpPr>
          <p:cNvPr id="972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1C66C19-D6CB-4574-AA4F-861F3AA1BE7E}" type="slidenum">
              <a:rPr lang="en-US" smtClean="0"/>
              <a:pPr fontAlgn="base">
                <a:spcBef>
                  <a:spcPct val="0"/>
                </a:spcBef>
                <a:spcAft>
                  <a:spcPct val="0"/>
                </a:spcAft>
                <a:defRPr/>
              </a:pPr>
              <a:t>40</a:t>
            </a:fld>
            <a:endParaRPr lang="en-US" dirty="0" smtClean="0"/>
          </a:p>
        </p:txBody>
      </p:sp>
      <p:sp>
        <p:nvSpPr>
          <p:cNvPr id="5" name="Header Placeholder 4"/>
          <p:cNvSpPr>
            <a:spLocks noGrp="1"/>
          </p:cNvSpPr>
          <p:nvPr>
            <p:ph type="hdr" sz="quarter"/>
          </p:nvPr>
        </p:nvSpPr>
        <p:spPr/>
        <p:txBody>
          <a:bodyPr/>
          <a:lstStyle/>
          <a:p>
            <a:pPr>
              <a:defRPr/>
            </a:pPr>
            <a:r>
              <a:rPr lang="en-US" dirty="0"/>
              <a:t>2011 BMIT Standards Workshops</a:t>
            </a:r>
          </a:p>
        </p:txBody>
      </p:sp>
      <p:sp>
        <p:nvSpPr>
          <p:cNvPr id="2" name="Footer Placeholder 1"/>
          <p:cNvSpPr>
            <a:spLocks noGrp="1"/>
          </p:cNvSpPr>
          <p:nvPr>
            <p:ph type="ftr" sz="quarter" idx="10"/>
          </p:nvPr>
        </p:nvSpPr>
        <p:spPr/>
        <p:txBody>
          <a:bodyPr/>
          <a:lstStyle/>
          <a:p>
            <a:pPr>
              <a:defRPr/>
            </a:pPr>
            <a:r>
              <a:rPr lang="en-US" dirty="0" smtClean="0"/>
              <a:t>2014 BMIT Standards Workshop</a:t>
            </a:r>
            <a:endParaRPr lang="en-US" dirty="0"/>
          </a:p>
        </p:txBody>
      </p:sp>
      <p:sp>
        <p:nvSpPr>
          <p:cNvPr id="3" name="Date Placeholder 2"/>
          <p:cNvSpPr>
            <a:spLocks noGrp="1"/>
          </p:cNvSpPr>
          <p:nvPr>
            <p:ph type="dt" idx="11"/>
          </p:nvPr>
        </p:nvSpPr>
        <p:spPr/>
        <p:txBody>
          <a:bodyPr/>
          <a:lstStyle/>
          <a:p>
            <a:pPr>
              <a:defRPr/>
            </a:pPr>
            <a:fld id="{511CC276-5D15-40B1-BB39-9648E8BE0DE9}" type="datetime1">
              <a:rPr lang="en-US" smtClean="0"/>
              <a:t>10/5/2017</a:t>
            </a:fld>
            <a:endParaRPr lang="en-US" dirty="0"/>
          </a:p>
        </p:txBody>
      </p:sp>
    </p:spTree>
    <p:extLst>
      <p:ext uri="{BB962C8B-B14F-4D97-AF65-F5344CB8AC3E}">
        <p14:creationId xmlns:p14="http://schemas.microsoft.com/office/powerpoint/2010/main" val="190641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endParaRPr lang="en-US" dirty="0" smtClean="0"/>
          </a:p>
        </p:txBody>
      </p:sp>
      <p:sp>
        <p:nvSpPr>
          <p:cNvPr id="1065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0C03DD-B9CA-4065-864A-3C3BB8AE769F}" type="slidenum">
              <a:rPr lang="en-US" smtClean="0"/>
              <a:pPr fontAlgn="base">
                <a:spcBef>
                  <a:spcPct val="0"/>
                </a:spcBef>
                <a:spcAft>
                  <a:spcPct val="0"/>
                </a:spcAft>
                <a:defRPr/>
              </a:pPr>
              <a:t>41</a:t>
            </a:fld>
            <a:endParaRPr lang="en-US" dirty="0" smtClean="0"/>
          </a:p>
        </p:txBody>
      </p:sp>
      <p:sp>
        <p:nvSpPr>
          <p:cNvPr id="5" name="Header Placeholder 4"/>
          <p:cNvSpPr>
            <a:spLocks noGrp="1"/>
          </p:cNvSpPr>
          <p:nvPr>
            <p:ph type="hdr" sz="quarter"/>
          </p:nvPr>
        </p:nvSpPr>
        <p:spPr/>
        <p:txBody>
          <a:bodyPr/>
          <a:lstStyle/>
          <a:p>
            <a:pPr>
              <a:defRPr/>
            </a:pPr>
            <a:r>
              <a:rPr lang="en-US" dirty="0"/>
              <a:t>2011 BMIT Standards Workshops</a:t>
            </a:r>
          </a:p>
        </p:txBody>
      </p:sp>
      <p:sp>
        <p:nvSpPr>
          <p:cNvPr id="2" name="Footer Placeholder 1"/>
          <p:cNvSpPr>
            <a:spLocks noGrp="1"/>
          </p:cNvSpPr>
          <p:nvPr>
            <p:ph type="ftr" sz="quarter" idx="10"/>
          </p:nvPr>
        </p:nvSpPr>
        <p:spPr/>
        <p:txBody>
          <a:bodyPr/>
          <a:lstStyle/>
          <a:p>
            <a:pPr>
              <a:defRPr/>
            </a:pPr>
            <a:r>
              <a:rPr lang="en-US" dirty="0" smtClean="0"/>
              <a:t>2014 BMIT Standards Workshop</a:t>
            </a:r>
            <a:endParaRPr lang="en-US" dirty="0"/>
          </a:p>
        </p:txBody>
      </p:sp>
      <p:sp>
        <p:nvSpPr>
          <p:cNvPr id="3" name="Date Placeholder 2"/>
          <p:cNvSpPr>
            <a:spLocks noGrp="1"/>
          </p:cNvSpPr>
          <p:nvPr>
            <p:ph type="dt" idx="11"/>
          </p:nvPr>
        </p:nvSpPr>
        <p:spPr/>
        <p:txBody>
          <a:bodyPr/>
          <a:lstStyle/>
          <a:p>
            <a:pPr>
              <a:defRPr/>
            </a:pPr>
            <a:fld id="{3B1A88C6-74E6-4607-9287-2D276096D661}" type="datetime1">
              <a:rPr lang="en-US" smtClean="0"/>
              <a:t>10/5/2017</a:t>
            </a:fld>
            <a:endParaRPr lang="en-US" dirty="0"/>
          </a:p>
        </p:txBody>
      </p:sp>
    </p:spTree>
    <p:extLst>
      <p:ext uri="{BB962C8B-B14F-4D97-AF65-F5344CB8AC3E}">
        <p14:creationId xmlns:p14="http://schemas.microsoft.com/office/powerpoint/2010/main" val="3613514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None/>
            </a:pPr>
            <a:endParaRPr lang="en-US" dirty="0" smtClean="0"/>
          </a:p>
        </p:txBody>
      </p:sp>
      <p:sp>
        <p:nvSpPr>
          <p:cNvPr id="1075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09B9D71-8B7C-4EA1-B182-E6950ACD9F53}" type="slidenum">
              <a:rPr lang="en-US" smtClean="0"/>
              <a:pPr fontAlgn="base">
                <a:spcBef>
                  <a:spcPct val="0"/>
                </a:spcBef>
                <a:spcAft>
                  <a:spcPct val="0"/>
                </a:spcAft>
                <a:defRPr/>
              </a:pPr>
              <a:t>42</a:t>
            </a:fld>
            <a:endParaRPr lang="en-US" dirty="0" smtClean="0"/>
          </a:p>
        </p:txBody>
      </p:sp>
      <p:sp>
        <p:nvSpPr>
          <p:cNvPr id="5" name="Header Placeholder 4"/>
          <p:cNvSpPr>
            <a:spLocks noGrp="1"/>
          </p:cNvSpPr>
          <p:nvPr>
            <p:ph type="hdr" sz="quarter"/>
          </p:nvPr>
        </p:nvSpPr>
        <p:spPr/>
        <p:txBody>
          <a:bodyPr/>
          <a:lstStyle/>
          <a:p>
            <a:pPr>
              <a:defRPr/>
            </a:pPr>
            <a:r>
              <a:rPr lang="en-US" dirty="0"/>
              <a:t>2011 BMIT Standards Workshops</a:t>
            </a:r>
          </a:p>
        </p:txBody>
      </p:sp>
      <p:sp>
        <p:nvSpPr>
          <p:cNvPr id="2" name="Footer Placeholder 1"/>
          <p:cNvSpPr>
            <a:spLocks noGrp="1"/>
          </p:cNvSpPr>
          <p:nvPr>
            <p:ph type="ftr" sz="quarter" idx="10"/>
          </p:nvPr>
        </p:nvSpPr>
        <p:spPr/>
        <p:txBody>
          <a:bodyPr/>
          <a:lstStyle/>
          <a:p>
            <a:pPr>
              <a:defRPr/>
            </a:pPr>
            <a:r>
              <a:rPr lang="en-US" dirty="0" smtClean="0"/>
              <a:t>2014 BMIT Standards Workshop</a:t>
            </a:r>
            <a:endParaRPr lang="en-US" dirty="0"/>
          </a:p>
        </p:txBody>
      </p:sp>
      <p:sp>
        <p:nvSpPr>
          <p:cNvPr id="3" name="Date Placeholder 2"/>
          <p:cNvSpPr>
            <a:spLocks noGrp="1"/>
          </p:cNvSpPr>
          <p:nvPr>
            <p:ph type="dt" idx="11"/>
          </p:nvPr>
        </p:nvSpPr>
        <p:spPr/>
        <p:txBody>
          <a:bodyPr/>
          <a:lstStyle/>
          <a:p>
            <a:pPr>
              <a:defRPr/>
            </a:pPr>
            <a:fld id="{2CD0A1DB-5E7A-4314-9F94-5141098FC14B}" type="datetime1">
              <a:rPr lang="en-US" smtClean="0"/>
              <a:t>10/5/2017</a:t>
            </a:fld>
            <a:endParaRPr lang="en-US" dirty="0"/>
          </a:p>
        </p:txBody>
      </p:sp>
    </p:spTree>
    <p:extLst>
      <p:ext uri="{BB962C8B-B14F-4D97-AF65-F5344CB8AC3E}">
        <p14:creationId xmlns:p14="http://schemas.microsoft.com/office/powerpoint/2010/main" val="2435397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solidFill>
                <a:schemeClr val="accent3"/>
              </a:solidFill>
            </a:endParaRPr>
          </a:p>
        </p:txBody>
      </p:sp>
      <p:sp>
        <p:nvSpPr>
          <p:cNvPr id="4" name="Slide Number Placeholder 3"/>
          <p:cNvSpPr>
            <a:spLocks noGrp="1"/>
          </p:cNvSpPr>
          <p:nvPr>
            <p:ph type="sldNum" sz="quarter" idx="10"/>
          </p:nvPr>
        </p:nvSpPr>
        <p:spPr/>
        <p:txBody>
          <a:bodyPr/>
          <a:lstStyle/>
          <a:p>
            <a:fld id="{E10BD4DE-D47B-475B-B869-1630B3EC4C72}" type="slidenum">
              <a:rPr lang="en-US" smtClean="0"/>
              <a:t>43</a:t>
            </a:fld>
            <a:endParaRPr lang="en-US" dirty="0"/>
          </a:p>
        </p:txBody>
      </p:sp>
    </p:spTree>
    <p:extLst>
      <p:ext uri="{BB962C8B-B14F-4D97-AF65-F5344CB8AC3E}">
        <p14:creationId xmlns:p14="http://schemas.microsoft.com/office/powerpoint/2010/main" val="2209857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a:buFont typeface="Arial" pitchFamily="34" charset="0"/>
              <a:buNone/>
            </a:pPr>
            <a:r>
              <a:rPr lang="en-US" dirty="0" smtClean="0"/>
              <a:t>End no later than 2 p.m.</a:t>
            </a:r>
          </a:p>
          <a:p>
            <a:pPr>
              <a:buFont typeface="Arial" pitchFamily="34" charset="0"/>
              <a:buNone/>
            </a:pPr>
            <a:endParaRPr lang="en-US" dirty="0" smtClean="0"/>
          </a:p>
        </p:txBody>
      </p:sp>
      <p:sp>
        <p:nvSpPr>
          <p:cNvPr id="4" name="Slide Number Placeholder 3"/>
          <p:cNvSpPr>
            <a:spLocks noGrp="1"/>
          </p:cNvSpPr>
          <p:nvPr>
            <p:ph type="sldNum" sz="quarter" idx="5"/>
          </p:nvPr>
        </p:nvSpPr>
        <p:spPr/>
        <p:txBody>
          <a:bodyPr/>
          <a:lstStyle/>
          <a:p>
            <a:pPr>
              <a:defRPr/>
            </a:pPr>
            <a:fld id="{ADFD80F7-59D1-4934-B59E-D9CB0754955D}" type="slidenum">
              <a:rPr lang="en-US" smtClean="0"/>
              <a:pPr>
                <a:defRPr/>
              </a:pPr>
              <a:t>44</a:t>
            </a:fld>
            <a:endParaRPr lang="en-US" dirty="0"/>
          </a:p>
        </p:txBody>
      </p:sp>
      <p:sp>
        <p:nvSpPr>
          <p:cNvPr id="5" name="Header Placeholder 4"/>
          <p:cNvSpPr>
            <a:spLocks noGrp="1"/>
          </p:cNvSpPr>
          <p:nvPr>
            <p:ph type="hdr" sz="quarter"/>
          </p:nvPr>
        </p:nvSpPr>
        <p:spPr/>
        <p:txBody>
          <a:bodyPr/>
          <a:lstStyle/>
          <a:p>
            <a:pPr>
              <a:defRPr/>
            </a:pPr>
            <a:r>
              <a:rPr lang="en-US" dirty="0"/>
              <a:t>2011 BMIT Standards Workshops</a:t>
            </a:r>
          </a:p>
        </p:txBody>
      </p:sp>
      <p:sp>
        <p:nvSpPr>
          <p:cNvPr id="2" name="Footer Placeholder 1"/>
          <p:cNvSpPr>
            <a:spLocks noGrp="1"/>
          </p:cNvSpPr>
          <p:nvPr>
            <p:ph type="ftr" sz="quarter" idx="10"/>
          </p:nvPr>
        </p:nvSpPr>
        <p:spPr/>
        <p:txBody>
          <a:bodyPr/>
          <a:lstStyle/>
          <a:p>
            <a:pPr>
              <a:defRPr/>
            </a:pPr>
            <a:r>
              <a:rPr lang="en-US" dirty="0" smtClean="0"/>
              <a:t>2014 BMIT Standards Workshop</a:t>
            </a:r>
            <a:endParaRPr lang="en-US" dirty="0"/>
          </a:p>
        </p:txBody>
      </p:sp>
      <p:sp>
        <p:nvSpPr>
          <p:cNvPr id="3" name="Date Placeholder 2"/>
          <p:cNvSpPr>
            <a:spLocks noGrp="1"/>
          </p:cNvSpPr>
          <p:nvPr>
            <p:ph type="dt" idx="11"/>
          </p:nvPr>
        </p:nvSpPr>
        <p:spPr/>
        <p:txBody>
          <a:bodyPr/>
          <a:lstStyle/>
          <a:p>
            <a:pPr>
              <a:defRPr/>
            </a:pPr>
            <a:fld id="{AA93F24B-3C50-49F2-B39F-B92688A316DE}" type="datetime1">
              <a:rPr lang="en-US" smtClean="0"/>
              <a:t>10/5/2017</a:t>
            </a:fld>
            <a:endParaRPr lang="en-US" dirty="0"/>
          </a:p>
        </p:txBody>
      </p:sp>
    </p:spTree>
    <p:extLst>
      <p:ext uri="{BB962C8B-B14F-4D97-AF65-F5344CB8AC3E}">
        <p14:creationId xmlns:p14="http://schemas.microsoft.com/office/powerpoint/2010/main" val="2783242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None/>
            </a:pPr>
            <a:r>
              <a:rPr lang="en-US" dirty="0" smtClean="0"/>
              <a:t>Tony</a:t>
            </a:r>
          </a:p>
          <a:p>
            <a:pPr eaLnBrk="1" hangingPunct="1">
              <a:spcBef>
                <a:spcPct val="0"/>
              </a:spcBef>
              <a:buFontTx/>
              <a:buChar char="•"/>
            </a:pPr>
            <a:r>
              <a:rPr lang="en-US" dirty="0" smtClean="0"/>
              <a:t>Provide instructions for lunch from 11:30</a:t>
            </a:r>
          </a:p>
          <a:p>
            <a:endParaRPr lang="en-US" dirty="0"/>
          </a:p>
        </p:txBody>
      </p:sp>
      <p:sp>
        <p:nvSpPr>
          <p:cNvPr id="4" name="Slide Number Placeholder 3"/>
          <p:cNvSpPr>
            <a:spLocks noGrp="1"/>
          </p:cNvSpPr>
          <p:nvPr>
            <p:ph type="sldNum" sz="quarter" idx="10"/>
          </p:nvPr>
        </p:nvSpPr>
        <p:spPr/>
        <p:txBody>
          <a:bodyPr/>
          <a:lstStyle/>
          <a:p>
            <a:fld id="{E10BD4DE-D47B-475B-B869-1630B3EC4C72}" type="slidenum">
              <a:rPr lang="en-US" smtClean="0"/>
              <a:t>2</a:t>
            </a:fld>
            <a:endParaRPr lang="en-US" dirty="0"/>
          </a:p>
        </p:txBody>
      </p:sp>
    </p:spTree>
    <p:extLst>
      <p:ext uri="{BB962C8B-B14F-4D97-AF65-F5344CB8AC3E}">
        <p14:creationId xmlns:p14="http://schemas.microsoft.com/office/powerpoint/2010/main" val="2722722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954150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D4DE-D47B-475B-B869-1630B3EC4C72}" type="slidenum">
              <a:rPr lang="en-US" smtClean="0"/>
              <a:t>21</a:t>
            </a:fld>
            <a:endParaRPr lang="en-US" dirty="0"/>
          </a:p>
        </p:txBody>
      </p:sp>
    </p:spTree>
    <p:extLst>
      <p:ext uri="{BB962C8B-B14F-4D97-AF65-F5344CB8AC3E}">
        <p14:creationId xmlns:p14="http://schemas.microsoft.com/office/powerpoint/2010/main" val="3947356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defTabSz="914349" eaLnBrk="1" hangingPunct="1">
              <a:spcBef>
                <a:spcPct val="0"/>
              </a:spcBef>
              <a:buFontTx/>
              <a:buChar char="•"/>
              <a:defRPr/>
            </a:pPr>
            <a:r>
              <a:rPr lang="en-US" dirty="0" smtClean="0"/>
              <a:t>POS </a:t>
            </a:r>
            <a:r>
              <a:rPr lang="en-US" dirty="0"/>
              <a:t>is not simply the sequence of 3 or 4 CTE courses</a:t>
            </a:r>
          </a:p>
          <a:p>
            <a:pPr defTabSz="914349" eaLnBrk="1" hangingPunct="1">
              <a:spcBef>
                <a:spcPct val="0"/>
              </a:spcBef>
              <a:buFontTx/>
              <a:buChar char="•"/>
              <a:defRPr/>
            </a:pPr>
            <a:r>
              <a:rPr lang="en-US" dirty="0"/>
              <a:t>A viable secondary POS includes academic and other related courses in addition to effective policy and support to prepare students for the next phase of their career development process</a:t>
            </a:r>
          </a:p>
          <a:p>
            <a:pPr defTabSz="914349" eaLnBrk="1" hangingPunct="1">
              <a:spcBef>
                <a:spcPct val="0"/>
              </a:spcBef>
              <a:defRPr/>
            </a:pPr>
            <a:endParaRPr lang="en-US" dirty="0"/>
          </a:p>
        </p:txBody>
      </p:sp>
      <p:sp>
        <p:nvSpPr>
          <p:cNvPr id="737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4AC1DEC-4637-46D0-9A2C-28B751499C94}" type="slidenum">
              <a:rPr lang="en-US" smtClean="0"/>
              <a:pPr fontAlgn="base">
                <a:spcBef>
                  <a:spcPct val="0"/>
                </a:spcBef>
                <a:spcAft>
                  <a:spcPct val="0"/>
                </a:spcAft>
                <a:defRPr/>
              </a:pPr>
              <a:t>22</a:t>
            </a:fld>
            <a:endParaRPr lang="en-US" dirty="0" smtClean="0"/>
          </a:p>
        </p:txBody>
      </p:sp>
      <p:sp>
        <p:nvSpPr>
          <p:cNvPr id="5" name="Header Placeholder 4"/>
          <p:cNvSpPr>
            <a:spLocks noGrp="1"/>
          </p:cNvSpPr>
          <p:nvPr>
            <p:ph type="hdr" sz="quarter"/>
          </p:nvPr>
        </p:nvSpPr>
        <p:spPr/>
        <p:txBody>
          <a:bodyPr/>
          <a:lstStyle/>
          <a:p>
            <a:pPr>
              <a:defRPr/>
            </a:pPr>
            <a:r>
              <a:rPr lang="en-US" dirty="0"/>
              <a:t>2011 BMIT Standards Workshops</a:t>
            </a:r>
          </a:p>
        </p:txBody>
      </p:sp>
      <p:sp>
        <p:nvSpPr>
          <p:cNvPr id="2" name="Footer Placeholder 1"/>
          <p:cNvSpPr>
            <a:spLocks noGrp="1"/>
          </p:cNvSpPr>
          <p:nvPr>
            <p:ph type="ftr" sz="quarter" idx="10"/>
          </p:nvPr>
        </p:nvSpPr>
        <p:spPr/>
        <p:txBody>
          <a:bodyPr/>
          <a:lstStyle/>
          <a:p>
            <a:pPr>
              <a:defRPr/>
            </a:pPr>
            <a:r>
              <a:rPr lang="en-US" dirty="0" smtClean="0"/>
              <a:t>2014 BMIT Standards Workshop</a:t>
            </a:r>
            <a:endParaRPr lang="en-US" dirty="0"/>
          </a:p>
        </p:txBody>
      </p:sp>
      <p:sp>
        <p:nvSpPr>
          <p:cNvPr id="3" name="Date Placeholder 2"/>
          <p:cNvSpPr>
            <a:spLocks noGrp="1"/>
          </p:cNvSpPr>
          <p:nvPr>
            <p:ph type="dt" idx="11"/>
          </p:nvPr>
        </p:nvSpPr>
        <p:spPr/>
        <p:txBody>
          <a:bodyPr/>
          <a:lstStyle/>
          <a:p>
            <a:pPr>
              <a:defRPr/>
            </a:pPr>
            <a:fld id="{6DF1CCAB-B664-46AC-A12B-1ABFAAB86BCB}" type="datetime1">
              <a:rPr lang="en-US" smtClean="0"/>
              <a:t>10/5/2017</a:t>
            </a:fld>
            <a:endParaRPr lang="en-US" dirty="0"/>
          </a:p>
        </p:txBody>
      </p:sp>
    </p:spTree>
    <p:extLst>
      <p:ext uri="{BB962C8B-B14F-4D97-AF65-F5344CB8AC3E}">
        <p14:creationId xmlns:p14="http://schemas.microsoft.com/office/powerpoint/2010/main" val="4093204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endParaRPr lang="en-US" dirty="0" smtClean="0"/>
          </a:p>
        </p:txBody>
      </p:sp>
      <p:sp>
        <p:nvSpPr>
          <p:cNvPr id="737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1A3A6B-BE3C-46E9-B094-0046883B4FDB}" type="slidenum">
              <a:rPr lang="en-US" smtClean="0"/>
              <a:pPr fontAlgn="base">
                <a:spcBef>
                  <a:spcPct val="0"/>
                </a:spcBef>
                <a:spcAft>
                  <a:spcPct val="0"/>
                </a:spcAft>
                <a:defRPr/>
              </a:pPr>
              <a:t>24</a:t>
            </a:fld>
            <a:endParaRPr lang="en-US" dirty="0" smtClean="0"/>
          </a:p>
        </p:txBody>
      </p:sp>
      <p:sp>
        <p:nvSpPr>
          <p:cNvPr id="5" name="Header Placeholder 4"/>
          <p:cNvSpPr>
            <a:spLocks noGrp="1"/>
          </p:cNvSpPr>
          <p:nvPr>
            <p:ph type="hdr" sz="quarter"/>
          </p:nvPr>
        </p:nvSpPr>
        <p:spPr/>
        <p:txBody>
          <a:bodyPr/>
          <a:lstStyle/>
          <a:p>
            <a:pPr>
              <a:defRPr/>
            </a:pPr>
            <a:r>
              <a:rPr lang="en-US" dirty="0"/>
              <a:t>2011 BMIT Standards Workshops</a:t>
            </a:r>
          </a:p>
        </p:txBody>
      </p:sp>
      <p:sp>
        <p:nvSpPr>
          <p:cNvPr id="2" name="Footer Placeholder 1"/>
          <p:cNvSpPr>
            <a:spLocks noGrp="1"/>
          </p:cNvSpPr>
          <p:nvPr>
            <p:ph type="ftr" sz="quarter" idx="10"/>
          </p:nvPr>
        </p:nvSpPr>
        <p:spPr/>
        <p:txBody>
          <a:bodyPr/>
          <a:lstStyle/>
          <a:p>
            <a:pPr>
              <a:defRPr/>
            </a:pPr>
            <a:r>
              <a:rPr lang="en-US" dirty="0" smtClean="0"/>
              <a:t>2014 BMIT Standards Workshop</a:t>
            </a:r>
            <a:endParaRPr lang="en-US" dirty="0"/>
          </a:p>
        </p:txBody>
      </p:sp>
      <p:sp>
        <p:nvSpPr>
          <p:cNvPr id="3" name="Date Placeholder 2"/>
          <p:cNvSpPr>
            <a:spLocks noGrp="1"/>
          </p:cNvSpPr>
          <p:nvPr>
            <p:ph type="dt" idx="11"/>
          </p:nvPr>
        </p:nvSpPr>
        <p:spPr/>
        <p:txBody>
          <a:bodyPr/>
          <a:lstStyle/>
          <a:p>
            <a:pPr>
              <a:defRPr/>
            </a:pPr>
            <a:fld id="{21598832-C587-49BD-B10C-DFD5F2E0EB5A}" type="datetime1">
              <a:rPr lang="en-US" smtClean="0"/>
              <a:t>10/5/2017</a:t>
            </a:fld>
            <a:endParaRPr lang="en-US" dirty="0"/>
          </a:p>
        </p:txBody>
      </p:sp>
    </p:spTree>
    <p:extLst>
      <p:ext uri="{BB962C8B-B14F-4D97-AF65-F5344CB8AC3E}">
        <p14:creationId xmlns:p14="http://schemas.microsoft.com/office/powerpoint/2010/main" val="3788975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US" dirty="0"/>
          </a:p>
        </p:txBody>
      </p:sp>
      <p:sp>
        <p:nvSpPr>
          <p:cNvPr id="4" name="Footer Placeholder 3"/>
          <p:cNvSpPr>
            <a:spLocks noGrp="1"/>
          </p:cNvSpPr>
          <p:nvPr>
            <p:ph type="ftr" sz="quarter" idx="10"/>
          </p:nvPr>
        </p:nvSpPr>
        <p:spPr/>
        <p:txBody>
          <a:bodyPr/>
          <a:lstStyle/>
          <a:p>
            <a:pPr>
              <a:defRPr/>
            </a:pPr>
            <a:r>
              <a:rPr lang="en-US" dirty="0" smtClean="0"/>
              <a:t>2014 BMIT Standards Workshop</a:t>
            </a:r>
            <a:endParaRPr lang="en-US" dirty="0"/>
          </a:p>
        </p:txBody>
      </p:sp>
      <p:sp>
        <p:nvSpPr>
          <p:cNvPr id="5" name="Slide Number Placeholder 4"/>
          <p:cNvSpPr>
            <a:spLocks noGrp="1"/>
          </p:cNvSpPr>
          <p:nvPr>
            <p:ph type="sldNum" sz="quarter" idx="11"/>
          </p:nvPr>
        </p:nvSpPr>
        <p:spPr/>
        <p:txBody>
          <a:bodyPr/>
          <a:lstStyle/>
          <a:p>
            <a:pPr>
              <a:defRPr/>
            </a:pPr>
            <a:fld id="{6AB18009-9B02-4A21-BB21-277317E3774E}" type="slidenum">
              <a:rPr lang="en-US" smtClean="0"/>
              <a:pPr>
                <a:defRPr/>
              </a:pPr>
              <a:t>25</a:t>
            </a:fld>
            <a:endParaRPr lang="en-US" dirty="0"/>
          </a:p>
        </p:txBody>
      </p:sp>
      <p:sp>
        <p:nvSpPr>
          <p:cNvPr id="6" name="Date Placeholder 5"/>
          <p:cNvSpPr>
            <a:spLocks noGrp="1"/>
          </p:cNvSpPr>
          <p:nvPr>
            <p:ph type="dt" idx="12"/>
          </p:nvPr>
        </p:nvSpPr>
        <p:spPr/>
        <p:txBody>
          <a:bodyPr/>
          <a:lstStyle/>
          <a:p>
            <a:pPr>
              <a:defRPr/>
            </a:pPr>
            <a:fld id="{F5C7F3D3-899F-40CC-BB63-9C25AC732977}" type="datetime1">
              <a:rPr lang="en-US" smtClean="0"/>
              <a:t>10/5/2017</a:t>
            </a:fld>
            <a:endParaRPr lang="en-US" dirty="0"/>
          </a:p>
        </p:txBody>
      </p:sp>
    </p:spTree>
    <p:extLst>
      <p:ext uri="{BB962C8B-B14F-4D97-AF65-F5344CB8AC3E}">
        <p14:creationId xmlns:p14="http://schemas.microsoft.com/office/powerpoint/2010/main" val="2795723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BD4DE-D47B-475B-B869-1630B3EC4C72}" type="slidenum">
              <a:rPr lang="en-US" smtClean="0"/>
              <a:t>27</a:t>
            </a:fld>
            <a:endParaRPr lang="en-US" dirty="0"/>
          </a:p>
        </p:txBody>
      </p:sp>
    </p:spTree>
    <p:extLst>
      <p:ext uri="{BB962C8B-B14F-4D97-AF65-F5344CB8AC3E}">
        <p14:creationId xmlns:p14="http://schemas.microsoft.com/office/powerpoint/2010/main" val="3149401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txBox="1">
            <a:spLocks noGrp="1" noChangeArrowheads="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1" tIns="46580" rIns="93161" bIns="46580" anchor="b"/>
          <a:lstStyle>
            <a:lvl1pPr defTabSz="941388">
              <a:spcBef>
                <a:spcPct val="30000"/>
              </a:spcBef>
              <a:defRPr sz="1200">
                <a:solidFill>
                  <a:schemeClr val="tx1"/>
                </a:solidFill>
                <a:latin typeface="Arial" panose="020B0604020202020204" pitchFamily="34" charset="0"/>
              </a:defRPr>
            </a:lvl1pPr>
            <a:lvl2pPr marL="742950" indent="-285750" defTabSz="941388">
              <a:spcBef>
                <a:spcPct val="30000"/>
              </a:spcBef>
              <a:defRPr sz="1200">
                <a:solidFill>
                  <a:schemeClr val="tx1"/>
                </a:solidFill>
                <a:latin typeface="Arial" panose="020B0604020202020204" pitchFamily="34" charset="0"/>
              </a:defRPr>
            </a:lvl2pPr>
            <a:lvl3pPr marL="1143000" indent="-228600" defTabSz="941388">
              <a:spcBef>
                <a:spcPct val="30000"/>
              </a:spcBef>
              <a:defRPr sz="1200">
                <a:solidFill>
                  <a:schemeClr val="tx1"/>
                </a:solidFill>
                <a:latin typeface="Arial" panose="020B0604020202020204" pitchFamily="34" charset="0"/>
              </a:defRPr>
            </a:lvl3pPr>
            <a:lvl4pPr marL="1600200" indent="-228600" defTabSz="941388">
              <a:spcBef>
                <a:spcPct val="30000"/>
              </a:spcBef>
              <a:defRPr sz="1200">
                <a:solidFill>
                  <a:schemeClr val="tx1"/>
                </a:solidFill>
                <a:latin typeface="Arial" panose="020B0604020202020204" pitchFamily="34" charset="0"/>
              </a:defRPr>
            </a:lvl4pPr>
            <a:lvl5pPr marL="2057400" indent="-228600" defTabSz="941388">
              <a:spcBef>
                <a:spcPct val="30000"/>
              </a:spcBef>
              <a:defRPr sz="1200">
                <a:solidFill>
                  <a:schemeClr val="tx1"/>
                </a:solidFill>
                <a:latin typeface="Arial" panose="020B0604020202020204" pitchFamily="34" charset="0"/>
              </a:defRPr>
            </a:lvl5pPr>
            <a:lvl6pPr marL="2514600" indent="-228600" defTabSz="9413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413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413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41388"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AAB8316B-E469-4786-B906-A665832FB204}" type="slidenum">
              <a:rPr lang="en-US" altLang="en-US" sz="1300" b="0"/>
              <a:pPr algn="r" eaLnBrk="1" hangingPunct="1">
                <a:spcBef>
                  <a:spcPct val="0"/>
                </a:spcBef>
              </a:pPr>
              <a:t>31</a:t>
            </a:fld>
            <a:endParaRPr lang="en-US" altLang="en-US" sz="1300" b="0"/>
          </a:p>
        </p:txBody>
      </p:sp>
      <p:sp>
        <p:nvSpPr>
          <p:cNvPr id="17411" name="Rectangle 2"/>
          <p:cNvSpPr>
            <a:spLocks noGrp="1" noRot="1" noChangeAspect="1" noChangeArrowheads="1" noTextEdit="1"/>
          </p:cNvSpPr>
          <p:nvPr>
            <p:ph type="sldImg"/>
          </p:nvPr>
        </p:nvSpPr>
        <p:spPr>
          <a:solidFill>
            <a:srgbClr val="FFFFFF"/>
          </a:solidFill>
          <a:ln/>
        </p:spPr>
      </p:sp>
      <p:sp>
        <p:nvSpPr>
          <p:cNvPr id="17412" name="Rectangle 3"/>
          <p:cNvSpPr>
            <a:spLocks noGrp="1" noChangeArrowheads="1"/>
          </p:cNvSpPr>
          <p:nvPr>
            <p:ph type="body" idx="1"/>
          </p:nvPr>
        </p:nvSpPr>
        <p:spPr>
          <a:xfrm>
            <a:off x="933450" y="4416425"/>
            <a:ext cx="5143500" cy="4181475"/>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marL="217488" indent="-217488" eaLnBrk="1" hangingPunct="1">
              <a:buFontTx/>
              <a:buChar char="•"/>
            </a:pPr>
            <a:endParaRPr lang="en-US" altLang="en-US" smtClean="0">
              <a:latin typeface="Arial" panose="020B0604020202020204" pitchFamily="34" charset="0"/>
            </a:endParaRPr>
          </a:p>
        </p:txBody>
      </p:sp>
    </p:spTree>
    <p:extLst>
      <p:ext uri="{BB962C8B-B14F-4D97-AF65-F5344CB8AC3E}">
        <p14:creationId xmlns:p14="http://schemas.microsoft.com/office/powerpoint/2010/main" val="1304971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B9CA0D-A277-1247-9656-FCE9F75C6E5E}" type="datetimeFigureOut">
              <a:rPr lang="en-US" smtClean="0"/>
              <a:t>10/5/2017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82753D-3D14-0F42-9A2B-FFC74BC2A5AF}" type="slidenum">
              <a:rPr lang="en-US" smtClean="0"/>
              <a:t>‹#›</a:t>
            </a:fld>
            <a:endParaRPr lang="en-US" dirty="0"/>
          </a:p>
        </p:txBody>
      </p:sp>
    </p:spTree>
    <p:extLst>
      <p:ext uri="{BB962C8B-B14F-4D97-AF65-F5344CB8AC3E}">
        <p14:creationId xmlns:p14="http://schemas.microsoft.com/office/powerpoint/2010/main" val="1145886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B9CA0D-A277-1247-9656-FCE9F75C6E5E}" type="datetimeFigureOut">
              <a:rPr lang="en-US" smtClean="0"/>
              <a:t>10/5/2017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82753D-3D14-0F42-9A2B-FFC74BC2A5AF}" type="slidenum">
              <a:rPr lang="en-US" smtClean="0"/>
              <a:t>‹#›</a:t>
            </a:fld>
            <a:endParaRPr lang="en-US" dirty="0"/>
          </a:p>
        </p:txBody>
      </p:sp>
    </p:spTree>
    <p:extLst>
      <p:ext uri="{BB962C8B-B14F-4D97-AF65-F5344CB8AC3E}">
        <p14:creationId xmlns:p14="http://schemas.microsoft.com/office/powerpoint/2010/main" val="1895181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B9CA0D-A277-1247-9656-FCE9F75C6E5E}" type="datetimeFigureOut">
              <a:rPr lang="en-US" smtClean="0"/>
              <a:t>10/5/2017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82753D-3D14-0F42-9A2B-FFC74BC2A5AF}" type="slidenum">
              <a:rPr lang="en-US" smtClean="0"/>
              <a:t>‹#›</a:t>
            </a:fld>
            <a:endParaRPr lang="en-US" dirty="0"/>
          </a:p>
        </p:txBody>
      </p:sp>
    </p:spTree>
    <p:extLst>
      <p:ext uri="{BB962C8B-B14F-4D97-AF65-F5344CB8AC3E}">
        <p14:creationId xmlns:p14="http://schemas.microsoft.com/office/powerpoint/2010/main" val="1175339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B9CA0D-A277-1247-9656-FCE9F75C6E5E}" type="datetimeFigureOut">
              <a:rPr lang="en-US" smtClean="0"/>
              <a:t>10/5/2017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82753D-3D14-0F42-9A2B-FFC74BC2A5AF}" type="slidenum">
              <a:rPr lang="en-US" smtClean="0"/>
              <a:t>‹#›</a:t>
            </a:fld>
            <a:endParaRPr lang="en-US" dirty="0"/>
          </a:p>
        </p:txBody>
      </p:sp>
    </p:spTree>
    <p:extLst>
      <p:ext uri="{BB962C8B-B14F-4D97-AF65-F5344CB8AC3E}">
        <p14:creationId xmlns:p14="http://schemas.microsoft.com/office/powerpoint/2010/main" val="4111198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B9CA0D-A277-1247-9656-FCE9F75C6E5E}" type="datetimeFigureOut">
              <a:rPr lang="en-US" smtClean="0"/>
              <a:t>10/5/2017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82753D-3D14-0F42-9A2B-FFC74BC2A5AF}" type="slidenum">
              <a:rPr lang="en-US" smtClean="0"/>
              <a:t>‹#›</a:t>
            </a:fld>
            <a:endParaRPr lang="en-US" dirty="0"/>
          </a:p>
        </p:txBody>
      </p:sp>
    </p:spTree>
    <p:extLst>
      <p:ext uri="{BB962C8B-B14F-4D97-AF65-F5344CB8AC3E}">
        <p14:creationId xmlns:p14="http://schemas.microsoft.com/office/powerpoint/2010/main" val="3102702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B9CA0D-A277-1247-9656-FCE9F75C6E5E}" type="datetimeFigureOut">
              <a:rPr lang="en-US" smtClean="0"/>
              <a:t>10/5/2017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82753D-3D14-0F42-9A2B-FFC74BC2A5AF}" type="slidenum">
              <a:rPr lang="en-US" smtClean="0"/>
              <a:t>‹#›</a:t>
            </a:fld>
            <a:endParaRPr lang="en-US" dirty="0"/>
          </a:p>
        </p:txBody>
      </p:sp>
    </p:spTree>
    <p:extLst>
      <p:ext uri="{BB962C8B-B14F-4D97-AF65-F5344CB8AC3E}">
        <p14:creationId xmlns:p14="http://schemas.microsoft.com/office/powerpoint/2010/main" val="3984513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B9CA0D-A277-1247-9656-FCE9F75C6E5E}" type="datetimeFigureOut">
              <a:rPr lang="en-US" smtClean="0"/>
              <a:t>10/5/2017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C82753D-3D14-0F42-9A2B-FFC74BC2A5AF}" type="slidenum">
              <a:rPr lang="en-US" smtClean="0"/>
              <a:t>‹#›</a:t>
            </a:fld>
            <a:endParaRPr lang="en-US" dirty="0"/>
          </a:p>
        </p:txBody>
      </p:sp>
    </p:spTree>
    <p:extLst>
      <p:ext uri="{BB962C8B-B14F-4D97-AF65-F5344CB8AC3E}">
        <p14:creationId xmlns:p14="http://schemas.microsoft.com/office/powerpoint/2010/main" val="2637909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B9CA0D-A277-1247-9656-FCE9F75C6E5E}" type="datetimeFigureOut">
              <a:rPr lang="en-US" smtClean="0"/>
              <a:t>10/5/2017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C82753D-3D14-0F42-9A2B-FFC74BC2A5AF}" type="slidenum">
              <a:rPr lang="en-US" smtClean="0"/>
              <a:t>‹#›</a:t>
            </a:fld>
            <a:endParaRPr lang="en-US" dirty="0"/>
          </a:p>
        </p:txBody>
      </p:sp>
    </p:spTree>
    <p:extLst>
      <p:ext uri="{BB962C8B-B14F-4D97-AF65-F5344CB8AC3E}">
        <p14:creationId xmlns:p14="http://schemas.microsoft.com/office/powerpoint/2010/main" val="3829680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B9CA0D-A277-1247-9656-FCE9F75C6E5E}" type="datetimeFigureOut">
              <a:rPr lang="en-US" smtClean="0"/>
              <a:t>10/5/2017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C82753D-3D14-0F42-9A2B-FFC74BC2A5AF}" type="slidenum">
              <a:rPr lang="en-US" smtClean="0"/>
              <a:t>‹#›</a:t>
            </a:fld>
            <a:endParaRPr lang="en-US" dirty="0"/>
          </a:p>
        </p:txBody>
      </p:sp>
    </p:spTree>
    <p:extLst>
      <p:ext uri="{BB962C8B-B14F-4D97-AF65-F5344CB8AC3E}">
        <p14:creationId xmlns:p14="http://schemas.microsoft.com/office/powerpoint/2010/main" val="1628912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B9CA0D-A277-1247-9656-FCE9F75C6E5E}" type="datetimeFigureOut">
              <a:rPr lang="en-US" smtClean="0"/>
              <a:t>10/5/2017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82753D-3D14-0F42-9A2B-FFC74BC2A5AF}" type="slidenum">
              <a:rPr lang="en-US" smtClean="0"/>
              <a:t>‹#›</a:t>
            </a:fld>
            <a:endParaRPr lang="en-US" dirty="0"/>
          </a:p>
        </p:txBody>
      </p:sp>
    </p:spTree>
    <p:extLst>
      <p:ext uri="{BB962C8B-B14F-4D97-AF65-F5344CB8AC3E}">
        <p14:creationId xmlns:p14="http://schemas.microsoft.com/office/powerpoint/2010/main" val="2060004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B9CA0D-A277-1247-9656-FCE9F75C6E5E}" type="datetimeFigureOut">
              <a:rPr lang="en-US" smtClean="0"/>
              <a:t>10/5/2017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82753D-3D14-0F42-9A2B-FFC74BC2A5AF}" type="slidenum">
              <a:rPr lang="en-US" smtClean="0"/>
              <a:t>‹#›</a:t>
            </a:fld>
            <a:endParaRPr lang="en-US" dirty="0"/>
          </a:p>
        </p:txBody>
      </p:sp>
    </p:spTree>
    <p:extLst>
      <p:ext uri="{BB962C8B-B14F-4D97-AF65-F5344CB8AC3E}">
        <p14:creationId xmlns:p14="http://schemas.microsoft.com/office/powerpoint/2010/main" val="417422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9CA0D-A277-1247-9656-FCE9F75C6E5E}" type="datetimeFigureOut">
              <a:rPr lang="en-US" smtClean="0"/>
              <a:t>10/5/2017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2753D-3D14-0F42-9A2B-FFC74BC2A5AF}" type="slidenum">
              <a:rPr lang="en-US" smtClean="0"/>
              <a:t>‹#›</a:t>
            </a:fld>
            <a:endParaRPr lang="en-US" dirty="0"/>
          </a:p>
        </p:txBody>
      </p:sp>
    </p:spTree>
    <p:extLst>
      <p:ext uri="{BB962C8B-B14F-4D97-AF65-F5344CB8AC3E}">
        <p14:creationId xmlns:p14="http://schemas.microsoft.com/office/powerpoint/2010/main" val="93110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careersafeonline.com/" TargetMode="External"/><Relationship Id="rId2" Type="http://schemas.openxmlformats.org/officeDocument/2006/relationships/hyperlink" Target="http://www.education.ne.gov/sts/I_Safety_Law.htm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grvande1@wsc.edu" TargetMode="External"/><Relationship Id="rId2" Type="http://schemas.openxmlformats.org/officeDocument/2006/relationships/hyperlink" Target="mailto:eknoll2@unl.edu"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h3.ne.gov/H3/"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cestandards.education.ne.gov/Subject_Link.aspx?Sub=Sk"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cestandards.education.ne.gov"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3" Type="http://schemas.openxmlformats.org/officeDocument/2006/relationships/hyperlink" Target="https://nde.qualtrics.com/jfe/form/SV_5tnawmT9eqAyX2Z" TargetMode="External"/><Relationship Id="rId2" Type="http://schemas.openxmlformats.org/officeDocument/2006/relationships/hyperlink" Target="https://www.dropbox.com/sh/84q6f4b4f1x9zh1/AABKh1tvSKbRBevkp8aNWuwUa?dl=0"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www.youtube.com/embed/yihG89SB00g" TargetMode="External"/><Relationship Id="rId4" Type="http://schemas.openxmlformats.org/officeDocument/2006/relationships/hyperlink" Target="https://www.youtube.com/watch?v=yihG89SB00g"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hyperlink" Target="https://www.skillsusa.org/wp-content/uploads/2017/07/2017-18-HS-Dues-and-Deadlines.pdf"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s://www.youtube.com/watch?v=nJ8qoIOBFx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wimp.com/carbrain/"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3" Type="http://schemas.openxmlformats.org/officeDocument/2006/relationships/hyperlink" Target="http://www.skillsusanebraska.org/" TargetMode="External"/><Relationship Id="rId2" Type="http://schemas.openxmlformats.org/officeDocument/2006/relationships/hyperlink" Target="https://www.education.ne.gov/STS" TargetMode="External"/><Relationship Id="rId1" Type="http://schemas.openxmlformats.org/officeDocument/2006/relationships/slideLayout" Target="../slideLayouts/slideLayout2.xml"/><Relationship Id="rId4" Type="http://schemas.openxmlformats.org/officeDocument/2006/relationships/hyperlink" Target="https://www.education.ne.gov/NCE"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cid:9680404FD3084011A8F75EB35767ECA7@DonPC" TargetMode="External"/><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cid:92DDBAD1645B499B9A764CA620661413@DonPC" TargetMode="External"/><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703" y="214680"/>
            <a:ext cx="7515388" cy="1493687"/>
          </a:xfrm>
        </p:spPr>
        <p:txBody>
          <a:bodyPr>
            <a:noAutofit/>
          </a:bodyPr>
          <a:lstStyle/>
          <a:p>
            <a:pPr algn="l"/>
            <a:r>
              <a:rPr lang="en-US" sz="4000" b="1" dirty="0" smtClean="0">
                <a:solidFill>
                  <a:schemeClr val="tx2"/>
                </a:solidFill>
              </a:rPr>
              <a:t>Nebraska Career Education </a:t>
            </a:r>
            <a:br>
              <a:rPr lang="en-US" sz="4000" b="1" dirty="0" smtClean="0">
                <a:solidFill>
                  <a:schemeClr val="tx2"/>
                </a:solidFill>
              </a:rPr>
            </a:br>
            <a:r>
              <a:rPr lang="en-US" sz="4000" b="1" dirty="0" smtClean="0">
                <a:solidFill>
                  <a:schemeClr val="accent5">
                    <a:lumMod val="60000"/>
                    <a:lumOff val="40000"/>
                  </a:schemeClr>
                </a:solidFill>
              </a:rPr>
              <a:t>STS Fall Workshops</a:t>
            </a:r>
            <a:endParaRPr lang="en-US" sz="1800" b="1" dirty="0">
              <a:solidFill>
                <a:schemeClr val="tx1">
                  <a:lumMod val="50000"/>
                  <a:lumOff val="50000"/>
                </a:schemeClr>
              </a:solidFill>
            </a:endParaRPr>
          </a:p>
        </p:txBody>
      </p:sp>
      <p:sp>
        <p:nvSpPr>
          <p:cNvPr id="4" name="TextBox 3"/>
          <p:cNvSpPr txBox="1"/>
          <p:nvPr/>
        </p:nvSpPr>
        <p:spPr>
          <a:xfrm>
            <a:off x="381703" y="1842526"/>
            <a:ext cx="1866822" cy="923330"/>
          </a:xfrm>
          <a:prstGeom prst="rect">
            <a:avLst/>
          </a:prstGeom>
          <a:noFill/>
        </p:spPr>
        <p:txBody>
          <a:bodyPr wrap="square" rtlCol="0">
            <a:spAutoFit/>
          </a:bodyPr>
          <a:lstStyle/>
          <a:p>
            <a:r>
              <a:rPr lang="en-US" sz="5400" b="1" dirty="0" smtClean="0">
                <a:solidFill>
                  <a:schemeClr val="tx2"/>
                </a:solidFill>
              </a:rPr>
              <a:t>2017</a:t>
            </a:r>
            <a:endParaRPr lang="en-US" sz="5400" b="1" dirty="0"/>
          </a:p>
        </p:txBody>
      </p:sp>
    </p:spTree>
    <p:extLst>
      <p:ext uri="{BB962C8B-B14F-4D97-AF65-F5344CB8AC3E}">
        <p14:creationId xmlns:p14="http://schemas.microsoft.com/office/powerpoint/2010/main" val="16279552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2">
                    <a:lumMod val="75000"/>
                  </a:schemeClr>
                </a:solidFill>
              </a:rPr>
              <a:t>Safety Training</a:t>
            </a:r>
            <a:endParaRPr lang="en-US" b="1" dirty="0">
              <a:solidFill>
                <a:schemeClr val="bg2">
                  <a:lumMod val="75000"/>
                </a:schemeClr>
              </a:solidFill>
            </a:endParaRPr>
          </a:p>
        </p:txBody>
      </p:sp>
      <p:sp>
        <p:nvSpPr>
          <p:cNvPr id="3" name="Content Placeholder 2"/>
          <p:cNvSpPr>
            <a:spLocks noGrp="1"/>
          </p:cNvSpPr>
          <p:nvPr>
            <p:ph idx="1"/>
          </p:nvPr>
        </p:nvSpPr>
        <p:spPr/>
        <p:txBody>
          <a:bodyPr/>
          <a:lstStyle/>
          <a:p>
            <a:pPr marL="0" indent="0">
              <a:buNone/>
            </a:pPr>
            <a:r>
              <a:rPr lang="en-US" dirty="0" smtClean="0"/>
              <a:t> THE most important thing we teach!</a:t>
            </a:r>
          </a:p>
          <a:p>
            <a:r>
              <a:rPr lang="en-US" dirty="0">
                <a:hlinkClick r:id="rId2"/>
              </a:rPr>
              <a:t>http://</a:t>
            </a:r>
            <a:r>
              <a:rPr lang="en-US" dirty="0" smtClean="0">
                <a:hlinkClick r:id="rId2"/>
              </a:rPr>
              <a:t>www.education.ne.gov/sts/I_Safety_Law.html</a:t>
            </a:r>
            <a:r>
              <a:rPr lang="en-US" dirty="0" smtClean="0"/>
              <a:t> </a:t>
            </a:r>
          </a:p>
          <a:p>
            <a:r>
              <a:rPr lang="en-US" dirty="0" smtClean="0">
                <a:hlinkClick r:id="rId3"/>
              </a:rPr>
              <a:t>http</a:t>
            </a:r>
            <a:r>
              <a:rPr lang="en-US" dirty="0">
                <a:hlinkClick r:id="rId3"/>
              </a:rPr>
              <a:t>://www.careersafeonline.com/</a:t>
            </a:r>
            <a:r>
              <a:rPr lang="en-US" dirty="0"/>
              <a:t> </a:t>
            </a:r>
          </a:p>
          <a:p>
            <a:endParaRPr lang="en-US" dirty="0" smtClean="0">
              <a:solidFill>
                <a:schemeClr val="bg2">
                  <a:lumMod val="75000"/>
                </a:schemeClr>
              </a:solidFill>
            </a:endParaRPr>
          </a:p>
          <a:p>
            <a:endParaRPr lang="en-US" dirty="0" smtClean="0">
              <a:solidFill>
                <a:schemeClr val="bg2">
                  <a:lumMod val="75000"/>
                </a:schemeClr>
              </a:solidFill>
            </a:endParaRPr>
          </a:p>
        </p:txBody>
      </p:sp>
    </p:spTree>
    <p:extLst>
      <p:ext uri="{BB962C8B-B14F-4D97-AF65-F5344CB8AC3E}">
        <p14:creationId xmlns:p14="http://schemas.microsoft.com/office/powerpoint/2010/main" val="12450844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STS Teacher Education Contacts</a:t>
            </a:r>
            <a:endParaRPr lang="en-US" b="1" dirty="0"/>
          </a:p>
        </p:txBody>
      </p:sp>
      <p:sp>
        <p:nvSpPr>
          <p:cNvPr id="3" name="Content Placeholder 2"/>
          <p:cNvSpPr>
            <a:spLocks noGrp="1"/>
          </p:cNvSpPr>
          <p:nvPr>
            <p:ph idx="1"/>
          </p:nvPr>
        </p:nvSpPr>
        <p:spPr/>
        <p:txBody>
          <a:bodyPr/>
          <a:lstStyle/>
          <a:p>
            <a:r>
              <a:rPr lang="en-US" dirty="0" smtClean="0"/>
              <a:t>UNL – </a:t>
            </a:r>
            <a:r>
              <a:rPr lang="en-US" dirty="0"/>
              <a:t>Eric Knoll  </a:t>
            </a:r>
            <a:r>
              <a:rPr lang="en-US" dirty="0" smtClean="0"/>
              <a:t> </a:t>
            </a:r>
            <a:r>
              <a:rPr lang="en-US" dirty="0" smtClean="0">
                <a:hlinkClick r:id="rId2"/>
              </a:rPr>
              <a:t>eknoll2@unl.edu</a:t>
            </a:r>
            <a:r>
              <a:rPr lang="en-US" dirty="0" smtClean="0"/>
              <a:t> </a:t>
            </a:r>
          </a:p>
          <a:p>
            <a:pPr marL="0" indent="0">
              <a:buNone/>
            </a:pPr>
            <a:r>
              <a:rPr lang="en-US" dirty="0"/>
              <a:t>	Office: (402) 472-2470</a:t>
            </a:r>
          </a:p>
          <a:p>
            <a:pPr marL="0" indent="0">
              <a:buNone/>
            </a:pPr>
            <a:r>
              <a:rPr lang="en-US" dirty="0" smtClean="0"/>
              <a:t>	Mobile</a:t>
            </a:r>
            <a:r>
              <a:rPr lang="en-US" dirty="0"/>
              <a:t>: (402) </a:t>
            </a:r>
            <a:r>
              <a:rPr lang="en-US" dirty="0" smtClean="0"/>
              <a:t>310-2109</a:t>
            </a:r>
          </a:p>
          <a:p>
            <a:r>
              <a:rPr lang="en-US" dirty="0" smtClean="0"/>
              <a:t>WSC – Greg Vander </a:t>
            </a:r>
            <a:r>
              <a:rPr lang="en-US" dirty="0"/>
              <a:t>Weil  </a:t>
            </a:r>
            <a:r>
              <a:rPr lang="en-US" dirty="0" smtClean="0">
                <a:hlinkClick r:id="rId3"/>
              </a:rPr>
              <a:t>grvande1@wsc.edu</a:t>
            </a:r>
            <a:r>
              <a:rPr lang="en-US" dirty="0" smtClean="0"/>
              <a:t> </a:t>
            </a:r>
          </a:p>
          <a:p>
            <a:pPr marL="0" indent="0">
              <a:buNone/>
            </a:pPr>
            <a:r>
              <a:rPr lang="en-US" dirty="0"/>
              <a:t>	</a:t>
            </a:r>
            <a:r>
              <a:rPr lang="en-US" dirty="0" smtClean="0"/>
              <a:t>Office: (402) 375-7283</a:t>
            </a:r>
            <a:endParaRPr lang="en-US" dirty="0"/>
          </a:p>
        </p:txBody>
      </p:sp>
    </p:spTree>
    <p:extLst>
      <p:ext uri="{BB962C8B-B14F-4D97-AF65-F5344CB8AC3E}">
        <p14:creationId xmlns:p14="http://schemas.microsoft.com/office/powerpoint/2010/main" val="20772303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2">
                    <a:lumMod val="75000"/>
                  </a:schemeClr>
                </a:solidFill>
              </a:rPr>
              <a:t>Career Education Permit</a:t>
            </a:r>
            <a:endParaRPr lang="en-US" b="1" dirty="0">
              <a:solidFill>
                <a:schemeClr val="bg2">
                  <a:lumMod val="75000"/>
                </a:schemeClr>
              </a:solidFill>
            </a:endParaRPr>
          </a:p>
        </p:txBody>
      </p:sp>
      <p:sp>
        <p:nvSpPr>
          <p:cNvPr id="3" name="Content Placeholder 2"/>
          <p:cNvSpPr>
            <a:spLocks noGrp="1"/>
          </p:cNvSpPr>
          <p:nvPr>
            <p:ph idx="1"/>
          </p:nvPr>
        </p:nvSpPr>
        <p:spPr/>
        <p:txBody>
          <a:bodyPr/>
          <a:lstStyle/>
          <a:p>
            <a:r>
              <a:rPr lang="en-US" dirty="0" smtClean="0"/>
              <a:t>Permit can only be applied for by the school</a:t>
            </a:r>
          </a:p>
          <a:p>
            <a:r>
              <a:rPr lang="en-US" dirty="0" smtClean="0"/>
              <a:t>Teacher can only teach in their area of expertise</a:t>
            </a:r>
          </a:p>
          <a:p>
            <a:r>
              <a:rPr lang="en-US" dirty="0" smtClean="0"/>
              <a:t>Jump Start training in July</a:t>
            </a:r>
          </a:p>
        </p:txBody>
      </p:sp>
    </p:spTree>
    <p:extLst>
      <p:ext uri="{BB962C8B-B14F-4D97-AF65-F5344CB8AC3E}">
        <p14:creationId xmlns:p14="http://schemas.microsoft.com/office/powerpoint/2010/main" val="2931042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Gender Non-Traditional Recruitment in STS</a:t>
            </a:r>
            <a:endParaRPr lang="en-US" b="1" dirty="0"/>
          </a:p>
        </p:txBody>
      </p:sp>
      <p:sp>
        <p:nvSpPr>
          <p:cNvPr id="3" name="Content Placeholder 2"/>
          <p:cNvSpPr>
            <a:spLocks noGrp="1"/>
          </p:cNvSpPr>
          <p:nvPr>
            <p:ph idx="1"/>
          </p:nvPr>
        </p:nvSpPr>
        <p:spPr/>
        <p:txBody>
          <a:bodyPr/>
          <a:lstStyle/>
          <a:p>
            <a:pPr marL="0" indent="0" algn="ctr">
              <a:buNone/>
            </a:pPr>
            <a:endParaRPr lang="en-US" b="1" dirty="0" smtClean="0"/>
          </a:p>
          <a:p>
            <a:pPr marL="0" indent="0" algn="ctr">
              <a:buNone/>
            </a:pPr>
            <a:endParaRPr lang="en-US" b="1" dirty="0"/>
          </a:p>
          <a:p>
            <a:pPr marL="0" indent="0" algn="ctr">
              <a:buNone/>
            </a:pPr>
            <a:r>
              <a:rPr lang="en-US" b="1" dirty="0" smtClean="0"/>
              <a:t>Please welcome Charmain Satree</a:t>
            </a:r>
            <a:endParaRPr lang="en-US" b="1" dirty="0"/>
          </a:p>
        </p:txBody>
      </p:sp>
    </p:spTree>
    <p:extLst>
      <p:ext uri="{BB962C8B-B14F-4D97-AF65-F5344CB8AC3E}">
        <p14:creationId xmlns:p14="http://schemas.microsoft.com/office/powerpoint/2010/main" val="28435792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Partnerships for Innovation</a:t>
            </a:r>
            <a:endParaRPr lang="en-US" b="1" dirty="0"/>
          </a:p>
        </p:txBody>
      </p:sp>
      <p:sp>
        <p:nvSpPr>
          <p:cNvPr id="3" name="Content Placeholder 2"/>
          <p:cNvSpPr>
            <a:spLocks noGrp="1"/>
          </p:cNvSpPr>
          <p:nvPr>
            <p:ph idx="1"/>
          </p:nvPr>
        </p:nvSpPr>
        <p:spPr/>
        <p:txBody>
          <a:bodyPr/>
          <a:lstStyle/>
          <a:p>
            <a:r>
              <a:rPr lang="en-US" b="1" dirty="0" smtClean="0"/>
              <a:t>Retha Dunn – Executive Director</a:t>
            </a:r>
          </a:p>
          <a:p>
            <a:r>
              <a:rPr lang="en-US" b="1" dirty="0" smtClean="0"/>
              <a:t>PFI is the lunch provider</a:t>
            </a:r>
            <a:endParaRPr lang="en-US" b="1" dirty="0"/>
          </a:p>
        </p:txBody>
      </p:sp>
    </p:spTree>
    <p:extLst>
      <p:ext uri="{BB962C8B-B14F-4D97-AF65-F5344CB8AC3E}">
        <p14:creationId xmlns:p14="http://schemas.microsoft.com/office/powerpoint/2010/main" val="12588817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H3 Website</a:t>
            </a:r>
            <a:endParaRPr lang="en-US" b="1" dirty="0"/>
          </a:p>
        </p:txBody>
      </p:sp>
      <p:sp>
        <p:nvSpPr>
          <p:cNvPr id="3" name="Content Placeholder 2"/>
          <p:cNvSpPr>
            <a:spLocks noGrp="1"/>
          </p:cNvSpPr>
          <p:nvPr>
            <p:ph idx="1"/>
          </p:nvPr>
        </p:nvSpPr>
        <p:spPr/>
        <p:txBody>
          <a:bodyPr/>
          <a:lstStyle/>
          <a:p>
            <a:r>
              <a:rPr lang="en-US" dirty="0" smtClean="0"/>
              <a:t>High Skill, High Wage, High Demand Jobs</a:t>
            </a:r>
          </a:p>
          <a:p>
            <a:r>
              <a:rPr lang="en-US" dirty="0" smtClean="0"/>
              <a:t>Updated every Sunday</a:t>
            </a:r>
          </a:p>
          <a:p>
            <a:r>
              <a:rPr lang="en-US" dirty="0" smtClean="0"/>
              <a:t>Other job information</a:t>
            </a:r>
          </a:p>
          <a:p>
            <a:r>
              <a:rPr lang="en-US" b="1" dirty="0">
                <a:hlinkClick r:id="rId2"/>
              </a:rPr>
              <a:t>http://h3.ne.gov/H3/</a:t>
            </a:r>
            <a:endParaRPr lang="en-US" b="1" dirty="0"/>
          </a:p>
        </p:txBody>
      </p:sp>
    </p:spTree>
    <p:extLst>
      <p:ext uri="{BB962C8B-B14F-4D97-AF65-F5344CB8AC3E}">
        <p14:creationId xmlns:p14="http://schemas.microsoft.com/office/powerpoint/2010/main" val="19915214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bg2">
                    <a:lumMod val="75000"/>
                  </a:schemeClr>
                </a:solidFill>
              </a:rPr>
              <a:t>Let’s Get Elementary Students Involved!</a:t>
            </a:r>
            <a:endParaRPr lang="en-US" b="1" dirty="0">
              <a:solidFill>
                <a:schemeClr val="bg2">
                  <a:lumMod val="75000"/>
                </a:schemeClr>
              </a:solidFill>
            </a:endParaRPr>
          </a:p>
        </p:txBody>
      </p:sp>
      <p:sp>
        <p:nvSpPr>
          <p:cNvPr id="3" name="Content Placeholder 2"/>
          <p:cNvSpPr>
            <a:spLocks noGrp="1"/>
          </p:cNvSpPr>
          <p:nvPr>
            <p:ph idx="1"/>
          </p:nvPr>
        </p:nvSpPr>
        <p:spPr/>
        <p:txBody>
          <a:bodyPr/>
          <a:lstStyle/>
          <a:p>
            <a:r>
              <a:rPr lang="en-US" dirty="0" smtClean="0"/>
              <a:t>Kids start figuring out what they are generally good at by 4</a:t>
            </a:r>
            <a:r>
              <a:rPr lang="en-US" baseline="30000" dirty="0" smtClean="0"/>
              <a:t>th</a:t>
            </a:r>
            <a:r>
              <a:rPr lang="en-US" dirty="0" smtClean="0"/>
              <a:t> grade</a:t>
            </a:r>
          </a:p>
          <a:p>
            <a:r>
              <a:rPr lang="en-US" dirty="0" smtClean="0"/>
              <a:t>SkillsUSA Jump Into STEM program</a:t>
            </a:r>
          </a:p>
          <a:p>
            <a:r>
              <a:rPr lang="en-US" dirty="0" smtClean="0"/>
              <a:t>Have them tour your shops</a:t>
            </a:r>
          </a:p>
          <a:p>
            <a:r>
              <a:rPr lang="en-US" dirty="0" smtClean="0"/>
              <a:t>Have student demos for them</a:t>
            </a:r>
          </a:p>
          <a:p>
            <a:r>
              <a:rPr lang="en-US" dirty="0" smtClean="0"/>
              <a:t>Let them try a small, simple project</a:t>
            </a:r>
          </a:p>
          <a:p>
            <a:r>
              <a:rPr lang="en-US" dirty="0" smtClean="0"/>
              <a:t>How many are doing this?</a:t>
            </a:r>
            <a:endParaRPr lang="en-US" dirty="0"/>
          </a:p>
        </p:txBody>
      </p:sp>
    </p:spTree>
    <p:extLst>
      <p:ext uri="{BB962C8B-B14F-4D97-AF65-F5344CB8AC3E}">
        <p14:creationId xmlns:p14="http://schemas.microsoft.com/office/powerpoint/2010/main" val="37477247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Advocacy Efforts</a:t>
            </a:r>
            <a:endParaRPr lang="en-US" b="1" dirty="0"/>
          </a:p>
        </p:txBody>
      </p:sp>
      <p:sp>
        <p:nvSpPr>
          <p:cNvPr id="3" name="Content Placeholder 2"/>
          <p:cNvSpPr>
            <a:spLocks noGrp="1"/>
          </p:cNvSpPr>
          <p:nvPr>
            <p:ph idx="1"/>
          </p:nvPr>
        </p:nvSpPr>
        <p:spPr/>
        <p:txBody>
          <a:bodyPr/>
          <a:lstStyle/>
          <a:p>
            <a:r>
              <a:rPr lang="en-US" b="1" dirty="0" smtClean="0"/>
              <a:t>Make your program visible in your community</a:t>
            </a:r>
          </a:p>
          <a:p>
            <a:r>
              <a:rPr lang="en-US" b="1" dirty="0" smtClean="0"/>
              <a:t>Invite media to see your program</a:t>
            </a:r>
          </a:p>
          <a:p>
            <a:r>
              <a:rPr lang="en-US" b="1" dirty="0" smtClean="0"/>
              <a:t>Invite your state senator to see what is going on in your program</a:t>
            </a:r>
          </a:p>
          <a:p>
            <a:r>
              <a:rPr lang="en-US" b="1" dirty="0" smtClean="0"/>
              <a:t>Have students prepared to speak</a:t>
            </a:r>
            <a:endParaRPr lang="en-US" b="1" dirty="0"/>
          </a:p>
        </p:txBody>
      </p:sp>
    </p:spTree>
    <p:extLst>
      <p:ext uri="{BB962C8B-B14F-4D97-AF65-F5344CB8AC3E}">
        <p14:creationId xmlns:p14="http://schemas.microsoft.com/office/powerpoint/2010/main" val="4271772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Initiatives </a:t>
            </a:r>
            <a:endParaRPr lang="en-US" b="1" dirty="0"/>
          </a:p>
        </p:txBody>
      </p:sp>
      <p:sp>
        <p:nvSpPr>
          <p:cNvPr id="3" name="Content Placeholder 2"/>
          <p:cNvSpPr>
            <a:spLocks noGrp="1"/>
          </p:cNvSpPr>
          <p:nvPr>
            <p:ph idx="1"/>
          </p:nvPr>
        </p:nvSpPr>
        <p:spPr/>
        <p:txBody>
          <a:bodyPr/>
          <a:lstStyle/>
          <a:p>
            <a:r>
              <a:rPr lang="en-US" b="1" dirty="0" smtClean="0"/>
              <a:t>Industry tours – they want your students to see what is going on</a:t>
            </a:r>
          </a:p>
          <a:p>
            <a:r>
              <a:rPr lang="en-US" b="1" dirty="0" smtClean="0"/>
              <a:t>Next Generation Industry Partnerships</a:t>
            </a:r>
          </a:p>
          <a:p>
            <a:r>
              <a:rPr lang="en-US" b="1" dirty="0" smtClean="0"/>
              <a:t>reVISION</a:t>
            </a:r>
          </a:p>
          <a:p>
            <a:endParaRPr lang="en-US" b="1" dirty="0"/>
          </a:p>
        </p:txBody>
      </p:sp>
    </p:spTree>
    <p:extLst>
      <p:ext uri="{BB962C8B-B14F-4D97-AF65-F5344CB8AC3E}">
        <p14:creationId xmlns:p14="http://schemas.microsoft.com/office/powerpoint/2010/main" val="16391175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223545" y="0"/>
            <a:ext cx="638175" cy="368300"/>
          </a:xfrm>
          <a:custGeom>
            <a:avLst/>
            <a:gdLst/>
            <a:ahLst/>
            <a:cxnLst/>
            <a:rect l="l" t="t" r="r" b="b"/>
            <a:pathLst>
              <a:path w="638175" h="368300">
                <a:moveTo>
                  <a:pt x="636997" y="0"/>
                </a:moveTo>
                <a:lnTo>
                  <a:pt x="0" y="0"/>
                </a:lnTo>
                <a:lnTo>
                  <a:pt x="637755" y="368173"/>
                </a:lnTo>
                <a:lnTo>
                  <a:pt x="636997" y="0"/>
                </a:lnTo>
                <a:close/>
              </a:path>
            </a:pathLst>
          </a:custGeom>
          <a:solidFill>
            <a:srgbClr val="85C1E9"/>
          </a:solidFill>
        </p:spPr>
        <p:txBody>
          <a:bodyPr wrap="square" lIns="0" tIns="0" rIns="0" bIns="0" rtlCol="0"/>
          <a:lstStyle/>
          <a:p>
            <a:endParaRPr/>
          </a:p>
        </p:txBody>
      </p:sp>
      <p:sp>
        <p:nvSpPr>
          <p:cNvPr id="3" name="object 3"/>
          <p:cNvSpPr/>
          <p:nvPr/>
        </p:nvSpPr>
        <p:spPr>
          <a:xfrm>
            <a:off x="7859776" y="0"/>
            <a:ext cx="638175" cy="368300"/>
          </a:xfrm>
          <a:custGeom>
            <a:avLst/>
            <a:gdLst/>
            <a:ahLst/>
            <a:cxnLst/>
            <a:rect l="l" t="t" r="r" b="b"/>
            <a:pathLst>
              <a:path w="638175" h="368300">
                <a:moveTo>
                  <a:pt x="637629" y="0"/>
                </a:moveTo>
                <a:lnTo>
                  <a:pt x="695" y="0"/>
                </a:lnTo>
                <a:lnTo>
                  <a:pt x="0" y="368173"/>
                </a:lnTo>
                <a:lnTo>
                  <a:pt x="637629" y="0"/>
                </a:lnTo>
                <a:close/>
              </a:path>
            </a:pathLst>
          </a:custGeom>
          <a:solidFill>
            <a:srgbClr val="D5EAF8"/>
          </a:solidFill>
        </p:spPr>
        <p:txBody>
          <a:bodyPr wrap="square" lIns="0" tIns="0" rIns="0" bIns="0" rtlCol="0"/>
          <a:lstStyle/>
          <a:p>
            <a:endParaRPr/>
          </a:p>
        </p:txBody>
      </p:sp>
      <p:sp>
        <p:nvSpPr>
          <p:cNvPr id="4" name="object 4"/>
          <p:cNvSpPr/>
          <p:nvPr/>
        </p:nvSpPr>
        <p:spPr>
          <a:xfrm>
            <a:off x="5938685" y="0"/>
            <a:ext cx="638175" cy="368300"/>
          </a:xfrm>
          <a:custGeom>
            <a:avLst/>
            <a:gdLst/>
            <a:ahLst/>
            <a:cxnLst/>
            <a:rect l="l" t="t" r="r" b="b"/>
            <a:pathLst>
              <a:path w="638175" h="368300">
                <a:moveTo>
                  <a:pt x="636997" y="0"/>
                </a:moveTo>
                <a:lnTo>
                  <a:pt x="0" y="0"/>
                </a:lnTo>
                <a:lnTo>
                  <a:pt x="637755" y="368173"/>
                </a:lnTo>
                <a:lnTo>
                  <a:pt x="636997" y="0"/>
                </a:lnTo>
                <a:close/>
              </a:path>
            </a:pathLst>
          </a:custGeom>
          <a:solidFill>
            <a:srgbClr val="134D73"/>
          </a:solidFill>
        </p:spPr>
        <p:txBody>
          <a:bodyPr wrap="square" lIns="0" tIns="0" rIns="0" bIns="0" rtlCol="0"/>
          <a:lstStyle/>
          <a:p>
            <a:endParaRPr/>
          </a:p>
        </p:txBody>
      </p:sp>
      <p:sp>
        <p:nvSpPr>
          <p:cNvPr id="5" name="object 5"/>
          <p:cNvSpPr/>
          <p:nvPr/>
        </p:nvSpPr>
        <p:spPr>
          <a:xfrm>
            <a:off x="6574917" y="0"/>
            <a:ext cx="638175" cy="368300"/>
          </a:xfrm>
          <a:custGeom>
            <a:avLst/>
            <a:gdLst/>
            <a:ahLst/>
            <a:cxnLst/>
            <a:rect l="l" t="t" r="r" b="b"/>
            <a:pathLst>
              <a:path w="638175" h="368300">
                <a:moveTo>
                  <a:pt x="637629" y="0"/>
                </a:moveTo>
                <a:lnTo>
                  <a:pt x="695" y="0"/>
                </a:lnTo>
                <a:lnTo>
                  <a:pt x="0" y="368173"/>
                </a:lnTo>
                <a:lnTo>
                  <a:pt x="637629" y="0"/>
                </a:lnTo>
                <a:close/>
              </a:path>
            </a:pathLst>
          </a:custGeom>
          <a:solidFill>
            <a:srgbClr val="1F74AC"/>
          </a:solidFill>
        </p:spPr>
        <p:txBody>
          <a:bodyPr wrap="square" lIns="0" tIns="0" rIns="0" bIns="0" rtlCol="0"/>
          <a:lstStyle/>
          <a:p>
            <a:endParaRPr/>
          </a:p>
        </p:txBody>
      </p:sp>
      <p:sp>
        <p:nvSpPr>
          <p:cNvPr id="6" name="object 6"/>
          <p:cNvSpPr/>
          <p:nvPr/>
        </p:nvSpPr>
        <p:spPr>
          <a:xfrm>
            <a:off x="8506879" y="0"/>
            <a:ext cx="637540" cy="368300"/>
          </a:xfrm>
          <a:custGeom>
            <a:avLst/>
            <a:gdLst/>
            <a:ahLst/>
            <a:cxnLst/>
            <a:rect l="l" t="t" r="r" b="b"/>
            <a:pathLst>
              <a:path w="637540" h="368300">
                <a:moveTo>
                  <a:pt x="636997" y="0"/>
                </a:moveTo>
                <a:lnTo>
                  <a:pt x="0" y="0"/>
                </a:lnTo>
                <a:lnTo>
                  <a:pt x="637120" y="367806"/>
                </a:lnTo>
                <a:lnTo>
                  <a:pt x="636997" y="0"/>
                </a:lnTo>
                <a:close/>
              </a:path>
            </a:pathLst>
          </a:custGeom>
          <a:solidFill>
            <a:srgbClr val="3497DB"/>
          </a:solidFill>
        </p:spPr>
        <p:txBody>
          <a:bodyPr wrap="square" lIns="0" tIns="0" rIns="0" bIns="0" rtlCol="0"/>
          <a:lstStyle/>
          <a:p>
            <a:endParaRPr/>
          </a:p>
        </p:txBody>
      </p:sp>
      <p:sp>
        <p:nvSpPr>
          <p:cNvPr id="7" name="object 7"/>
          <p:cNvSpPr txBox="1">
            <a:spLocks noGrp="1"/>
          </p:cNvSpPr>
          <p:nvPr>
            <p:ph type="title"/>
          </p:nvPr>
        </p:nvSpPr>
        <p:spPr>
          <a:xfrm>
            <a:off x="457200" y="479563"/>
            <a:ext cx="8229600" cy="733149"/>
          </a:xfrm>
          <a:prstGeom prst="rect">
            <a:avLst/>
          </a:prstGeom>
        </p:spPr>
        <p:txBody>
          <a:bodyPr vert="horz" wrap="square" lIns="0" tIns="192659" rIns="0" bIns="0" rtlCol="0">
            <a:spAutoFit/>
          </a:bodyPr>
          <a:lstStyle/>
          <a:p>
            <a:pPr marL="204470">
              <a:lnSpc>
                <a:spcPct val="100000"/>
              </a:lnSpc>
            </a:pPr>
            <a:r>
              <a:rPr sz="3500" b="1" spc="-5" dirty="0">
                <a:solidFill>
                  <a:srgbClr val="134D73"/>
                </a:solidFill>
                <a:latin typeface="Calibri"/>
                <a:cs typeface="Calibri"/>
              </a:rPr>
              <a:t>D</a:t>
            </a:r>
            <a:r>
              <a:rPr sz="3500" b="1" spc="-30" dirty="0">
                <a:solidFill>
                  <a:srgbClr val="134D73"/>
                </a:solidFill>
                <a:latin typeface="Calibri"/>
                <a:cs typeface="Calibri"/>
              </a:rPr>
              <a:t>e</a:t>
            </a:r>
            <a:r>
              <a:rPr sz="3500" b="1" spc="-5" dirty="0">
                <a:solidFill>
                  <a:srgbClr val="134D73"/>
                </a:solidFill>
                <a:latin typeface="Calibri"/>
                <a:cs typeface="Calibri"/>
              </a:rPr>
              <a:t>finin</a:t>
            </a:r>
            <a:r>
              <a:rPr sz="3500" b="1" dirty="0">
                <a:solidFill>
                  <a:srgbClr val="134D73"/>
                </a:solidFill>
                <a:latin typeface="Calibri"/>
                <a:cs typeface="Calibri"/>
              </a:rPr>
              <a:t>g </a:t>
            </a:r>
            <a:r>
              <a:rPr sz="3500" b="1" spc="-135" dirty="0">
                <a:solidFill>
                  <a:srgbClr val="134D73"/>
                </a:solidFill>
                <a:latin typeface="Calibri"/>
                <a:cs typeface="Calibri"/>
              </a:rPr>
              <a:t>W</a:t>
            </a:r>
            <a:r>
              <a:rPr sz="3500" b="1" dirty="0">
                <a:solidFill>
                  <a:srgbClr val="134D73"/>
                </a:solidFill>
                <a:latin typeface="Calibri"/>
                <a:cs typeface="Calibri"/>
              </a:rPr>
              <a:t>or</a:t>
            </a:r>
            <a:r>
              <a:rPr sz="3500" b="1" spc="-5" dirty="0">
                <a:solidFill>
                  <a:srgbClr val="134D73"/>
                </a:solidFill>
                <a:latin typeface="Calibri"/>
                <a:cs typeface="Calibri"/>
              </a:rPr>
              <a:t>k</a:t>
            </a:r>
            <a:r>
              <a:rPr sz="3500" b="1" spc="-10" dirty="0">
                <a:solidFill>
                  <a:srgbClr val="134D73"/>
                </a:solidFill>
                <a:latin typeface="Calibri"/>
                <a:cs typeface="Calibri"/>
              </a:rPr>
              <a:t>-</a:t>
            </a:r>
            <a:r>
              <a:rPr sz="3500" b="1" dirty="0">
                <a:solidFill>
                  <a:srgbClr val="134D73"/>
                </a:solidFill>
                <a:latin typeface="Calibri"/>
                <a:cs typeface="Calibri"/>
              </a:rPr>
              <a:t>Based</a:t>
            </a:r>
            <a:r>
              <a:rPr sz="3500" b="1" spc="-30" dirty="0">
                <a:solidFill>
                  <a:srgbClr val="134D73"/>
                </a:solidFill>
                <a:latin typeface="Calibri"/>
                <a:cs typeface="Calibri"/>
              </a:rPr>
              <a:t> </a:t>
            </a:r>
            <a:r>
              <a:rPr sz="3500" b="1" dirty="0">
                <a:solidFill>
                  <a:srgbClr val="134D73"/>
                </a:solidFill>
                <a:latin typeface="Calibri"/>
                <a:cs typeface="Calibri"/>
              </a:rPr>
              <a:t>Le</a:t>
            </a:r>
            <a:r>
              <a:rPr sz="3500" b="1" spc="-15" dirty="0">
                <a:solidFill>
                  <a:srgbClr val="134D73"/>
                </a:solidFill>
                <a:latin typeface="Calibri"/>
                <a:cs typeface="Calibri"/>
              </a:rPr>
              <a:t>a</a:t>
            </a:r>
            <a:r>
              <a:rPr sz="3500" b="1" spc="-5" dirty="0">
                <a:solidFill>
                  <a:srgbClr val="134D73"/>
                </a:solidFill>
                <a:latin typeface="Calibri"/>
                <a:cs typeface="Calibri"/>
              </a:rPr>
              <a:t>rnin</a:t>
            </a:r>
            <a:r>
              <a:rPr sz="3500" b="1" dirty="0">
                <a:solidFill>
                  <a:srgbClr val="134D73"/>
                </a:solidFill>
                <a:latin typeface="Calibri"/>
                <a:cs typeface="Calibri"/>
              </a:rPr>
              <a:t>g</a:t>
            </a:r>
            <a:r>
              <a:rPr sz="3500" b="1" spc="-10" dirty="0">
                <a:solidFill>
                  <a:srgbClr val="134D73"/>
                </a:solidFill>
                <a:latin typeface="Calibri"/>
                <a:cs typeface="Calibri"/>
              </a:rPr>
              <a:t> </a:t>
            </a:r>
            <a:r>
              <a:rPr sz="3500" b="1" dirty="0">
                <a:solidFill>
                  <a:srgbClr val="134D73"/>
                </a:solidFill>
                <a:latin typeface="Calibri"/>
                <a:cs typeface="Calibri"/>
              </a:rPr>
              <a:t>(</a:t>
            </a:r>
            <a:r>
              <a:rPr sz="3500" b="1" dirty="0" smtClean="0">
                <a:solidFill>
                  <a:srgbClr val="134D73"/>
                </a:solidFill>
                <a:latin typeface="Calibri"/>
                <a:cs typeface="Calibri"/>
              </a:rPr>
              <a:t>W</a:t>
            </a:r>
            <a:r>
              <a:rPr lang="en-US" sz="3500" b="1" dirty="0" smtClean="0">
                <a:solidFill>
                  <a:srgbClr val="134D73"/>
                </a:solidFill>
                <a:latin typeface="Calibri"/>
                <a:cs typeface="Calibri"/>
              </a:rPr>
              <a:t>BL</a:t>
            </a:r>
            <a:r>
              <a:rPr sz="3500" b="1" dirty="0" smtClean="0">
                <a:solidFill>
                  <a:srgbClr val="134D73"/>
                </a:solidFill>
                <a:latin typeface="Calibri"/>
                <a:cs typeface="Calibri"/>
              </a:rPr>
              <a:t>)</a:t>
            </a:r>
            <a:endParaRPr sz="3500" dirty="0">
              <a:latin typeface="Calibri"/>
              <a:cs typeface="Calibri"/>
            </a:endParaRPr>
          </a:p>
        </p:txBody>
      </p:sp>
      <p:sp>
        <p:nvSpPr>
          <p:cNvPr id="8" name="object 8"/>
          <p:cNvSpPr txBox="1"/>
          <p:nvPr/>
        </p:nvSpPr>
        <p:spPr>
          <a:xfrm>
            <a:off x="123092" y="1604205"/>
            <a:ext cx="8941777" cy="2991588"/>
          </a:xfrm>
          <a:prstGeom prst="rect">
            <a:avLst/>
          </a:prstGeom>
        </p:spPr>
        <p:txBody>
          <a:bodyPr vert="horz" wrap="square" lIns="0" tIns="0" rIns="0" bIns="0" rtlCol="0">
            <a:spAutoFit/>
          </a:bodyPr>
          <a:lstStyle/>
          <a:p>
            <a:pPr marL="12700" marR="5080" algn="ctr">
              <a:lnSpc>
                <a:spcPct val="90000"/>
              </a:lnSpc>
              <a:buClr>
                <a:srgbClr val="134D73"/>
              </a:buClr>
              <a:tabLst>
                <a:tab pos="285750" algn="l"/>
              </a:tabLst>
            </a:pPr>
            <a:r>
              <a:rPr sz="3600" b="1" spc="-5" dirty="0">
                <a:solidFill>
                  <a:srgbClr val="134D73"/>
                </a:solidFill>
                <a:latin typeface="Calibri Light"/>
                <a:cs typeface="Calibri Light"/>
              </a:rPr>
              <a:t>A</a:t>
            </a:r>
            <a:r>
              <a:rPr sz="3600" b="1" dirty="0">
                <a:solidFill>
                  <a:srgbClr val="134D73"/>
                </a:solidFill>
                <a:latin typeface="Calibri Light"/>
                <a:cs typeface="Calibri Light"/>
              </a:rPr>
              <a:t>n </a:t>
            </a:r>
            <a:r>
              <a:rPr sz="3600" b="1" spc="-15" dirty="0">
                <a:solidFill>
                  <a:srgbClr val="134D73"/>
                </a:solidFill>
                <a:latin typeface="Calibri Light"/>
                <a:cs typeface="Calibri Light"/>
              </a:rPr>
              <a:t>in</a:t>
            </a:r>
            <a:r>
              <a:rPr sz="3600" b="1" spc="-50" dirty="0">
                <a:solidFill>
                  <a:srgbClr val="134D73"/>
                </a:solidFill>
                <a:latin typeface="Calibri Light"/>
                <a:cs typeface="Calibri Light"/>
              </a:rPr>
              <a:t>s</a:t>
            </a:r>
            <a:r>
              <a:rPr sz="3600" b="1" spc="-15" dirty="0">
                <a:solidFill>
                  <a:srgbClr val="134D73"/>
                </a:solidFill>
                <a:latin typeface="Calibri Light"/>
                <a:cs typeface="Calibri Light"/>
              </a:rPr>
              <a:t>truc</a:t>
            </a:r>
            <a:r>
              <a:rPr sz="3600" b="1" spc="-25" dirty="0">
                <a:solidFill>
                  <a:srgbClr val="134D73"/>
                </a:solidFill>
                <a:latin typeface="Calibri Light"/>
                <a:cs typeface="Calibri Light"/>
              </a:rPr>
              <a:t>t</a:t>
            </a:r>
            <a:r>
              <a:rPr sz="3600" b="1" spc="-15" dirty="0">
                <a:solidFill>
                  <a:srgbClr val="134D73"/>
                </a:solidFill>
                <a:latin typeface="Calibri Light"/>
                <a:cs typeface="Calibri Light"/>
              </a:rPr>
              <a:t>ional</a:t>
            </a:r>
            <a:r>
              <a:rPr sz="3600" b="1" spc="15" dirty="0">
                <a:solidFill>
                  <a:srgbClr val="134D73"/>
                </a:solidFill>
                <a:latin typeface="Calibri Light"/>
                <a:cs typeface="Calibri Light"/>
              </a:rPr>
              <a:t> </a:t>
            </a:r>
            <a:r>
              <a:rPr sz="3600" b="1" spc="-50" dirty="0">
                <a:solidFill>
                  <a:srgbClr val="134D73"/>
                </a:solidFill>
                <a:latin typeface="Calibri Light"/>
                <a:cs typeface="Calibri Light"/>
              </a:rPr>
              <a:t>s</a:t>
            </a:r>
            <a:r>
              <a:rPr sz="3600" b="1" spc="-10" dirty="0">
                <a:solidFill>
                  <a:srgbClr val="134D73"/>
                </a:solidFill>
                <a:latin typeface="Calibri Light"/>
                <a:cs typeface="Calibri Light"/>
              </a:rPr>
              <a:t>t</a:t>
            </a:r>
            <a:r>
              <a:rPr sz="3600" b="1" spc="-85" dirty="0">
                <a:solidFill>
                  <a:srgbClr val="134D73"/>
                </a:solidFill>
                <a:latin typeface="Calibri Light"/>
                <a:cs typeface="Calibri Light"/>
              </a:rPr>
              <a:t>r</a:t>
            </a:r>
            <a:r>
              <a:rPr sz="3600" b="1" spc="-40" dirty="0">
                <a:solidFill>
                  <a:srgbClr val="134D73"/>
                </a:solidFill>
                <a:latin typeface="Calibri Light"/>
                <a:cs typeface="Calibri Light"/>
              </a:rPr>
              <a:t>at</a:t>
            </a:r>
            <a:r>
              <a:rPr sz="3600" b="1" spc="-20" dirty="0">
                <a:solidFill>
                  <a:srgbClr val="134D73"/>
                </a:solidFill>
                <a:latin typeface="Calibri Light"/>
                <a:cs typeface="Calibri Light"/>
              </a:rPr>
              <a:t>eg</a:t>
            </a:r>
            <a:r>
              <a:rPr sz="3600" b="1" spc="-15" dirty="0">
                <a:solidFill>
                  <a:srgbClr val="134D73"/>
                </a:solidFill>
                <a:latin typeface="Calibri Light"/>
                <a:cs typeface="Calibri Light"/>
              </a:rPr>
              <a:t>y</a:t>
            </a:r>
            <a:r>
              <a:rPr sz="3600" b="1" dirty="0">
                <a:solidFill>
                  <a:srgbClr val="134D73"/>
                </a:solidFill>
                <a:latin typeface="Calibri Light"/>
                <a:cs typeface="Calibri Light"/>
              </a:rPr>
              <a:t> </a:t>
            </a:r>
            <a:r>
              <a:rPr sz="3600" b="1" spc="-15" dirty="0">
                <a:solidFill>
                  <a:srgbClr val="134D73"/>
                </a:solidFill>
                <a:latin typeface="Calibri Light"/>
                <a:cs typeface="Calibri Light"/>
              </a:rPr>
              <a:t>th</a:t>
            </a:r>
            <a:r>
              <a:rPr sz="3600" b="1" spc="-35" dirty="0">
                <a:solidFill>
                  <a:srgbClr val="134D73"/>
                </a:solidFill>
                <a:latin typeface="Calibri Light"/>
                <a:cs typeface="Calibri Light"/>
              </a:rPr>
              <a:t>a</a:t>
            </a:r>
            <a:r>
              <a:rPr sz="3600" b="1" spc="-10" dirty="0">
                <a:solidFill>
                  <a:srgbClr val="134D73"/>
                </a:solidFill>
                <a:latin typeface="Calibri Light"/>
                <a:cs typeface="Calibri Light"/>
              </a:rPr>
              <a:t>t </a:t>
            </a:r>
            <a:r>
              <a:rPr sz="3600" b="1" spc="-20" dirty="0">
                <a:solidFill>
                  <a:srgbClr val="134D73"/>
                </a:solidFill>
                <a:latin typeface="Calibri Light"/>
                <a:cs typeface="Calibri Light"/>
              </a:rPr>
              <a:t>p</a:t>
            </a:r>
            <a:r>
              <a:rPr sz="3600" b="1" spc="-70" dirty="0">
                <a:solidFill>
                  <a:srgbClr val="134D73"/>
                </a:solidFill>
                <a:latin typeface="Calibri Light"/>
                <a:cs typeface="Calibri Light"/>
              </a:rPr>
              <a:t>r</a:t>
            </a:r>
            <a:r>
              <a:rPr sz="3600" b="1" spc="-25" dirty="0">
                <a:solidFill>
                  <a:srgbClr val="134D73"/>
                </a:solidFill>
                <a:latin typeface="Calibri Light"/>
                <a:cs typeface="Calibri Light"/>
              </a:rPr>
              <a:t>ep</a:t>
            </a:r>
            <a:r>
              <a:rPr sz="3600" b="1" spc="-10" dirty="0">
                <a:solidFill>
                  <a:srgbClr val="134D73"/>
                </a:solidFill>
                <a:latin typeface="Calibri Light"/>
                <a:cs typeface="Calibri Light"/>
              </a:rPr>
              <a:t>a</a:t>
            </a:r>
            <a:r>
              <a:rPr sz="3600" b="1" spc="-70" dirty="0">
                <a:solidFill>
                  <a:srgbClr val="134D73"/>
                </a:solidFill>
                <a:latin typeface="Calibri Light"/>
                <a:cs typeface="Calibri Light"/>
              </a:rPr>
              <a:t>r</a:t>
            </a:r>
            <a:r>
              <a:rPr sz="3600" b="1" spc="-20" dirty="0">
                <a:solidFill>
                  <a:srgbClr val="134D73"/>
                </a:solidFill>
                <a:latin typeface="Calibri Light"/>
                <a:cs typeface="Calibri Light"/>
              </a:rPr>
              <a:t>e</a:t>
            </a:r>
            <a:r>
              <a:rPr sz="3600" b="1" spc="-15" dirty="0">
                <a:solidFill>
                  <a:srgbClr val="134D73"/>
                </a:solidFill>
                <a:latin typeface="Calibri Light"/>
                <a:cs typeface="Calibri Light"/>
              </a:rPr>
              <a:t>s</a:t>
            </a:r>
            <a:r>
              <a:rPr sz="3600" b="1" spc="20" dirty="0">
                <a:solidFill>
                  <a:srgbClr val="134D73"/>
                </a:solidFill>
                <a:latin typeface="Calibri Light"/>
                <a:cs typeface="Calibri Light"/>
              </a:rPr>
              <a:t> </a:t>
            </a:r>
            <a:r>
              <a:rPr sz="3600" b="1" spc="-10" dirty="0">
                <a:solidFill>
                  <a:srgbClr val="134D73"/>
                </a:solidFill>
                <a:latin typeface="Calibri Light"/>
                <a:cs typeface="Calibri Light"/>
              </a:rPr>
              <a:t>all </a:t>
            </a:r>
            <a:r>
              <a:rPr sz="3600" b="1" spc="-50" dirty="0">
                <a:solidFill>
                  <a:srgbClr val="134D73"/>
                </a:solidFill>
                <a:latin typeface="Calibri Light"/>
                <a:cs typeface="Calibri Light"/>
              </a:rPr>
              <a:t>s</a:t>
            </a:r>
            <a:r>
              <a:rPr sz="3600" b="1" spc="-15" dirty="0">
                <a:solidFill>
                  <a:srgbClr val="134D73"/>
                </a:solidFill>
                <a:latin typeface="Calibri Light"/>
                <a:cs typeface="Calibri Light"/>
              </a:rPr>
              <a:t>tude</a:t>
            </a:r>
            <a:r>
              <a:rPr sz="3600" b="1" spc="-45" dirty="0">
                <a:solidFill>
                  <a:srgbClr val="134D73"/>
                </a:solidFill>
                <a:latin typeface="Calibri Light"/>
                <a:cs typeface="Calibri Light"/>
              </a:rPr>
              <a:t>n</a:t>
            </a:r>
            <a:r>
              <a:rPr sz="3600" b="1" spc="-15" dirty="0">
                <a:solidFill>
                  <a:srgbClr val="134D73"/>
                </a:solidFill>
                <a:latin typeface="Calibri Light"/>
                <a:cs typeface="Calibri Light"/>
              </a:rPr>
              <a:t>ts</a:t>
            </a:r>
            <a:r>
              <a:rPr sz="3600" b="1" spc="-10" dirty="0">
                <a:solidFill>
                  <a:srgbClr val="134D73"/>
                </a:solidFill>
                <a:latin typeface="Calibri Light"/>
                <a:cs typeface="Calibri Light"/>
              </a:rPr>
              <a:t> </a:t>
            </a:r>
            <a:r>
              <a:rPr sz="3600" b="1" spc="-80" dirty="0">
                <a:solidFill>
                  <a:srgbClr val="134D73"/>
                </a:solidFill>
                <a:latin typeface="Calibri Light"/>
                <a:cs typeface="Calibri Light"/>
              </a:rPr>
              <a:t>f</a:t>
            </a:r>
            <a:r>
              <a:rPr sz="3600" b="1" spc="-5" dirty="0">
                <a:solidFill>
                  <a:srgbClr val="134D73"/>
                </a:solidFill>
                <a:latin typeface="Calibri Light"/>
                <a:cs typeface="Calibri Light"/>
              </a:rPr>
              <a:t>o</a:t>
            </a:r>
            <a:r>
              <a:rPr sz="3600" b="1" dirty="0">
                <a:solidFill>
                  <a:srgbClr val="134D73"/>
                </a:solidFill>
                <a:latin typeface="Calibri Light"/>
                <a:cs typeface="Calibri Light"/>
              </a:rPr>
              <a:t>r </a:t>
            </a:r>
            <a:r>
              <a:rPr sz="3600" b="1" spc="-15" dirty="0">
                <a:solidFill>
                  <a:srgbClr val="134D73"/>
                </a:solidFill>
                <a:latin typeface="Calibri Light"/>
                <a:cs typeface="Calibri Light"/>
              </a:rPr>
              <a:t>success</a:t>
            </a:r>
            <a:r>
              <a:rPr sz="3600" b="1" spc="-10" dirty="0">
                <a:solidFill>
                  <a:srgbClr val="134D73"/>
                </a:solidFill>
                <a:latin typeface="Calibri Light"/>
                <a:cs typeface="Calibri Light"/>
              </a:rPr>
              <a:t> </a:t>
            </a:r>
            <a:r>
              <a:rPr sz="3600" b="1" spc="-15" dirty="0">
                <a:solidFill>
                  <a:srgbClr val="134D73"/>
                </a:solidFill>
                <a:latin typeface="Calibri Light"/>
                <a:cs typeface="Calibri Light"/>
              </a:rPr>
              <a:t>in</a:t>
            </a:r>
            <a:r>
              <a:rPr sz="3600" b="1" dirty="0">
                <a:solidFill>
                  <a:srgbClr val="134D73"/>
                </a:solidFill>
                <a:latin typeface="Calibri Light"/>
                <a:cs typeface="Calibri Light"/>
              </a:rPr>
              <a:t> </a:t>
            </a:r>
            <a:r>
              <a:rPr sz="3600" b="1" spc="-25" dirty="0" smtClean="0">
                <a:solidFill>
                  <a:srgbClr val="134D73"/>
                </a:solidFill>
                <a:latin typeface="Calibri Light"/>
                <a:cs typeface="Calibri Light"/>
              </a:rPr>
              <a:t>c</a:t>
            </a:r>
            <a:r>
              <a:rPr sz="3600" b="1" spc="-15" dirty="0" smtClean="0">
                <a:solidFill>
                  <a:srgbClr val="134D73"/>
                </a:solidFill>
                <a:latin typeface="Calibri Light"/>
                <a:cs typeface="Calibri Light"/>
              </a:rPr>
              <a:t>a</a:t>
            </a:r>
            <a:r>
              <a:rPr sz="3600" b="1" spc="-65" dirty="0" smtClean="0">
                <a:solidFill>
                  <a:srgbClr val="134D73"/>
                </a:solidFill>
                <a:latin typeface="Calibri Light"/>
                <a:cs typeface="Calibri Light"/>
              </a:rPr>
              <a:t>r</a:t>
            </a:r>
            <a:r>
              <a:rPr sz="3600" b="1" spc="-5" dirty="0" smtClean="0">
                <a:solidFill>
                  <a:srgbClr val="134D73"/>
                </a:solidFill>
                <a:latin typeface="Calibri Light"/>
                <a:cs typeface="Calibri Light"/>
              </a:rPr>
              <a:t>e</a:t>
            </a:r>
            <a:r>
              <a:rPr sz="3600" b="1" spc="5" dirty="0" smtClean="0">
                <a:solidFill>
                  <a:srgbClr val="134D73"/>
                </a:solidFill>
                <a:latin typeface="Calibri Light"/>
                <a:cs typeface="Calibri Light"/>
              </a:rPr>
              <a:t>e</a:t>
            </a:r>
            <a:r>
              <a:rPr sz="3600" b="1" spc="-80" dirty="0" smtClean="0">
                <a:solidFill>
                  <a:srgbClr val="134D73"/>
                </a:solidFill>
                <a:latin typeface="Calibri Light"/>
                <a:cs typeface="Calibri Light"/>
              </a:rPr>
              <a:t>r</a:t>
            </a:r>
            <a:r>
              <a:rPr sz="3600" b="1" spc="-15" dirty="0" smtClean="0">
                <a:solidFill>
                  <a:srgbClr val="134D73"/>
                </a:solidFill>
                <a:latin typeface="Calibri Light"/>
                <a:cs typeface="Calibri Light"/>
              </a:rPr>
              <a:t>s </a:t>
            </a:r>
            <a:r>
              <a:rPr sz="3600" b="1" spc="-15" dirty="0">
                <a:solidFill>
                  <a:srgbClr val="134D73"/>
                </a:solidFill>
                <a:latin typeface="Calibri Light"/>
                <a:cs typeface="Calibri Light"/>
              </a:rPr>
              <a:t>th</a:t>
            </a:r>
            <a:r>
              <a:rPr sz="3600" b="1" spc="-85" dirty="0">
                <a:solidFill>
                  <a:srgbClr val="134D73"/>
                </a:solidFill>
                <a:latin typeface="Calibri Light"/>
                <a:cs typeface="Calibri Light"/>
              </a:rPr>
              <a:t>r</a:t>
            </a:r>
            <a:r>
              <a:rPr sz="3600" b="1" spc="-5" dirty="0">
                <a:solidFill>
                  <a:srgbClr val="134D73"/>
                </a:solidFill>
                <a:latin typeface="Calibri Light"/>
                <a:cs typeface="Calibri Light"/>
              </a:rPr>
              <a:t>ou</a:t>
            </a:r>
            <a:r>
              <a:rPr sz="3600" b="1" spc="-10" dirty="0">
                <a:solidFill>
                  <a:srgbClr val="134D73"/>
                </a:solidFill>
                <a:latin typeface="Calibri Light"/>
                <a:cs typeface="Calibri Light"/>
              </a:rPr>
              <a:t>g</a:t>
            </a:r>
            <a:r>
              <a:rPr sz="3600" b="1" spc="-20" dirty="0">
                <a:solidFill>
                  <a:srgbClr val="134D73"/>
                </a:solidFill>
                <a:latin typeface="Calibri Light"/>
                <a:cs typeface="Calibri Light"/>
              </a:rPr>
              <a:t>h</a:t>
            </a:r>
            <a:r>
              <a:rPr sz="3600" b="1" spc="25" dirty="0">
                <a:solidFill>
                  <a:srgbClr val="134D73"/>
                </a:solidFill>
                <a:latin typeface="Calibri Light"/>
                <a:cs typeface="Calibri Light"/>
              </a:rPr>
              <a:t> </a:t>
            </a:r>
            <a:r>
              <a:rPr sz="3600" b="1" spc="-15" dirty="0">
                <a:solidFill>
                  <a:srgbClr val="134D73"/>
                </a:solidFill>
                <a:latin typeface="Calibri Light"/>
                <a:cs typeface="Calibri Light"/>
              </a:rPr>
              <a:t>di</a:t>
            </a:r>
            <a:r>
              <a:rPr sz="3600" b="1" spc="-75" dirty="0">
                <a:solidFill>
                  <a:srgbClr val="134D73"/>
                </a:solidFill>
                <a:latin typeface="Calibri Light"/>
                <a:cs typeface="Calibri Light"/>
              </a:rPr>
              <a:t>r</a:t>
            </a:r>
            <a:r>
              <a:rPr sz="3600" b="1" spc="-5" dirty="0">
                <a:solidFill>
                  <a:srgbClr val="134D73"/>
                </a:solidFill>
                <a:latin typeface="Calibri Light"/>
                <a:cs typeface="Calibri Light"/>
              </a:rPr>
              <a:t>ec</a:t>
            </a:r>
            <a:r>
              <a:rPr sz="3600" b="1" dirty="0">
                <a:solidFill>
                  <a:srgbClr val="134D73"/>
                </a:solidFill>
                <a:latin typeface="Calibri Light"/>
                <a:cs typeface="Calibri Light"/>
              </a:rPr>
              <a:t>t</a:t>
            </a:r>
            <a:r>
              <a:rPr sz="3600" b="1" spc="10" dirty="0">
                <a:solidFill>
                  <a:srgbClr val="134D73"/>
                </a:solidFill>
                <a:latin typeface="Calibri Light"/>
                <a:cs typeface="Calibri Light"/>
              </a:rPr>
              <a:t> </a:t>
            </a:r>
            <a:r>
              <a:rPr sz="3600" b="1" spc="-5" dirty="0">
                <a:solidFill>
                  <a:srgbClr val="134D73"/>
                </a:solidFill>
                <a:latin typeface="Calibri Light"/>
                <a:cs typeface="Calibri Light"/>
              </a:rPr>
              <a:t>en</a:t>
            </a:r>
            <a:r>
              <a:rPr sz="3600" b="1" spc="-60" dirty="0">
                <a:solidFill>
                  <a:srgbClr val="134D73"/>
                </a:solidFill>
                <a:latin typeface="Calibri Light"/>
                <a:cs typeface="Calibri Light"/>
              </a:rPr>
              <a:t>g</a:t>
            </a:r>
            <a:r>
              <a:rPr sz="3600" b="1" dirty="0">
                <a:solidFill>
                  <a:srgbClr val="134D73"/>
                </a:solidFill>
                <a:latin typeface="Calibri Light"/>
                <a:cs typeface="Calibri Light"/>
              </a:rPr>
              <a:t>a</a:t>
            </a:r>
            <a:r>
              <a:rPr sz="3600" b="1" spc="-30" dirty="0">
                <a:solidFill>
                  <a:srgbClr val="134D73"/>
                </a:solidFill>
                <a:latin typeface="Calibri Light"/>
                <a:cs typeface="Calibri Light"/>
              </a:rPr>
              <a:t>g</a:t>
            </a:r>
            <a:r>
              <a:rPr sz="3600" b="1" spc="-5" dirty="0">
                <a:solidFill>
                  <a:srgbClr val="134D73"/>
                </a:solidFill>
                <a:latin typeface="Calibri Light"/>
                <a:cs typeface="Calibri Light"/>
              </a:rPr>
              <a:t>em</a:t>
            </a:r>
            <a:r>
              <a:rPr sz="3600" b="1" spc="5" dirty="0">
                <a:solidFill>
                  <a:srgbClr val="134D73"/>
                </a:solidFill>
                <a:latin typeface="Calibri Light"/>
                <a:cs typeface="Calibri Light"/>
              </a:rPr>
              <a:t>e</a:t>
            </a:r>
            <a:r>
              <a:rPr sz="3600" b="1" spc="-45" dirty="0">
                <a:solidFill>
                  <a:srgbClr val="134D73"/>
                </a:solidFill>
                <a:latin typeface="Calibri Light"/>
                <a:cs typeface="Calibri Light"/>
              </a:rPr>
              <a:t>n</a:t>
            </a:r>
            <a:r>
              <a:rPr sz="3600" b="1" spc="-10" dirty="0">
                <a:solidFill>
                  <a:srgbClr val="134D73"/>
                </a:solidFill>
                <a:latin typeface="Calibri Light"/>
                <a:cs typeface="Calibri Light"/>
              </a:rPr>
              <a:t>t</a:t>
            </a:r>
            <a:r>
              <a:rPr sz="3600" b="1" dirty="0">
                <a:solidFill>
                  <a:srgbClr val="134D73"/>
                </a:solidFill>
                <a:latin typeface="Calibri Light"/>
                <a:cs typeface="Calibri Light"/>
              </a:rPr>
              <a:t> </a:t>
            </a:r>
            <a:r>
              <a:rPr sz="3600" b="1" spc="-15" dirty="0">
                <a:solidFill>
                  <a:srgbClr val="134D73"/>
                </a:solidFill>
                <a:latin typeface="Calibri Light"/>
                <a:cs typeface="Calibri Light"/>
              </a:rPr>
              <a:t>with</a:t>
            </a:r>
            <a:r>
              <a:rPr sz="3600" b="1" dirty="0">
                <a:solidFill>
                  <a:srgbClr val="134D73"/>
                </a:solidFill>
                <a:latin typeface="Calibri Light"/>
                <a:cs typeface="Calibri Light"/>
              </a:rPr>
              <a:t> </a:t>
            </a:r>
            <a:r>
              <a:rPr sz="3600" b="1" spc="-15" dirty="0">
                <a:solidFill>
                  <a:srgbClr val="134D73"/>
                </a:solidFill>
                <a:latin typeface="Calibri Light"/>
                <a:cs typeface="Calibri Light"/>
              </a:rPr>
              <a:t>indu</a:t>
            </a:r>
            <a:r>
              <a:rPr sz="3600" b="1" spc="-55" dirty="0">
                <a:solidFill>
                  <a:srgbClr val="134D73"/>
                </a:solidFill>
                <a:latin typeface="Calibri Light"/>
                <a:cs typeface="Calibri Light"/>
              </a:rPr>
              <a:t>s</a:t>
            </a:r>
            <a:r>
              <a:rPr sz="3600" b="1" dirty="0">
                <a:solidFill>
                  <a:srgbClr val="134D73"/>
                </a:solidFill>
                <a:latin typeface="Calibri Light"/>
                <a:cs typeface="Calibri Light"/>
              </a:rPr>
              <a:t>try</a:t>
            </a:r>
            <a:r>
              <a:rPr sz="3600" b="1" spc="25" dirty="0">
                <a:solidFill>
                  <a:srgbClr val="134D73"/>
                </a:solidFill>
                <a:latin typeface="Calibri Light"/>
                <a:cs typeface="Calibri Light"/>
              </a:rPr>
              <a:t> </a:t>
            </a:r>
            <a:r>
              <a:rPr sz="3600" b="1" spc="-20" dirty="0">
                <a:solidFill>
                  <a:srgbClr val="134D73"/>
                </a:solidFill>
                <a:latin typeface="Calibri Light"/>
                <a:cs typeface="Calibri Light"/>
              </a:rPr>
              <a:t>and</a:t>
            </a:r>
            <a:r>
              <a:rPr sz="3600" b="1" spc="-10" dirty="0">
                <a:solidFill>
                  <a:srgbClr val="134D73"/>
                </a:solidFill>
                <a:latin typeface="Calibri Light"/>
                <a:cs typeface="Calibri Light"/>
              </a:rPr>
              <a:t> </a:t>
            </a:r>
            <a:r>
              <a:rPr sz="3600" b="1" spc="-30" dirty="0">
                <a:solidFill>
                  <a:srgbClr val="134D73"/>
                </a:solidFill>
                <a:latin typeface="Calibri Light"/>
                <a:cs typeface="Calibri Light"/>
              </a:rPr>
              <a:t>c</a:t>
            </a:r>
            <a:r>
              <a:rPr sz="3600" b="1" spc="-25" dirty="0">
                <a:solidFill>
                  <a:srgbClr val="134D73"/>
                </a:solidFill>
                <a:latin typeface="Calibri Light"/>
                <a:cs typeface="Calibri Light"/>
              </a:rPr>
              <a:t>ommunit</a:t>
            </a:r>
            <a:r>
              <a:rPr sz="3600" b="1" spc="-15" dirty="0">
                <a:solidFill>
                  <a:srgbClr val="134D73"/>
                </a:solidFill>
                <a:latin typeface="Calibri Light"/>
                <a:cs typeface="Calibri Light"/>
              </a:rPr>
              <a:t>y</a:t>
            </a:r>
            <a:r>
              <a:rPr sz="3600" b="1" spc="20" dirty="0">
                <a:solidFill>
                  <a:srgbClr val="134D73"/>
                </a:solidFill>
                <a:latin typeface="Calibri Light"/>
                <a:cs typeface="Calibri Light"/>
              </a:rPr>
              <a:t> </a:t>
            </a:r>
            <a:r>
              <a:rPr sz="3600" b="1" spc="-20" dirty="0">
                <a:solidFill>
                  <a:srgbClr val="134D73"/>
                </a:solidFill>
                <a:latin typeface="Calibri Light"/>
                <a:cs typeface="Calibri Light"/>
              </a:rPr>
              <a:t>p</a:t>
            </a:r>
            <a:r>
              <a:rPr sz="3600" b="1" spc="-80" dirty="0">
                <a:solidFill>
                  <a:srgbClr val="134D73"/>
                </a:solidFill>
                <a:latin typeface="Calibri Light"/>
                <a:cs typeface="Calibri Light"/>
              </a:rPr>
              <a:t>r</a:t>
            </a:r>
            <a:r>
              <a:rPr sz="3600" b="1" spc="-5" dirty="0">
                <a:solidFill>
                  <a:srgbClr val="134D73"/>
                </a:solidFill>
                <a:latin typeface="Calibri Light"/>
                <a:cs typeface="Calibri Light"/>
              </a:rPr>
              <a:t>o</a:t>
            </a:r>
            <a:r>
              <a:rPr sz="3600" b="1" spc="-85" dirty="0">
                <a:solidFill>
                  <a:srgbClr val="134D73"/>
                </a:solidFill>
                <a:latin typeface="Calibri Light"/>
                <a:cs typeface="Calibri Light"/>
              </a:rPr>
              <a:t>f</a:t>
            </a:r>
            <a:r>
              <a:rPr sz="3600" b="1" spc="-20" dirty="0">
                <a:solidFill>
                  <a:srgbClr val="134D73"/>
                </a:solidFill>
                <a:latin typeface="Calibri Light"/>
                <a:cs typeface="Calibri Light"/>
              </a:rPr>
              <a:t>e</a:t>
            </a:r>
            <a:r>
              <a:rPr sz="3600" b="1" spc="-10" dirty="0">
                <a:solidFill>
                  <a:srgbClr val="134D73"/>
                </a:solidFill>
                <a:latin typeface="Calibri Light"/>
                <a:cs typeface="Calibri Light"/>
              </a:rPr>
              <a:t>s</a:t>
            </a:r>
            <a:r>
              <a:rPr sz="3600" b="1" spc="-15" dirty="0">
                <a:solidFill>
                  <a:srgbClr val="134D73"/>
                </a:solidFill>
                <a:latin typeface="Calibri Light"/>
                <a:cs typeface="Calibri Light"/>
              </a:rPr>
              <a:t>sionals</a:t>
            </a:r>
            <a:r>
              <a:rPr sz="3600" b="1" spc="-15" dirty="0" smtClean="0">
                <a:solidFill>
                  <a:srgbClr val="134D73"/>
                </a:solidFill>
                <a:latin typeface="Calibri Light"/>
                <a:cs typeface="Calibri Light"/>
              </a:rPr>
              <a:t>.</a:t>
            </a:r>
            <a:endParaRPr lang="en-US" sz="3600" b="1" spc="-15" dirty="0" smtClean="0">
              <a:solidFill>
                <a:srgbClr val="134D73"/>
              </a:solidFill>
              <a:latin typeface="Calibri Light"/>
              <a:cs typeface="Calibri Light"/>
            </a:endParaRPr>
          </a:p>
          <a:p>
            <a:pPr marL="12700" marR="5080" algn="ctr">
              <a:lnSpc>
                <a:spcPct val="90000"/>
              </a:lnSpc>
              <a:buClr>
                <a:srgbClr val="134D73"/>
              </a:buClr>
              <a:tabLst>
                <a:tab pos="285750" algn="l"/>
              </a:tabLst>
            </a:pPr>
            <a:endParaRPr lang="en-US" sz="3600" b="1" spc="-15" dirty="0">
              <a:solidFill>
                <a:srgbClr val="134D73"/>
              </a:solidFill>
              <a:latin typeface="Calibri Light"/>
              <a:cs typeface="Calibri Light"/>
            </a:endParaRPr>
          </a:p>
          <a:p>
            <a:pPr marL="12700" marR="5080" algn="ctr">
              <a:lnSpc>
                <a:spcPct val="90000"/>
              </a:lnSpc>
              <a:buClr>
                <a:srgbClr val="134D73"/>
              </a:buClr>
              <a:tabLst>
                <a:tab pos="285750" algn="l"/>
              </a:tabLst>
            </a:pPr>
            <a:r>
              <a:rPr lang="en-US" sz="3600" b="1" dirty="0">
                <a:latin typeface="Calibri Light"/>
                <a:cs typeface="Calibri Light"/>
              </a:rPr>
              <a:t>http://</a:t>
            </a:r>
            <a:r>
              <a:rPr lang="en-US" sz="3600" b="1" dirty="0" smtClean="0">
                <a:latin typeface="Calibri Light"/>
                <a:cs typeface="Calibri Light"/>
              </a:rPr>
              <a:t>www.nebraskaworkplaceexperiences.com</a:t>
            </a:r>
            <a:endParaRPr sz="3600" b="1" dirty="0">
              <a:latin typeface="Calibri Light"/>
              <a:cs typeface="Calibri Ligh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9604" y="5570247"/>
            <a:ext cx="914400" cy="9144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4374" y="5674506"/>
            <a:ext cx="1503931" cy="705881"/>
          </a:xfrm>
          <a:prstGeom prst="rect">
            <a:avLst/>
          </a:prstGeom>
        </p:spPr>
      </p:pic>
      <p:pic>
        <p:nvPicPr>
          <p:cNvPr id="13" name="Picture 12" descr="15964693983_c483c0c3d0_o.jpg"/>
          <p:cNvPicPr>
            <a:picLocks noChangeAspect="1"/>
          </p:cNvPicPr>
          <p:nvPr/>
        </p:nvPicPr>
        <p:blipFill>
          <a:blip r:embed="rId5" cstate="print"/>
          <a:stretch>
            <a:fillRect/>
          </a:stretch>
        </p:blipFill>
        <p:spPr>
          <a:xfrm>
            <a:off x="2224269" y="4879730"/>
            <a:ext cx="3077492" cy="2051661"/>
          </a:xfrm>
          <a:prstGeom prst="rect">
            <a:avLst/>
          </a:prstGeom>
          <a:ln>
            <a:noFill/>
          </a:ln>
          <a:effectLst>
            <a:softEdge rad="112500"/>
          </a:effectLst>
        </p:spPr>
      </p:pic>
    </p:spTree>
    <p:extLst>
      <p:ext uri="{BB962C8B-B14F-4D97-AF65-F5344CB8AC3E}">
        <p14:creationId xmlns:p14="http://schemas.microsoft.com/office/powerpoint/2010/main" val="21091246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46" y="322766"/>
            <a:ext cx="8229600" cy="890018"/>
          </a:xfrm>
        </p:spPr>
        <p:txBody>
          <a:bodyPr/>
          <a:lstStyle/>
          <a:p>
            <a:pPr algn="l"/>
            <a:r>
              <a:rPr lang="en-US" b="1" dirty="0" smtClean="0">
                <a:solidFill>
                  <a:srgbClr val="248AEA"/>
                </a:solidFill>
              </a:rPr>
              <a:t>Agenda</a:t>
            </a:r>
            <a:endParaRPr lang="en-US" b="1" dirty="0">
              <a:solidFill>
                <a:srgbClr val="248AEA"/>
              </a:solidFill>
            </a:endParaRPr>
          </a:p>
        </p:txBody>
      </p:sp>
      <p:sp>
        <p:nvSpPr>
          <p:cNvPr id="3" name="Content Placeholder 2"/>
          <p:cNvSpPr>
            <a:spLocks noGrp="1"/>
          </p:cNvSpPr>
          <p:nvPr>
            <p:ph idx="1"/>
          </p:nvPr>
        </p:nvSpPr>
        <p:spPr>
          <a:xfrm>
            <a:off x="1371599" y="1352326"/>
            <a:ext cx="6714067" cy="4525963"/>
          </a:xfrm>
        </p:spPr>
        <p:txBody>
          <a:bodyPr>
            <a:noAutofit/>
          </a:bodyPr>
          <a:lstStyle/>
          <a:p>
            <a:r>
              <a:rPr lang="en-US" sz="2800" b="1" dirty="0" smtClean="0"/>
              <a:t>NCE </a:t>
            </a:r>
            <a:r>
              <a:rPr lang="en-US" sz="2800" b="1" dirty="0"/>
              <a:t>and </a:t>
            </a:r>
            <a:r>
              <a:rPr lang="en-US" sz="2800" b="1" dirty="0" smtClean="0"/>
              <a:t>STS Updates and Areas of Focus</a:t>
            </a:r>
            <a:endParaRPr lang="en-US" sz="2800" b="1" dirty="0"/>
          </a:p>
          <a:p>
            <a:r>
              <a:rPr lang="en-US" sz="2800" b="1" dirty="0" smtClean="0"/>
              <a:t>Programs </a:t>
            </a:r>
            <a:r>
              <a:rPr lang="en-US" sz="2800" b="1" dirty="0"/>
              <a:t>of </a:t>
            </a:r>
            <a:r>
              <a:rPr lang="en-US" sz="2800" b="1" dirty="0" smtClean="0"/>
              <a:t>Study Revisit</a:t>
            </a:r>
          </a:p>
          <a:p>
            <a:r>
              <a:rPr lang="en-US" sz="2800" b="1" dirty="0" smtClean="0"/>
              <a:t>Draft of NEW Programs of Study and Course Standards</a:t>
            </a:r>
          </a:p>
          <a:p>
            <a:r>
              <a:rPr lang="en-US" sz="2800" b="1" dirty="0" smtClean="0"/>
              <a:t>Safety Posters</a:t>
            </a:r>
            <a:endParaRPr lang="en-US" sz="2800" b="1" dirty="0"/>
          </a:p>
          <a:p>
            <a:r>
              <a:rPr lang="en-US" sz="2800" b="1" dirty="0" smtClean="0"/>
              <a:t>Non-Traditional Student Recruitment</a:t>
            </a:r>
            <a:endParaRPr lang="en-US" sz="2800" b="1" dirty="0"/>
          </a:p>
          <a:p>
            <a:r>
              <a:rPr lang="en-US" sz="2800" b="1" dirty="0" smtClean="0"/>
              <a:t>SkillsUSA Update</a:t>
            </a:r>
            <a:endParaRPr lang="en-US" sz="2800" b="1" dirty="0"/>
          </a:p>
          <a:p>
            <a:r>
              <a:rPr lang="en-US" sz="2800" b="1" dirty="0" smtClean="0"/>
              <a:t>Curriculum Initiatives</a:t>
            </a:r>
            <a:endParaRPr lang="en-US" sz="2800" b="1" dirty="0"/>
          </a:p>
          <a:p>
            <a:r>
              <a:rPr lang="en-US" sz="2800" b="1" dirty="0" smtClean="0"/>
              <a:t>Industry Tour</a:t>
            </a:r>
            <a:endParaRPr lang="en-US" sz="2400" b="1" dirty="0" smtClean="0"/>
          </a:p>
          <a:p>
            <a:pPr marL="0" indent="0">
              <a:spcBef>
                <a:spcPts val="0"/>
              </a:spcBef>
              <a:spcAft>
                <a:spcPts val="1200"/>
              </a:spcAft>
              <a:buNone/>
              <a:tabLst>
                <a:tab pos="1087438" algn="r"/>
              </a:tabLst>
            </a:pPr>
            <a:r>
              <a:rPr lang="en-US" sz="2200" dirty="0" smtClean="0"/>
              <a:t>	</a:t>
            </a:r>
            <a:endParaRPr lang="en-US" sz="2200" dirty="0"/>
          </a:p>
        </p:txBody>
      </p:sp>
    </p:spTree>
    <p:extLst>
      <p:ext uri="{BB962C8B-B14F-4D97-AF65-F5344CB8AC3E}">
        <p14:creationId xmlns:p14="http://schemas.microsoft.com/office/powerpoint/2010/main" val="20762028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Career Readiness Skills</a:t>
            </a:r>
            <a:endParaRPr lang="en-US" b="1" dirty="0"/>
          </a:p>
        </p:txBody>
      </p:sp>
      <p:sp>
        <p:nvSpPr>
          <p:cNvPr id="3" name="Content Placeholder 2"/>
          <p:cNvSpPr>
            <a:spLocks noGrp="1"/>
          </p:cNvSpPr>
          <p:nvPr>
            <p:ph idx="1"/>
          </p:nvPr>
        </p:nvSpPr>
        <p:spPr/>
        <p:txBody>
          <a:bodyPr/>
          <a:lstStyle/>
          <a:p>
            <a:r>
              <a:rPr lang="en-US" b="1" dirty="0" smtClean="0"/>
              <a:t>Second most important thing we teach</a:t>
            </a:r>
          </a:p>
          <a:p>
            <a:r>
              <a:rPr lang="en-US" b="1" dirty="0" smtClean="0"/>
              <a:t>Checklist</a:t>
            </a:r>
            <a:endParaRPr lang="en-US" b="1" dirty="0"/>
          </a:p>
        </p:txBody>
      </p:sp>
    </p:spTree>
    <p:extLst>
      <p:ext uri="{BB962C8B-B14F-4D97-AF65-F5344CB8AC3E}">
        <p14:creationId xmlns:p14="http://schemas.microsoft.com/office/powerpoint/2010/main" val="1126692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06146" y="287553"/>
            <a:ext cx="8731707" cy="492443"/>
          </a:xfrm>
          <a:prstGeom prst="rect">
            <a:avLst/>
          </a:prstGeom>
        </p:spPr>
        <p:txBody>
          <a:bodyPr wrap="square" lIns="0" tIns="0" rIns="0" bIns="0">
            <a:spAutoFit/>
          </a:bodyPr>
          <a:lstStyle>
            <a:lvl1pPr>
              <a:defRPr sz="3200" b="0" i="0">
                <a:solidFill>
                  <a:srgbClr val="235F23"/>
                </a:solidFill>
                <a:latin typeface="Calibri"/>
                <a:ea typeface="+mj-ea"/>
                <a:cs typeface="Calibri"/>
              </a:defRPr>
            </a:lvl1pPr>
          </a:lstStyle>
          <a:p>
            <a:r>
              <a:rPr lang="en-US" kern="0" smtClean="0"/>
              <a:t>Today’s Career Education</a:t>
            </a:r>
            <a:endParaRPr lang="en-US" kern="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914400"/>
            <a:ext cx="7250930" cy="55823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108521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b="1" dirty="0" smtClean="0">
                <a:solidFill>
                  <a:srgbClr val="248AEA"/>
                </a:solidFill>
              </a:rPr>
              <a:t>Programs of Study</a:t>
            </a:r>
            <a:endParaRPr lang="en-US" b="1" dirty="0" smtClean="0">
              <a:solidFill>
                <a:schemeClr val="tx1"/>
              </a:solidFill>
            </a:endParaRPr>
          </a:p>
        </p:txBody>
      </p:sp>
      <p:sp>
        <p:nvSpPr>
          <p:cNvPr id="23555" name="Content Placeholder 4"/>
          <p:cNvSpPr>
            <a:spLocks noGrp="1"/>
          </p:cNvSpPr>
          <p:nvPr>
            <p:ph idx="1"/>
          </p:nvPr>
        </p:nvSpPr>
        <p:spPr>
          <a:xfrm>
            <a:off x="457200" y="1371600"/>
            <a:ext cx="8229600" cy="4754563"/>
          </a:xfrm>
        </p:spPr>
        <p:txBody>
          <a:bodyPr>
            <a:normAutofit/>
          </a:bodyPr>
          <a:lstStyle/>
          <a:p>
            <a:pPr>
              <a:buFont typeface="Wingdings" panose="05000000000000000000" pitchFamily="2" charset="2"/>
              <a:buChar char="v"/>
            </a:pPr>
            <a:r>
              <a:rPr lang="en-US" sz="2800" b="1" dirty="0" smtClean="0"/>
              <a:t>CTE Sequence of Courses = sequence of a minimum of 3 semester courses</a:t>
            </a:r>
            <a:endParaRPr lang="en-US" sz="2800" b="1" dirty="0"/>
          </a:p>
          <a:p>
            <a:pPr>
              <a:buFont typeface="Wingdings" panose="05000000000000000000" pitchFamily="2" charset="2"/>
              <a:buChar char="v"/>
            </a:pPr>
            <a:r>
              <a:rPr lang="en-US" sz="2800" b="1" dirty="0" smtClean="0"/>
              <a:t>Perkins legislation might dictate programs of study</a:t>
            </a:r>
          </a:p>
          <a:p>
            <a:pPr>
              <a:buFont typeface="Wingdings" panose="05000000000000000000" pitchFamily="2" charset="2"/>
              <a:buChar char="v"/>
            </a:pPr>
            <a:r>
              <a:rPr lang="en-US" sz="2800" b="1" dirty="0" smtClean="0"/>
              <a:t>Many schools are still not coding courses properly</a:t>
            </a:r>
          </a:p>
          <a:p>
            <a:pPr>
              <a:buFont typeface="Wingdings" panose="05000000000000000000" pitchFamily="2" charset="2"/>
              <a:buChar char="v"/>
            </a:pPr>
            <a:r>
              <a:rPr lang="en-US" sz="2800" b="1" dirty="0" smtClean="0"/>
              <a:t>New program of study standards for 2018-19</a:t>
            </a:r>
          </a:p>
          <a:p>
            <a:pPr>
              <a:buFont typeface="Wingdings" panose="05000000000000000000" pitchFamily="2" charset="2"/>
              <a:buChar char="v"/>
            </a:pPr>
            <a:r>
              <a:rPr lang="en-US" sz="2800" b="1" dirty="0" smtClean="0"/>
              <a:t>New course standards for 2018-19</a:t>
            </a:r>
          </a:p>
          <a:p>
            <a:pPr marL="0" indent="0">
              <a:buNone/>
            </a:pPr>
            <a:endParaRPr lang="en-US" sz="2800" b="1" dirty="0"/>
          </a:p>
        </p:txBody>
      </p:sp>
    </p:spTree>
    <p:extLst>
      <p:ext uri="{BB962C8B-B14F-4D97-AF65-F5344CB8AC3E}">
        <p14:creationId xmlns:p14="http://schemas.microsoft.com/office/powerpoint/2010/main" val="42714144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STS Programs of Study – 2017-18</a:t>
            </a:r>
            <a:endParaRPr lang="en-US" b="1" dirty="0"/>
          </a:p>
        </p:txBody>
      </p:sp>
      <p:sp>
        <p:nvSpPr>
          <p:cNvPr id="3" name="Content Placeholder 2"/>
          <p:cNvSpPr>
            <a:spLocks noGrp="1"/>
          </p:cNvSpPr>
          <p:nvPr>
            <p:ph idx="1"/>
          </p:nvPr>
        </p:nvSpPr>
        <p:spPr/>
        <p:txBody>
          <a:bodyPr/>
          <a:lstStyle/>
          <a:p>
            <a:r>
              <a:rPr lang="en-US" dirty="0">
                <a:hlinkClick r:id="rId2"/>
              </a:rPr>
              <a:t>http://</a:t>
            </a:r>
            <a:r>
              <a:rPr lang="en-US" dirty="0" smtClean="0">
                <a:hlinkClick r:id="rId2"/>
              </a:rPr>
              <a:t>cestandards.education.ne.gov/Subject_Link.aspx?Sub=Sk</a:t>
            </a:r>
            <a:endParaRPr lang="en-US" dirty="0" smtClean="0"/>
          </a:p>
          <a:p>
            <a:endParaRPr lang="en-US" dirty="0"/>
          </a:p>
        </p:txBody>
      </p: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65864" b="14271"/>
          <a:stretch/>
        </p:blipFill>
        <p:spPr bwMode="auto">
          <a:xfrm>
            <a:off x="2045082" y="2803161"/>
            <a:ext cx="5462943" cy="3858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20731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b="1" dirty="0" smtClean="0">
                <a:solidFill>
                  <a:srgbClr val="248AEA"/>
                </a:solidFill>
              </a:rPr>
              <a:t>Aligning the Standards</a:t>
            </a:r>
            <a:endParaRPr lang="en-US" b="1" dirty="0" smtClean="0">
              <a:solidFill>
                <a:schemeClr val="tx1"/>
              </a:solidFill>
            </a:endParaRPr>
          </a:p>
        </p:txBody>
      </p:sp>
      <p:sp>
        <p:nvSpPr>
          <p:cNvPr id="25603" name="Content Placeholder 4"/>
          <p:cNvSpPr>
            <a:spLocks noGrp="1"/>
          </p:cNvSpPr>
          <p:nvPr>
            <p:ph type="body" sz="half" idx="4294967295"/>
          </p:nvPr>
        </p:nvSpPr>
        <p:spPr>
          <a:xfrm>
            <a:off x="152400" y="1570037"/>
            <a:ext cx="8229600" cy="4449763"/>
          </a:xfrm>
        </p:spPr>
        <p:txBody>
          <a:bodyPr>
            <a:normAutofit/>
          </a:bodyPr>
          <a:lstStyle/>
          <a:p>
            <a:pPr eaLnBrk="1" hangingPunct="1"/>
            <a:r>
              <a:rPr lang="en-US" b="1" dirty="0" smtClean="0"/>
              <a:t>Courses must be a 90% match based on course benchmarks</a:t>
            </a:r>
          </a:p>
          <a:p>
            <a:pPr eaLnBrk="1" hangingPunct="1"/>
            <a:r>
              <a:rPr lang="en-US" b="1" dirty="0"/>
              <a:t>C</a:t>
            </a:r>
            <a:r>
              <a:rPr lang="en-US" b="1" dirty="0" smtClean="0"/>
              <a:t>ourse titles may vary as course code numbers are reported to NSSRS</a:t>
            </a:r>
          </a:p>
        </p:txBody>
      </p:sp>
    </p:spTree>
    <p:extLst>
      <p:ext uri="{BB962C8B-B14F-4D97-AF65-F5344CB8AC3E}">
        <p14:creationId xmlns:p14="http://schemas.microsoft.com/office/powerpoint/2010/main" val="22935673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noAutofit/>
          </a:bodyPr>
          <a:lstStyle/>
          <a:p>
            <a:r>
              <a:rPr lang="en-US" sz="4000" b="1" dirty="0" smtClean="0">
                <a:solidFill>
                  <a:schemeClr val="tx1"/>
                </a:solidFill>
              </a:rPr>
              <a:t/>
            </a:r>
            <a:br>
              <a:rPr lang="en-US" sz="4000" b="1" dirty="0" smtClean="0">
                <a:solidFill>
                  <a:schemeClr val="tx1"/>
                </a:solidFill>
              </a:rPr>
            </a:br>
            <a:r>
              <a:rPr lang="en-US" sz="3600" b="1" dirty="0" smtClean="0">
                <a:solidFill>
                  <a:srgbClr val="248AEA"/>
                </a:solidFill>
              </a:rPr>
              <a:t>cestandards.education.ne.gov</a:t>
            </a:r>
            <a:r>
              <a:rPr lang="en-US" b="1" dirty="0">
                <a:hlinkClick r:id="rId3" action="ppaction://hlinkfile"/>
              </a:rPr>
              <a:t/>
            </a:r>
            <a:br>
              <a:rPr lang="en-US" b="1" dirty="0">
                <a:hlinkClick r:id="rId3" action="ppaction://hlinkfile"/>
              </a:rPr>
            </a:br>
            <a:endParaRPr lang="en-US" b="1" dirty="0">
              <a:solidFill>
                <a:schemeClr val="tx1"/>
              </a:solidFill>
            </a:endParaRPr>
          </a:p>
        </p:txBody>
      </p:sp>
      <p:sp>
        <p:nvSpPr>
          <p:cNvPr id="3" name="Content Placeholder 2"/>
          <p:cNvSpPr>
            <a:spLocks noGrp="1"/>
          </p:cNvSpPr>
          <p:nvPr>
            <p:ph idx="1"/>
          </p:nvPr>
        </p:nvSpPr>
        <p:spPr/>
        <p:txBody>
          <a:bodyPr>
            <a:normAutofit/>
          </a:bodyPr>
          <a:lstStyle/>
          <a:p>
            <a:r>
              <a:rPr lang="en-US" sz="4000" b="1" dirty="0" smtClean="0"/>
              <a:t>Review sequence of courses Check off the programs of study you think your district meets</a:t>
            </a:r>
          </a:p>
          <a:p>
            <a:pPr lvl="1"/>
            <a:r>
              <a:rPr lang="en-US" sz="3600" b="1" dirty="0" smtClean="0"/>
              <a:t>Include academy, online and dual credit courses</a:t>
            </a:r>
          </a:p>
          <a:p>
            <a:pPr lvl="1"/>
            <a:r>
              <a:rPr lang="en-US" sz="3600" b="1" dirty="0" smtClean="0"/>
              <a:t>Include all STS courses</a:t>
            </a:r>
          </a:p>
          <a:p>
            <a:endParaRPr lang="en-US" sz="4000" dirty="0" smtClean="0"/>
          </a:p>
          <a:p>
            <a:endParaRPr lang="en-US" sz="4000" dirty="0" smtClean="0"/>
          </a:p>
        </p:txBody>
      </p:sp>
    </p:spTree>
    <p:extLst>
      <p:ext uri="{BB962C8B-B14F-4D97-AF65-F5344CB8AC3E}">
        <p14:creationId xmlns:p14="http://schemas.microsoft.com/office/powerpoint/2010/main" val="41000959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4">
                    <a:lumMod val="75000"/>
                  </a:schemeClr>
                </a:solidFill>
              </a:rPr>
              <a:t>Review Your Course Codes</a:t>
            </a:r>
            <a:endParaRPr lang="en-US" b="1" dirty="0">
              <a:solidFill>
                <a:schemeClr val="accent4">
                  <a:lumMod val="75000"/>
                </a:schemeClr>
              </a:solidFill>
            </a:endParaRPr>
          </a:p>
        </p:txBody>
      </p:sp>
      <p:sp>
        <p:nvSpPr>
          <p:cNvPr id="3" name="Content Placeholder 2"/>
          <p:cNvSpPr>
            <a:spLocks noGrp="1"/>
          </p:cNvSpPr>
          <p:nvPr>
            <p:ph idx="1"/>
          </p:nvPr>
        </p:nvSpPr>
        <p:spPr/>
        <p:txBody>
          <a:bodyPr/>
          <a:lstStyle/>
          <a:p>
            <a:r>
              <a:rPr lang="en-US" dirty="0" smtClean="0"/>
              <a:t>Take the time now to review and ask questions</a:t>
            </a:r>
          </a:p>
          <a:p>
            <a:r>
              <a:rPr lang="en-US" dirty="0" smtClean="0"/>
              <a:t>Worksheet and STS Programs of Study</a:t>
            </a:r>
          </a:p>
          <a:p>
            <a:r>
              <a:rPr lang="en-US" dirty="0" smtClean="0"/>
              <a:t>Share with your Data Steward</a:t>
            </a:r>
            <a:endParaRPr lang="en-US" dirty="0"/>
          </a:p>
        </p:txBody>
      </p:sp>
    </p:spTree>
    <p:extLst>
      <p:ext uri="{BB962C8B-B14F-4D97-AF65-F5344CB8AC3E}">
        <p14:creationId xmlns:p14="http://schemas.microsoft.com/office/powerpoint/2010/main" val="19527789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As we look to the future, have patience!</a:t>
            </a:r>
            <a:endParaRPr lang="en-US" b="1" dirty="0"/>
          </a:p>
        </p:txBody>
      </p:sp>
      <p:pic>
        <p:nvPicPr>
          <p:cNvPr id="4" name="F4033A2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6100" y="1600200"/>
            <a:ext cx="8051800" cy="4525963"/>
          </a:xfrm>
        </p:spPr>
      </p:pic>
    </p:spTree>
    <p:extLst>
      <p:ext uri="{BB962C8B-B14F-4D97-AF65-F5344CB8AC3E}">
        <p14:creationId xmlns:p14="http://schemas.microsoft.com/office/powerpoint/2010/main" val="40712245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DRAFT of New Standards</a:t>
            </a:r>
            <a:endParaRPr lang="en-US" b="1" dirty="0"/>
          </a:p>
        </p:txBody>
      </p:sp>
      <p:sp>
        <p:nvSpPr>
          <p:cNvPr id="3" name="Content Placeholder 2"/>
          <p:cNvSpPr>
            <a:spLocks noGrp="1"/>
          </p:cNvSpPr>
          <p:nvPr>
            <p:ph idx="1"/>
          </p:nvPr>
        </p:nvSpPr>
        <p:spPr/>
        <p:txBody>
          <a:bodyPr/>
          <a:lstStyle/>
          <a:p>
            <a:r>
              <a:rPr lang="en-US" b="1" dirty="0">
                <a:hlinkClick r:id="rId2"/>
              </a:rPr>
              <a:t>https://</a:t>
            </a:r>
            <a:r>
              <a:rPr lang="en-US" b="1" dirty="0" smtClean="0">
                <a:hlinkClick r:id="rId2"/>
              </a:rPr>
              <a:t>www.dropbox.com/sh/84q6f4b4f1x9zh1/AABKh1tvSKbRBevkp8aNWuwUa?dl=0</a:t>
            </a:r>
            <a:endParaRPr lang="en-US" b="1" dirty="0" smtClean="0"/>
          </a:p>
          <a:p>
            <a:r>
              <a:rPr lang="en-US" b="1" dirty="0" smtClean="0"/>
              <a:t>We need your input! Complete </a:t>
            </a:r>
            <a:r>
              <a:rPr lang="en-US" b="1"/>
              <a:t>the survey at: </a:t>
            </a:r>
            <a:r>
              <a:rPr lang="en-US" b="1">
                <a:hlinkClick r:id="rId3"/>
              </a:rPr>
              <a:t>https://</a:t>
            </a:r>
            <a:r>
              <a:rPr lang="en-US" b="1" smtClean="0">
                <a:hlinkClick r:id="rId3"/>
              </a:rPr>
              <a:t>nde.qualtrics.com/jfe/form/SV_5tnawmT9eqAyX2Z</a:t>
            </a:r>
            <a:r>
              <a:rPr lang="en-US" b="1" smtClean="0"/>
              <a:t> </a:t>
            </a:r>
            <a:endParaRPr lang="en-US" b="1"/>
          </a:p>
        </p:txBody>
      </p:sp>
    </p:spTree>
    <p:extLst>
      <p:ext uri="{BB962C8B-B14F-4D97-AF65-F5344CB8AC3E}">
        <p14:creationId xmlns:p14="http://schemas.microsoft.com/office/powerpoint/2010/main" val="35227106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0049" y="352798"/>
            <a:ext cx="3845491" cy="6373742"/>
          </a:xfrm>
        </p:spPr>
      </p:pic>
    </p:spTree>
    <p:extLst>
      <p:ext uri="{BB962C8B-B14F-4D97-AF65-F5344CB8AC3E}">
        <p14:creationId xmlns:p14="http://schemas.microsoft.com/office/powerpoint/2010/main" val="41601952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753" y="577047"/>
            <a:ext cx="8576109" cy="7355860"/>
          </a:xfrm>
          <a:prstGeom prst="rect">
            <a:avLst/>
          </a:prstGeom>
        </p:spPr>
        <p:txBody>
          <a:bodyPr wrap="square">
            <a:spAutoFit/>
          </a:bodyPr>
          <a:lstStyle/>
          <a:p>
            <a:r>
              <a:rPr lang="en-US" sz="3600" b="1" dirty="0" smtClean="0">
                <a:solidFill>
                  <a:srgbClr val="248AEA"/>
                </a:solidFill>
              </a:rPr>
              <a:t>Safety Instructions </a:t>
            </a:r>
          </a:p>
          <a:p>
            <a:endParaRPr lang="en-US" sz="3600" b="1" dirty="0">
              <a:solidFill>
                <a:srgbClr val="248AEA"/>
              </a:solidFill>
            </a:endParaRPr>
          </a:p>
          <a:p>
            <a:pPr marL="457200" indent="-457200">
              <a:buFont typeface="Arial" panose="020B0604020202020204" pitchFamily="34" charset="0"/>
              <a:buChar char="•"/>
            </a:pPr>
            <a:r>
              <a:rPr lang="en-US" sz="3200" b="1" dirty="0" smtClean="0"/>
              <a:t>Restrooms</a:t>
            </a:r>
          </a:p>
          <a:p>
            <a:pPr marL="457200" indent="-457200">
              <a:buFont typeface="Arial" panose="020B0604020202020204" pitchFamily="34" charset="0"/>
              <a:buChar char="•"/>
            </a:pPr>
            <a:r>
              <a:rPr lang="en-US" sz="3200" b="1" dirty="0" smtClean="0"/>
              <a:t>Fire</a:t>
            </a:r>
          </a:p>
          <a:p>
            <a:pPr marL="457200" indent="-457200">
              <a:buFont typeface="Arial" panose="020B0604020202020204" pitchFamily="34" charset="0"/>
              <a:buChar char="•"/>
            </a:pPr>
            <a:r>
              <a:rPr lang="en-US" sz="3200" b="1" dirty="0" smtClean="0"/>
              <a:t>Tornado</a:t>
            </a:r>
          </a:p>
          <a:p>
            <a:pPr marL="457200" indent="-457200">
              <a:buFont typeface="Arial" panose="020B0604020202020204" pitchFamily="34" charset="0"/>
              <a:buChar char="•"/>
            </a:pPr>
            <a:r>
              <a:rPr lang="en-US" sz="3200" b="1" dirty="0" smtClean="0"/>
              <a:t>CPR</a:t>
            </a:r>
          </a:p>
          <a:p>
            <a:pPr marL="457200" indent="-457200">
              <a:buFont typeface="Arial" panose="020B0604020202020204" pitchFamily="34" charset="0"/>
              <a:buChar char="•"/>
            </a:pPr>
            <a:r>
              <a:rPr lang="en-US" sz="3200" b="1" dirty="0" smtClean="0"/>
              <a:t>Emergency </a:t>
            </a:r>
            <a:r>
              <a:rPr lang="en-US" sz="3200" b="1" dirty="0" smtClean="0"/>
              <a:t>Caller</a:t>
            </a:r>
          </a:p>
          <a:p>
            <a:pPr marL="457200" indent="-457200">
              <a:buFont typeface="Arial" panose="020B0604020202020204" pitchFamily="34" charset="0"/>
              <a:buChar char="•"/>
            </a:pPr>
            <a:r>
              <a:rPr lang="en-US" sz="3200" b="1" dirty="0" smtClean="0"/>
              <a:t>Active Shooter</a:t>
            </a:r>
            <a:endParaRPr lang="en-US" sz="3200" b="1" dirty="0" smtClean="0"/>
          </a:p>
          <a:p>
            <a:pPr marL="457200" indent="-457200">
              <a:buFont typeface="Arial" panose="020B0604020202020204" pitchFamily="34" charset="0"/>
              <a:buChar char="•"/>
            </a:pPr>
            <a:r>
              <a:rPr lang="en-US" sz="3200" b="1" dirty="0" smtClean="0"/>
              <a:t>Please quiet cell phones</a:t>
            </a:r>
            <a:endParaRPr lang="en-US" sz="3200" b="1" dirty="0" smtClean="0"/>
          </a:p>
          <a:p>
            <a:pPr marL="285750" indent="-285750">
              <a:buFont typeface="Arial" panose="020B0604020202020204" pitchFamily="34" charset="0"/>
              <a:buChar char="•"/>
            </a:pPr>
            <a:endParaRPr lang="en-US" sz="3200" b="1"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endParaRPr lang="en-US" b="1" dirty="0" smtClean="0"/>
          </a:p>
          <a:p>
            <a:endParaRPr lang="en-US" b="1" dirty="0"/>
          </a:p>
          <a:p>
            <a:endParaRPr lang="en-US" b="1" dirty="0" smtClean="0"/>
          </a:p>
          <a:p>
            <a:endParaRPr lang="en-US" b="1" dirty="0" smtClean="0"/>
          </a:p>
          <a:p>
            <a:endParaRPr lang="en-US" b="1" dirty="0" smtClean="0"/>
          </a:p>
          <a:p>
            <a:endParaRPr lang="en-US" b="1" dirty="0" smtClean="0"/>
          </a:p>
        </p:txBody>
      </p:sp>
    </p:spTree>
    <p:extLst>
      <p:ext uri="{BB962C8B-B14F-4D97-AF65-F5344CB8AC3E}">
        <p14:creationId xmlns:p14="http://schemas.microsoft.com/office/powerpoint/2010/main" val="22249886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743" y="1131094"/>
            <a:ext cx="7886700" cy="3612356"/>
          </a:xfrm>
        </p:spPr>
        <p:txBody>
          <a:bodyPr>
            <a:normAutofit fontScale="90000"/>
          </a:bodyPr>
          <a:lstStyle/>
          <a:p>
            <a:pPr algn="l"/>
            <a:r>
              <a:rPr lang="en-US" sz="3975" b="1" dirty="0" smtClean="0">
                <a:latin typeface="Times New Roman" panose="02020603050405020304" pitchFamily="18" charset="0"/>
                <a:cs typeface="Times New Roman" panose="02020603050405020304" pitchFamily="18" charset="0"/>
              </a:rPr>
              <a:t>			</a:t>
            </a:r>
            <a:r>
              <a:rPr lang="en-US" sz="3975" b="1" u="sng" dirty="0" smtClean="0">
                <a:latin typeface="Times New Roman" panose="02020603050405020304" pitchFamily="18" charset="0"/>
                <a:cs typeface="Times New Roman" panose="02020603050405020304" pitchFamily="18" charset="0"/>
              </a:rPr>
              <a:t>2017–18 </a:t>
            </a:r>
            <a:r>
              <a:rPr lang="en-US" sz="3975" b="1" u="sng" dirty="0">
                <a:latin typeface="Times New Roman" panose="02020603050405020304" pitchFamily="18" charset="0"/>
                <a:cs typeface="Times New Roman" panose="02020603050405020304" pitchFamily="18" charset="0"/>
              </a:rPr>
              <a:t>Brochure</a:t>
            </a:r>
            <a:br>
              <a:rPr lang="en-US" sz="3975" b="1" u="sng" dirty="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1. State officers</a:t>
            </a:r>
            <a:br>
              <a:rPr lang="en-US" b="1" dirty="0" smtClean="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2. Mission Statement </a:t>
            </a:r>
            <a:br>
              <a:rPr lang="en-US" b="1" dirty="0" smtClean="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3. Competitions</a:t>
            </a:r>
            <a:br>
              <a:rPr lang="en-US" b="1" dirty="0" smtClean="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4. Frameworks</a:t>
            </a:r>
            <a:br>
              <a:rPr lang="en-US" b="1" dirty="0" smtClean="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5. Chapter Excellence</a:t>
            </a:r>
            <a:br>
              <a:rPr lang="en-US" b="1" dirty="0" smtClean="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6. Program of Work</a:t>
            </a:r>
            <a:br>
              <a:rPr lang="en-US" b="1" dirty="0" smtClean="0">
                <a:latin typeface="Times New Roman" panose="02020603050405020304" pitchFamily="18" charset="0"/>
                <a:cs typeface="Times New Roman" panose="02020603050405020304" pitchFamily="18" charset="0"/>
              </a:rPr>
            </a:b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154743" y="4714484"/>
            <a:ext cx="7886700" cy="1226582"/>
          </a:xfrm>
        </p:spPr>
        <p:txBody>
          <a:bodyPr>
            <a:normAutofit fontScale="92500"/>
          </a:bodyPr>
          <a:lstStyle/>
          <a:p>
            <a:pPr marL="0" indent="0">
              <a:buNone/>
            </a:pPr>
            <a:r>
              <a:rPr lang="en-US" sz="4000" b="1" dirty="0">
                <a:latin typeface="Times New Roman" panose="02020603050405020304" pitchFamily="18" charset="0"/>
                <a:cs typeface="Times New Roman" panose="02020603050405020304" pitchFamily="18" charset="0"/>
              </a:rPr>
              <a:t>7. Membership Handout with Chapters and Membership Numbers</a:t>
            </a:r>
          </a:p>
          <a:p>
            <a:pPr marL="0" indent="0">
              <a:buNone/>
            </a:pP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86291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1" name="Rectangle 2"/>
          <p:cNvSpPr>
            <a:spLocks noGrp="1" noChangeArrowheads="1"/>
          </p:cNvSpPr>
          <p:nvPr>
            <p:ph type="title" idx="4294967295"/>
          </p:nvPr>
        </p:nvSpPr>
        <p:spPr>
          <a:xfrm>
            <a:off x="1143000" y="742950"/>
            <a:ext cx="6229350" cy="800100"/>
          </a:xfrm>
        </p:spPr>
        <p:txBody>
          <a:bodyPr/>
          <a:lstStyle/>
          <a:p>
            <a:pPr eaLnBrk="1" hangingPunct="1">
              <a:lnSpc>
                <a:spcPct val="150000"/>
              </a:lnSpc>
              <a:defRPr/>
            </a:pPr>
            <a:r>
              <a:rPr lang="en-US" sz="3000" dirty="0">
                <a:solidFill>
                  <a:schemeClr val="bg1"/>
                </a:solidFill>
              </a:rPr>
              <a:t>Mission Statement</a:t>
            </a:r>
          </a:p>
        </p:txBody>
      </p:sp>
      <p:sp>
        <p:nvSpPr>
          <p:cNvPr id="16387" name="Rectangle 3"/>
          <p:cNvSpPr>
            <a:spLocks noGrp="1" noChangeArrowheads="1"/>
          </p:cNvSpPr>
          <p:nvPr>
            <p:ph type="body" idx="4294967295"/>
          </p:nvPr>
        </p:nvSpPr>
        <p:spPr>
          <a:xfrm>
            <a:off x="628650" y="1085851"/>
            <a:ext cx="7886700" cy="4404122"/>
          </a:xfrm>
        </p:spPr>
        <p:txBody>
          <a:bodyPr>
            <a:normAutofit fontScale="92500" lnSpcReduction="10000"/>
          </a:bodyPr>
          <a:lstStyle/>
          <a:p>
            <a:pPr algn="ctr" eaLnBrk="1" hangingPunct="1">
              <a:spcBef>
                <a:spcPct val="70000"/>
              </a:spcBef>
              <a:buFontTx/>
              <a:buNone/>
            </a:pPr>
            <a:r>
              <a:rPr lang="en-US" altLang="en-US" sz="3600" b="1" dirty="0">
                <a:solidFill>
                  <a:srgbClr val="002060"/>
                </a:solidFill>
              </a:rPr>
              <a:t>The mission of SkillsUSA is to empower its members become world class workers, leaders and responsible American citizens.</a:t>
            </a:r>
          </a:p>
          <a:p>
            <a:pPr algn="ctr" eaLnBrk="1" hangingPunct="1">
              <a:spcBef>
                <a:spcPct val="70000"/>
              </a:spcBef>
              <a:buFontTx/>
              <a:buNone/>
            </a:pPr>
            <a:endParaRPr lang="en-US" altLang="en-US" sz="3000" b="1" dirty="0">
              <a:solidFill>
                <a:srgbClr val="002060"/>
              </a:solidFill>
            </a:endParaRPr>
          </a:p>
          <a:p>
            <a:pPr algn="ctr" eaLnBrk="1" hangingPunct="1">
              <a:spcBef>
                <a:spcPct val="70000"/>
              </a:spcBef>
              <a:buFontTx/>
              <a:buNone/>
            </a:pPr>
            <a:r>
              <a:rPr lang="en-US" altLang="en-US" sz="3000" b="1" dirty="0">
                <a:solidFill>
                  <a:srgbClr val="002060"/>
                </a:solidFill>
              </a:rPr>
              <a:t>SkillsUSA is a partnership of students, teachers and industry working together to ensure America has a skilled workforce.</a:t>
            </a:r>
          </a:p>
          <a:p>
            <a:pPr algn="ctr" eaLnBrk="1" hangingPunct="1">
              <a:lnSpc>
                <a:spcPct val="150000"/>
              </a:lnSpc>
              <a:spcBef>
                <a:spcPct val="70000"/>
              </a:spcBef>
              <a:buFontTx/>
              <a:buNone/>
            </a:pPr>
            <a:endParaRPr lang="en-US" altLang="en-US" dirty="0">
              <a:solidFill>
                <a:srgbClr val="002060"/>
              </a:solidFill>
            </a:endParaRPr>
          </a:p>
          <a:p>
            <a:pPr algn="ctr" eaLnBrk="1" hangingPunct="1">
              <a:lnSpc>
                <a:spcPct val="150000"/>
              </a:lnSpc>
              <a:spcBef>
                <a:spcPct val="70000"/>
              </a:spcBef>
              <a:buFontTx/>
              <a:buNone/>
            </a:pPr>
            <a:endParaRPr lang="en-US" altLang="en-US" b="1" dirty="0">
              <a:solidFill>
                <a:schemeClr val="accent1"/>
              </a:solidFill>
            </a:endParaRPr>
          </a:p>
        </p:txBody>
      </p:sp>
    </p:spTree>
    <p:extLst>
      <p:ext uri="{BB962C8B-B14F-4D97-AF65-F5344CB8AC3E}">
        <p14:creationId xmlns:p14="http://schemas.microsoft.com/office/powerpoint/2010/main" val="978132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Mike Rowe Testimonials</a:t>
            </a:r>
            <a:endParaRPr lang="en-US" dirty="0"/>
          </a:p>
        </p:txBody>
      </p:sp>
      <p:pic>
        <p:nvPicPr>
          <p:cNvPr id="4" name="yihG89SB00g"/>
          <p:cNvPicPr>
            <a:picLocks noGrp="1" noRot="1" noChangeAspect="1"/>
          </p:cNvPicPr>
          <p:nvPr>
            <p:ph idx="1"/>
            <a:videoFile r:link="rId1"/>
          </p:nvPr>
        </p:nvPicPr>
        <p:blipFill>
          <a:blip r:embed="rId3"/>
          <a:stretch>
            <a:fillRect/>
          </a:stretch>
        </p:blipFill>
        <p:spPr>
          <a:xfrm>
            <a:off x="2857500" y="2893219"/>
            <a:ext cx="3429000" cy="1928813"/>
          </a:xfrm>
          <a:prstGeom prst="rect">
            <a:avLst/>
          </a:prstGeom>
        </p:spPr>
      </p:pic>
      <p:sp>
        <p:nvSpPr>
          <p:cNvPr id="3" name="Rectangle 2"/>
          <p:cNvSpPr/>
          <p:nvPr/>
        </p:nvSpPr>
        <p:spPr>
          <a:xfrm>
            <a:off x="1996440" y="1832263"/>
            <a:ext cx="4572000" cy="646331"/>
          </a:xfrm>
          <a:prstGeom prst="rect">
            <a:avLst/>
          </a:prstGeom>
        </p:spPr>
        <p:txBody>
          <a:bodyPr>
            <a:spAutoFit/>
          </a:bodyPr>
          <a:lstStyle/>
          <a:p>
            <a:r>
              <a:rPr lang="en-US" dirty="0">
                <a:hlinkClick r:id="rId4"/>
              </a:rPr>
              <a:t>https://</a:t>
            </a:r>
            <a:r>
              <a:rPr lang="en-US" dirty="0" smtClean="0">
                <a:hlinkClick r:id="rId4"/>
              </a:rPr>
              <a:t>www.youtube.com/watch?v=yihG89SB00g</a:t>
            </a:r>
            <a:r>
              <a:rPr lang="en-US" dirty="0" smtClean="0"/>
              <a:t> </a:t>
            </a:r>
            <a:endParaRPr lang="en-US" dirty="0"/>
          </a:p>
        </p:txBody>
      </p:sp>
    </p:spTree>
    <p:extLst>
      <p:ext uri="{BB962C8B-B14F-4D97-AF65-F5344CB8AC3E}">
        <p14:creationId xmlns:p14="http://schemas.microsoft.com/office/powerpoint/2010/main" val="1844582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descr="PWT FrameworkFINA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5860" y="857250"/>
            <a:ext cx="6669999" cy="5154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6599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57251"/>
            <a:ext cx="7886700" cy="5143499"/>
          </a:xfrm>
        </p:spPr>
        <p:txBody>
          <a:bodyPr>
            <a:normAutofit fontScale="90000"/>
          </a:bodyPr>
          <a:lstStyle/>
          <a:p>
            <a:r>
              <a:rPr lang="en-US" dirty="0" smtClean="0"/>
              <a:t/>
            </a:r>
            <a:br>
              <a:rPr lang="en-US" dirty="0" smtClean="0"/>
            </a:br>
            <a:r>
              <a:rPr lang="en-US" dirty="0" smtClean="0"/>
              <a:t/>
            </a:r>
            <a:br>
              <a:rPr lang="en-US" dirty="0" smtClean="0"/>
            </a:br>
            <a:r>
              <a:rPr lang="en-US" dirty="0"/>
              <a:t/>
            </a:r>
            <a:br>
              <a:rPr lang="en-US" dirty="0"/>
            </a:br>
            <a:r>
              <a:rPr lang="en-US" sz="3675" b="1" dirty="0"/>
              <a:t>SkillsUSA Career Essentials: </a:t>
            </a:r>
            <a:r>
              <a:rPr lang="en-US" sz="3675" b="1" u="sng" dirty="0"/>
              <a:t>Foundations </a:t>
            </a:r>
            <a:r>
              <a:rPr lang="en-US" dirty="0" smtClean="0"/>
              <a:t>(formerly called Career Readiness Curriculum [CRC])*</a:t>
            </a:r>
            <a:br>
              <a:rPr lang="en-US" dirty="0" smtClean="0"/>
            </a:br>
            <a:r>
              <a:rPr lang="en-US" sz="3675" b="1" i="1" dirty="0"/>
              <a:t>SkillsUSA Career Essentials: </a:t>
            </a:r>
            <a:r>
              <a:rPr lang="en-US" sz="3675" b="1" i="1" u="sng" dirty="0"/>
              <a:t>Experiences </a:t>
            </a:r>
            <a:r>
              <a:rPr lang="en-US" i="1" dirty="0" smtClean="0"/>
              <a:t>(replaces Professional Development Program [PDP])</a:t>
            </a:r>
            <a:r>
              <a:rPr lang="en-US" dirty="0" smtClean="0"/>
              <a:t/>
            </a:r>
            <a:br>
              <a:rPr lang="en-US" dirty="0" smtClean="0"/>
            </a:br>
            <a:r>
              <a:rPr lang="en-US" sz="3675" b="1" i="1" dirty="0"/>
              <a:t>SkillsUSA Career Essentials: </a:t>
            </a:r>
            <a:r>
              <a:rPr lang="en-US" sz="3675" b="1" i="1" u="sng" dirty="0"/>
              <a:t>Assessments</a:t>
            </a:r>
            <a:r>
              <a:rPr lang="en-US" sz="3675" b="1" i="1" dirty="0"/>
              <a:t> </a:t>
            </a:r>
            <a:r>
              <a:rPr lang="en-US" i="1" dirty="0" smtClean="0"/>
              <a:t>(formerly called Workforce Ready System Skill Connect Assessments) </a:t>
            </a:r>
            <a:br>
              <a:rPr lang="en-US" i="1" dirty="0" smtClean="0"/>
            </a:br>
            <a:r>
              <a:rPr lang="en-US" i="1" dirty="0"/>
              <a:t/>
            </a:r>
            <a:br>
              <a:rPr lang="en-US" i="1" dirty="0"/>
            </a:br>
            <a:r>
              <a:rPr lang="en-US" sz="2325" i="1" dirty="0"/>
              <a:t>Training for Career Essentials will hopefully happen this year</a:t>
            </a:r>
            <a:br>
              <a:rPr lang="en-US" sz="2325" i="1" dirty="0"/>
            </a:br>
            <a:r>
              <a:rPr lang="en-US" i="1" dirty="0" smtClean="0"/>
              <a:t> </a:t>
            </a:r>
            <a:r>
              <a:rPr lang="en-US" dirty="0" smtClean="0"/>
              <a:t/>
            </a:r>
            <a:br>
              <a:rPr lang="en-US" dirty="0" smtClean="0"/>
            </a:br>
            <a:r>
              <a:rPr lang="en-US" dirty="0" smtClean="0"/>
              <a:t/>
            </a:r>
            <a:br>
              <a:rPr lang="en-US" dirty="0" smtClean="0"/>
            </a:br>
            <a:endParaRPr lang="en-US" dirty="0"/>
          </a:p>
        </p:txBody>
      </p:sp>
    </p:spTree>
    <p:extLst>
      <p:ext uri="{BB962C8B-B14F-4D97-AF65-F5344CB8AC3E}">
        <p14:creationId xmlns:p14="http://schemas.microsoft.com/office/powerpoint/2010/main" val="25188061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4285" y="488515"/>
            <a:ext cx="8617907" cy="5686817"/>
          </a:xfrm>
          <a:prstGeom prst="rect">
            <a:avLst/>
          </a:prstGeom>
        </p:spPr>
      </p:pic>
    </p:spTree>
    <p:extLst>
      <p:ext uri="{BB962C8B-B14F-4D97-AF65-F5344CB8AC3E}">
        <p14:creationId xmlns:p14="http://schemas.microsoft.com/office/powerpoint/2010/main" val="38637918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57251"/>
            <a:ext cx="7886700" cy="422909"/>
          </a:xfrm>
        </p:spPr>
        <p:txBody>
          <a:bodyPr>
            <a:normAutofit fontScale="90000"/>
          </a:bodyPr>
          <a:lstStyle/>
          <a:p>
            <a:r>
              <a:rPr lang="en-US" dirty="0" smtClean="0"/>
              <a:t>Benefits to Teacher members</a:t>
            </a:r>
            <a:endParaRPr lang="en-US" dirty="0"/>
          </a:p>
        </p:txBody>
      </p:sp>
      <p:sp>
        <p:nvSpPr>
          <p:cNvPr id="3" name="Content Placeholder 2"/>
          <p:cNvSpPr>
            <a:spLocks noGrp="1"/>
          </p:cNvSpPr>
          <p:nvPr>
            <p:ph idx="1"/>
          </p:nvPr>
        </p:nvSpPr>
        <p:spPr>
          <a:xfrm>
            <a:off x="628650" y="1540701"/>
            <a:ext cx="8192022" cy="5185776"/>
          </a:xfrm>
        </p:spPr>
        <p:txBody>
          <a:bodyPr>
            <a:normAutofit fontScale="40000" lnSpcReduction="20000"/>
          </a:bodyPr>
          <a:lstStyle/>
          <a:p>
            <a:endParaRPr lang="en-US" dirty="0" smtClean="0"/>
          </a:p>
          <a:p>
            <a:r>
              <a:rPr lang="en-US" dirty="0" smtClean="0"/>
              <a:t>Becoming </a:t>
            </a:r>
            <a:r>
              <a:rPr lang="en-US" dirty="0"/>
              <a:t>a professional member of SkillsUSA is one of the best ways you can demonstrate to your students the importance of the organization and the opportunities that membership will provide. As a professional member, you will receive online access to the following:</a:t>
            </a:r>
          </a:p>
          <a:p>
            <a:pPr lvl="0"/>
            <a:r>
              <a:rPr lang="en-US" b="1" i="1" dirty="0"/>
              <a:t>2018 SkillsUSA Championships Technical Standards</a:t>
            </a:r>
            <a:endParaRPr lang="en-US" b="1" dirty="0"/>
          </a:p>
          <a:p>
            <a:pPr lvl="0"/>
            <a:r>
              <a:rPr lang="en-US" b="1" i="1" dirty="0"/>
              <a:t>Jump into STEM!</a:t>
            </a:r>
            <a:r>
              <a:rPr lang="en-US" b="1" dirty="0"/>
              <a:t> curriculum</a:t>
            </a:r>
          </a:p>
          <a:p>
            <a:pPr lvl="0"/>
            <a:r>
              <a:rPr lang="en-US" b="1" i="1" dirty="0"/>
              <a:t>Career Essentials: Foundations</a:t>
            </a:r>
            <a:endParaRPr lang="en-US" b="1" dirty="0"/>
          </a:p>
          <a:p>
            <a:r>
              <a:rPr lang="en-US" dirty="0"/>
              <a:t>SkillsUSA professional members, as a free member benefit, receive the aforementioned items when they have submitted a current and accurate email address along with their membership details. The </a:t>
            </a:r>
            <a:r>
              <a:rPr lang="en-US" i="1" dirty="0"/>
              <a:t>2018 SkillsUSA Championships Technical Standards</a:t>
            </a:r>
            <a:r>
              <a:rPr lang="en-US" dirty="0"/>
              <a:t> is available online to professional members as part of their paid membership. Once membership has been submitted, an email will be sent to the address on file which will include a pin number to access the items electronically.</a:t>
            </a:r>
          </a:p>
          <a:p>
            <a:pPr lvl="0"/>
            <a:r>
              <a:rPr lang="en-US" dirty="0"/>
              <a:t>As a special membership incentive, register at least 15 student members in your training program plus one or more professionals by Nov. 15, and you will receive a free educational resource item, Impact: Experiential Activities that Launch Productive Teams (value $9.95).</a:t>
            </a:r>
          </a:p>
          <a:p>
            <a:pPr lvl="0"/>
            <a:r>
              <a:rPr lang="en-US" dirty="0" smtClean="0"/>
              <a:t>SkillsUSA </a:t>
            </a:r>
            <a:r>
              <a:rPr lang="en-US" dirty="0"/>
              <a:t>national dues for student members are $8 plus state dues, which vary. For instructors, national dues are $20 plus state dues, which vary. Student members must meet both the state and national deadline to be eligible for national competition, serve as voting delegates or national officer candidates. The national membership deadline is March 1, but many state deadlines fall earlier. </a:t>
            </a:r>
            <a:r>
              <a:rPr lang="en-US" dirty="0">
                <a:hlinkClick r:id="rId2"/>
              </a:rPr>
              <a:t>The complete listing of state dues and deadlines are available here</a:t>
            </a:r>
            <a:r>
              <a:rPr lang="en-US" dirty="0"/>
              <a:t>.</a:t>
            </a:r>
          </a:p>
          <a:p>
            <a:pPr lvl="0"/>
            <a:r>
              <a:rPr lang="en-US" dirty="0"/>
              <a:t>To enjoy full membership services, names submitted by Nov. 15 receive all membership services for the current school year, including</a:t>
            </a:r>
            <a:r>
              <a:rPr lang="en-US" i="1" dirty="0"/>
              <a:t> </a:t>
            </a:r>
            <a:r>
              <a:rPr lang="en-US" dirty="0"/>
              <a:t>free teacher items when applicable. Student membership runs from Sept. 1 to Aug. 31 each year.</a:t>
            </a:r>
          </a:p>
          <a:p>
            <a:endParaRPr lang="en-US" dirty="0"/>
          </a:p>
          <a:p>
            <a:endParaRPr lang="en-US" dirty="0"/>
          </a:p>
        </p:txBody>
      </p:sp>
    </p:spTree>
    <p:extLst>
      <p:ext uri="{BB962C8B-B14F-4D97-AF65-F5344CB8AC3E}">
        <p14:creationId xmlns:p14="http://schemas.microsoft.com/office/powerpoint/2010/main" val="35617168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23858" flipV="1">
            <a:off x="628650" y="982980"/>
            <a:ext cx="7886700" cy="148114"/>
          </a:xfrm>
        </p:spPr>
        <p:txBody>
          <a:bodyPr>
            <a:normAutofit fontScale="90000"/>
          </a:bodyPr>
          <a:lstStyle/>
          <a:p>
            <a:r>
              <a:rPr lang="en-US" dirty="0" smtClean="0"/>
              <a:t/>
            </a:r>
            <a:br>
              <a:rPr lang="en-US" dirty="0" smtClean="0"/>
            </a:br>
            <a:r>
              <a:rPr lang="en-US" dirty="0"/>
              <a:t/>
            </a:r>
            <a:br>
              <a:rPr lang="en-US" dirty="0"/>
            </a:br>
            <a:endParaRPr lang="en-US" dirty="0"/>
          </a:p>
        </p:txBody>
      </p:sp>
      <p:sp>
        <p:nvSpPr>
          <p:cNvPr id="3" name="Content Placeholder 2"/>
          <p:cNvSpPr>
            <a:spLocks noGrp="1"/>
          </p:cNvSpPr>
          <p:nvPr>
            <p:ph idx="1"/>
          </p:nvPr>
        </p:nvSpPr>
        <p:spPr>
          <a:xfrm>
            <a:off x="628650" y="175364"/>
            <a:ext cx="7886700" cy="5825386"/>
          </a:xfrm>
        </p:spPr>
        <p:txBody>
          <a:bodyPr>
            <a:normAutofit fontScale="62500" lnSpcReduction="20000"/>
          </a:bodyPr>
          <a:lstStyle/>
          <a:p>
            <a:endParaRPr lang="en-US" sz="3525" b="1" dirty="0"/>
          </a:p>
          <a:p>
            <a:pPr marL="0" indent="0">
              <a:buNone/>
            </a:pPr>
            <a:r>
              <a:rPr lang="en-US" sz="3525" b="1" u="sng" dirty="0"/>
              <a:t>2017-2018 School Year Events Calendar</a:t>
            </a:r>
            <a:endParaRPr lang="en-US" sz="3525" u="sng" dirty="0"/>
          </a:p>
          <a:p>
            <a:pPr marL="0" indent="0">
              <a:buNone/>
            </a:pPr>
            <a:r>
              <a:rPr lang="en-US" dirty="0"/>
              <a:t>  </a:t>
            </a:r>
          </a:p>
          <a:p>
            <a:r>
              <a:rPr lang="en-US" sz="2700" dirty="0"/>
              <a:t>June 19 – 23, 2017 – 2017 National Leadership and Skills Conference (NLSC), Louisville, KY</a:t>
            </a:r>
          </a:p>
          <a:p>
            <a:pPr marL="0" indent="0">
              <a:buNone/>
            </a:pPr>
            <a:r>
              <a:rPr lang="en-US" sz="2700" dirty="0"/>
              <a:t> </a:t>
            </a:r>
          </a:p>
          <a:p>
            <a:r>
              <a:rPr lang="en-US" sz="2700" b="1" dirty="0"/>
              <a:t>September 9 – SkillsUSA Nebraska Foundation Hot Rods and Husker Tailgate – Lincoln</a:t>
            </a:r>
            <a:endParaRPr lang="en-US" sz="2700" dirty="0"/>
          </a:p>
          <a:p>
            <a:pPr marL="0" indent="0">
              <a:buNone/>
            </a:pPr>
            <a:r>
              <a:rPr lang="en-US" sz="2700" b="1" dirty="0"/>
              <a:t> </a:t>
            </a:r>
            <a:endParaRPr lang="en-US" sz="2700" dirty="0"/>
          </a:p>
          <a:p>
            <a:r>
              <a:rPr lang="en-US" sz="2700" b="1" dirty="0"/>
              <a:t>September 25, 2017 – SkillsUSA Fall Leadership Conference (FLC) – SCC - Lincoln</a:t>
            </a:r>
            <a:endParaRPr lang="en-US" sz="2700" dirty="0"/>
          </a:p>
          <a:p>
            <a:pPr marL="0" indent="0">
              <a:buNone/>
            </a:pPr>
            <a:r>
              <a:rPr lang="en-US" sz="2700" dirty="0"/>
              <a:t> </a:t>
            </a:r>
          </a:p>
          <a:p>
            <a:r>
              <a:rPr lang="en-US" sz="2700" b="1" dirty="0"/>
              <a:t>October 19 -22, 2017 – Mid-America Leadership Conference (Mid-Am) – Columbus, NE</a:t>
            </a:r>
          </a:p>
          <a:p>
            <a:pPr marL="0" indent="0">
              <a:buNone/>
            </a:pPr>
            <a:endParaRPr lang="en-US" sz="2700" b="1" dirty="0"/>
          </a:p>
          <a:p>
            <a:r>
              <a:rPr lang="en-US" sz="2700" dirty="0"/>
              <a:t>November 13, 2017 – Commissioner’s Recognition – State Capitol Rotunda (Recognition of National Champions in June 2017) </a:t>
            </a:r>
          </a:p>
          <a:p>
            <a:pPr marL="0" indent="0">
              <a:buNone/>
            </a:pPr>
            <a:endParaRPr lang="en-US" sz="2700" dirty="0"/>
          </a:p>
          <a:p>
            <a:r>
              <a:rPr lang="en-US" sz="2700" dirty="0"/>
              <a:t>December 8, 2017 – Middle School SkillsUSA </a:t>
            </a:r>
            <a:r>
              <a:rPr lang="en-US" sz="2700" u="sng" dirty="0"/>
              <a:t>West</a:t>
            </a:r>
            <a:r>
              <a:rPr lang="en-US" sz="2700" dirty="0"/>
              <a:t> Conference – Career Pathways Institute - Grand Island </a:t>
            </a:r>
          </a:p>
          <a:p>
            <a:endParaRPr lang="en-US" sz="2700" dirty="0"/>
          </a:p>
          <a:p>
            <a:endParaRPr lang="en-US" sz="2700" dirty="0"/>
          </a:p>
        </p:txBody>
      </p:sp>
    </p:spTree>
    <p:extLst>
      <p:ext uri="{BB962C8B-B14F-4D97-AF65-F5344CB8AC3E}">
        <p14:creationId xmlns:p14="http://schemas.microsoft.com/office/powerpoint/2010/main" val="16559331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5072" y="1007269"/>
            <a:ext cx="7886700" cy="5143500"/>
          </a:xfrm>
        </p:spPr>
        <p:txBody>
          <a:bodyPr>
            <a:normAutofit fontScale="77500" lnSpcReduction="20000"/>
          </a:bodyPr>
          <a:lstStyle/>
          <a:p>
            <a:endParaRPr lang="en-US" sz="2325" dirty="0"/>
          </a:p>
          <a:p>
            <a:r>
              <a:rPr lang="en-US" sz="2325" dirty="0"/>
              <a:t>March 1, 2018 – Middle School SkillsUSA </a:t>
            </a:r>
            <a:r>
              <a:rPr lang="en-US" sz="2325" u="sng" dirty="0"/>
              <a:t>East</a:t>
            </a:r>
            <a:r>
              <a:rPr lang="en-US" sz="2325" dirty="0"/>
              <a:t> Conference – Omaha, Metro South</a:t>
            </a:r>
          </a:p>
          <a:p>
            <a:pPr marL="0" indent="0">
              <a:buNone/>
            </a:pPr>
            <a:r>
              <a:rPr lang="en-US" sz="2325" dirty="0"/>
              <a:t> </a:t>
            </a:r>
          </a:p>
          <a:p>
            <a:r>
              <a:rPr lang="en-US" sz="2325" b="1" dirty="0"/>
              <a:t>April 12 -14, 2018 – SkillsUSA State Leadership and Skills Conference (SLC) – Grand Island</a:t>
            </a:r>
            <a:endParaRPr lang="en-US" sz="2325" dirty="0"/>
          </a:p>
          <a:p>
            <a:pPr marL="0" indent="0">
              <a:buNone/>
            </a:pPr>
            <a:r>
              <a:rPr lang="en-US" sz="2325" dirty="0"/>
              <a:t> </a:t>
            </a:r>
          </a:p>
          <a:p>
            <a:r>
              <a:rPr lang="en-US" sz="2325" dirty="0"/>
              <a:t>May 29 – June 1, 2018 - State Officer Leadership Academy (SOLA) Camp Carol Joy </a:t>
            </a:r>
            <a:r>
              <a:rPr lang="en-US" sz="2325" dirty="0" err="1"/>
              <a:t>Holling</a:t>
            </a:r>
            <a:r>
              <a:rPr lang="en-US" sz="2325" dirty="0"/>
              <a:t>, Ashland</a:t>
            </a:r>
          </a:p>
          <a:p>
            <a:pPr marL="0" indent="0">
              <a:buNone/>
            </a:pPr>
            <a:r>
              <a:rPr lang="en-US" sz="2325" dirty="0"/>
              <a:t> </a:t>
            </a:r>
          </a:p>
          <a:p>
            <a:r>
              <a:rPr lang="en-US" sz="2325" dirty="0"/>
              <a:t>June 25 - 29, 2018 – National Leadership and Skills Conference (NLSC) – Louisville, KY</a:t>
            </a:r>
          </a:p>
          <a:p>
            <a:endParaRPr lang="en-US" sz="2325" dirty="0"/>
          </a:p>
          <a:p>
            <a:r>
              <a:rPr lang="en-US" sz="2325" u="sng" dirty="0"/>
              <a:t>Future Dates for your calendars: </a:t>
            </a:r>
            <a:endParaRPr lang="en-US" sz="2325" dirty="0"/>
          </a:p>
          <a:p>
            <a:pPr marL="0" indent="0">
              <a:buNone/>
            </a:pPr>
            <a:r>
              <a:rPr lang="en-US" sz="2325" dirty="0"/>
              <a:t>SkillsUSA Nebraska SLC – </a:t>
            </a:r>
            <a:r>
              <a:rPr lang="en-US" sz="2325" u="sng" dirty="0"/>
              <a:t>April 11 -13, </a:t>
            </a:r>
            <a:r>
              <a:rPr lang="en-US" sz="2325" b="1" u="sng" dirty="0"/>
              <a:t>2019 </a:t>
            </a:r>
            <a:r>
              <a:rPr lang="en-US" sz="2325" dirty="0"/>
              <a:t>(Grand Island)</a:t>
            </a:r>
          </a:p>
          <a:p>
            <a:pPr marL="0" indent="0">
              <a:buNone/>
            </a:pPr>
            <a:r>
              <a:rPr lang="en-US" sz="2325" dirty="0"/>
              <a:t>Mid-America Leadership Conference – </a:t>
            </a:r>
            <a:r>
              <a:rPr lang="en-US" sz="2325" u="sng" dirty="0"/>
              <a:t>October 18 -21,</a:t>
            </a:r>
            <a:r>
              <a:rPr lang="en-US" sz="2325" b="1" u="sng" dirty="0"/>
              <a:t> 2018</a:t>
            </a:r>
            <a:r>
              <a:rPr lang="en-US" sz="2325" b="1" dirty="0"/>
              <a:t>, </a:t>
            </a:r>
            <a:r>
              <a:rPr lang="en-US" sz="2325" u="sng" dirty="0"/>
              <a:t>October 24 -27</a:t>
            </a:r>
            <a:r>
              <a:rPr lang="en-US" sz="2325" b="1" u="sng" dirty="0"/>
              <a:t>, 2019 </a:t>
            </a:r>
            <a:r>
              <a:rPr lang="en-US" sz="2325" dirty="0"/>
              <a:t>(Columbus)</a:t>
            </a:r>
          </a:p>
          <a:p>
            <a:pPr marL="0" indent="0">
              <a:buNone/>
            </a:pPr>
            <a:r>
              <a:rPr lang="en-US" sz="2325" dirty="0"/>
              <a:t>SkillsUSA NLSC – </a:t>
            </a:r>
            <a:r>
              <a:rPr lang="en-US" sz="2325" u="sng" dirty="0"/>
              <a:t>June 24 -28, </a:t>
            </a:r>
            <a:r>
              <a:rPr lang="en-US" sz="2325" b="1" u="sng" dirty="0"/>
              <a:t>2019</a:t>
            </a:r>
            <a:r>
              <a:rPr lang="en-US" sz="2325" b="1" dirty="0"/>
              <a:t>, </a:t>
            </a:r>
            <a:r>
              <a:rPr lang="en-US" sz="2325" u="sng" dirty="0"/>
              <a:t>June 22 – 26, </a:t>
            </a:r>
            <a:r>
              <a:rPr lang="en-US" sz="2325" b="1" u="sng" dirty="0"/>
              <a:t>2020</a:t>
            </a:r>
            <a:r>
              <a:rPr lang="en-US" sz="2325" dirty="0"/>
              <a:t>, 2021 –  moves to Atlanta Georgia</a:t>
            </a:r>
          </a:p>
          <a:p>
            <a:endParaRPr lang="en-US" dirty="0"/>
          </a:p>
        </p:txBody>
      </p:sp>
    </p:spTree>
    <p:extLst>
      <p:ext uri="{BB962C8B-B14F-4D97-AF65-F5344CB8AC3E}">
        <p14:creationId xmlns:p14="http://schemas.microsoft.com/office/powerpoint/2010/main" val="17326855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Mike Rowe at Nationals</a:t>
            </a:r>
            <a:endParaRPr lang="en-US" dirty="0"/>
          </a:p>
        </p:txBody>
      </p:sp>
      <p:sp>
        <p:nvSpPr>
          <p:cNvPr id="3" name="Content Placeholder 2"/>
          <p:cNvSpPr>
            <a:spLocks noGrp="1"/>
          </p:cNvSpPr>
          <p:nvPr>
            <p:ph idx="1"/>
          </p:nvPr>
        </p:nvSpPr>
        <p:spPr/>
        <p:txBody>
          <a:bodyPr/>
          <a:lstStyle/>
          <a:p>
            <a:r>
              <a:rPr lang="en-US" dirty="0">
                <a:hlinkClick r:id="rId2"/>
              </a:rPr>
              <a:t>https://www.youtube.com/watch?v=nJ8qoIOBFxM</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971" y="2743040"/>
            <a:ext cx="6968057" cy="3565685"/>
          </a:xfrm>
          <a:prstGeom prst="rect">
            <a:avLst/>
          </a:prstGeom>
        </p:spPr>
      </p:pic>
    </p:spTree>
    <p:extLst>
      <p:ext uri="{BB962C8B-B14F-4D97-AF65-F5344CB8AC3E}">
        <p14:creationId xmlns:p14="http://schemas.microsoft.com/office/powerpoint/2010/main" val="10372678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753" y="577047"/>
            <a:ext cx="8576109" cy="6370975"/>
          </a:xfrm>
          <a:prstGeom prst="rect">
            <a:avLst/>
          </a:prstGeom>
        </p:spPr>
        <p:txBody>
          <a:bodyPr wrap="square">
            <a:spAutoFit/>
          </a:bodyPr>
          <a:lstStyle/>
          <a:p>
            <a:r>
              <a:rPr lang="en-US" sz="3600" b="1" dirty="0" smtClean="0">
                <a:solidFill>
                  <a:srgbClr val="248AEA"/>
                </a:solidFill>
              </a:rPr>
              <a:t>Whose Here? </a:t>
            </a:r>
          </a:p>
          <a:p>
            <a:endParaRPr lang="en-US" sz="3600" b="1" dirty="0">
              <a:solidFill>
                <a:srgbClr val="248AEA"/>
              </a:solidFill>
            </a:endParaRPr>
          </a:p>
          <a:p>
            <a:r>
              <a:rPr lang="en-US" sz="3200" b="1" dirty="0" smtClean="0"/>
              <a:t>Introduce yourself </a:t>
            </a:r>
          </a:p>
          <a:p>
            <a:pPr marL="285750" indent="-285750">
              <a:buFont typeface="Arial" panose="020B0604020202020204" pitchFamily="34" charset="0"/>
              <a:buChar char="•"/>
            </a:pPr>
            <a:r>
              <a:rPr lang="en-US" sz="3200" b="1" dirty="0"/>
              <a:t>N</a:t>
            </a:r>
            <a:r>
              <a:rPr lang="en-US" sz="3200" b="1" dirty="0" smtClean="0"/>
              <a:t>ame</a:t>
            </a:r>
          </a:p>
          <a:p>
            <a:pPr marL="285750" indent="-285750">
              <a:buFont typeface="Arial" panose="020B0604020202020204" pitchFamily="34" charset="0"/>
              <a:buChar char="•"/>
            </a:pPr>
            <a:r>
              <a:rPr lang="en-US" sz="3200" b="1" dirty="0"/>
              <a:t>S</a:t>
            </a:r>
            <a:r>
              <a:rPr lang="en-US" sz="3200" b="1" dirty="0" smtClean="0"/>
              <a:t>chool</a:t>
            </a:r>
          </a:p>
          <a:p>
            <a:pPr marL="285750" indent="-285750">
              <a:buFont typeface="Arial" panose="020B0604020202020204" pitchFamily="34" charset="0"/>
              <a:buChar char="•"/>
            </a:pPr>
            <a:r>
              <a:rPr lang="en-US" sz="3200" b="1" dirty="0"/>
              <a:t>W</a:t>
            </a:r>
            <a:r>
              <a:rPr lang="en-US" sz="3200" b="1" dirty="0" smtClean="0"/>
              <a:t>hat you teach</a:t>
            </a:r>
          </a:p>
          <a:p>
            <a:pPr marL="285750" indent="-285750">
              <a:buFont typeface="Arial" panose="020B0604020202020204" pitchFamily="34" charset="0"/>
              <a:buChar char="•"/>
            </a:pPr>
            <a:r>
              <a:rPr lang="en-US" sz="3200" b="1" dirty="0"/>
              <a:t>H</a:t>
            </a:r>
            <a:r>
              <a:rPr lang="en-US" sz="3200" b="1" dirty="0" smtClean="0"/>
              <a:t>ow long you have been teaching</a:t>
            </a:r>
          </a:p>
          <a:p>
            <a:pPr marL="285750" indent="-285750">
              <a:buFont typeface="Arial" panose="020B0604020202020204" pitchFamily="34" charset="0"/>
              <a:buChar char="•"/>
            </a:pPr>
            <a:r>
              <a:rPr lang="en-US" sz="3200" b="1" dirty="0" smtClean="0"/>
              <a:t>One hobby that you have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endParaRPr lang="en-US" b="1" dirty="0" smtClean="0"/>
          </a:p>
          <a:p>
            <a:endParaRPr lang="en-US" b="1" dirty="0"/>
          </a:p>
          <a:p>
            <a:endParaRPr lang="en-US" b="1" dirty="0" smtClean="0"/>
          </a:p>
          <a:p>
            <a:endParaRPr lang="en-US" b="1" dirty="0" smtClean="0"/>
          </a:p>
          <a:p>
            <a:endParaRPr lang="en-US" b="1" dirty="0" smtClean="0"/>
          </a:p>
          <a:p>
            <a:endParaRPr lang="en-US" b="1" dirty="0" smtClean="0"/>
          </a:p>
        </p:txBody>
      </p:sp>
    </p:spTree>
    <p:extLst>
      <p:ext uri="{BB962C8B-B14F-4D97-AF65-F5344CB8AC3E}">
        <p14:creationId xmlns:p14="http://schemas.microsoft.com/office/powerpoint/2010/main" val="40310386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4"/>
          <p:cNvSpPr>
            <a:spLocks noGrp="1"/>
          </p:cNvSpPr>
          <p:nvPr>
            <p:ph type="title"/>
          </p:nvPr>
        </p:nvSpPr>
        <p:spPr>
          <a:xfrm>
            <a:off x="381000" y="228600"/>
            <a:ext cx="8229600" cy="1143000"/>
          </a:xfrm>
        </p:spPr>
        <p:txBody>
          <a:bodyPr/>
          <a:lstStyle/>
          <a:p>
            <a:r>
              <a:rPr lang="en-US" sz="4800" b="1" dirty="0" smtClean="0">
                <a:solidFill>
                  <a:srgbClr val="248AEA"/>
                </a:solidFill>
              </a:rPr>
              <a:t>Professional Membership</a:t>
            </a:r>
            <a:endParaRPr lang="en-US" sz="4800" b="1" dirty="0" smtClean="0">
              <a:solidFill>
                <a:schemeClr val="tx1"/>
              </a:solidFill>
            </a:endParaRPr>
          </a:p>
        </p:txBody>
      </p:sp>
      <p:sp>
        <p:nvSpPr>
          <p:cNvPr id="6" name="Content Placeholder 5"/>
          <p:cNvSpPr>
            <a:spLocks noGrp="1"/>
          </p:cNvSpPr>
          <p:nvPr>
            <p:ph idx="1"/>
          </p:nvPr>
        </p:nvSpPr>
        <p:spPr>
          <a:xfrm>
            <a:off x="689549" y="1633928"/>
            <a:ext cx="7764904" cy="4462071"/>
          </a:xfrm>
        </p:spPr>
        <p:txBody>
          <a:bodyPr rtlCol="0">
            <a:normAutofit/>
          </a:bodyPr>
          <a:lstStyle/>
          <a:p>
            <a:pPr eaLnBrk="1" fontAlgn="auto" hangingPunct="1">
              <a:spcAft>
                <a:spcPts val="0"/>
              </a:spcAft>
              <a:defRPr/>
            </a:pPr>
            <a:r>
              <a:rPr lang="en-US" b="1" dirty="0" smtClean="0">
                <a:solidFill>
                  <a:schemeClr val="tx1"/>
                </a:solidFill>
              </a:rPr>
              <a:t>NASTSE </a:t>
            </a:r>
          </a:p>
          <a:p>
            <a:pPr marL="0" indent="0" eaLnBrk="1" fontAlgn="auto" hangingPunct="1">
              <a:spcAft>
                <a:spcPts val="0"/>
              </a:spcAft>
              <a:buNone/>
              <a:defRPr/>
            </a:pPr>
            <a:r>
              <a:rPr lang="en-US" b="1" dirty="0" smtClean="0"/>
              <a:t>Nebraska Association for Skilled and Technical Sciences Educators</a:t>
            </a:r>
            <a:endParaRPr lang="en-US" b="1" dirty="0" smtClean="0">
              <a:solidFill>
                <a:schemeClr val="tx1"/>
              </a:solidFill>
            </a:endParaRPr>
          </a:p>
          <a:p>
            <a:pPr eaLnBrk="1" fontAlgn="auto" hangingPunct="1">
              <a:spcAft>
                <a:spcPts val="0"/>
              </a:spcAft>
              <a:defRPr/>
            </a:pPr>
            <a:r>
              <a:rPr lang="en-US" sz="3100" b="1" dirty="0" smtClean="0">
                <a:solidFill>
                  <a:schemeClr val="tx1"/>
                </a:solidFill>
              </a:rPr>
              <a:t>ACTE/ACTEN</a:t>
            </a:r>
          </a:p>
          <a:p>
            <a:pPr eaLnBrk="1" fontAlgn="auto" hangingPunct="1">
              <a:spcAft>
                <a:spcPts val="0"/>
              </a:spcAft>
              <a:defRPr/>
            </a:pPr>
            <a:r>
              <a:rPr lang="en-US" sz="3100" b="1" dirty="0" smtClean="0">
                <a:solidFill>
                  <a:schemeClr val="tx1"/>
                </a:solidFill>
              </a:rPr>
              <a:t>ASTS</a:t>
            </a:r>
          </a:p>
          <a:p>
            <a:pPr eaLnBrk="1" fontAlgn="auto" hangingPunct="1">
              <a:spcAft>
                <a:spcPts val="0"/>
              </a:spcAft>
              <a:defRPr/>
            </a:pPr>
            <a:r>
              <a:rPr lang="en-US" sz="3100" b="1" dirty="0" smtClean="0"/>
              <a:t>ITEEA</a:t>
            </a:r>
          </a:p>
          <a:p>
            <a:pPr marL="0" indent="0" eaLnBrk="1" fontAlgn="auto" hangingPunct="1">
              <a:spcAft>
                <a:spcPts val="0"/>
              </a:spcAft>
              <a:buNone/>
              <a:defRPr/>
            </a:pPr>
            <a:r>
              <a:rPr lang="en-US" sz="3100" b="1" dirty="0" smtClean="0">
                <a:solidFill>
                  <a:schemeClr val="tx1"/>
                </a:solidFill>
              </a:rPr>
              <a:t>Links to all on the STS website</a:t>
            </a:r>
          </a:p>
        </p:txBody>
      </p:sp>
    </p:spTree>
    <p:extLst>
      <p:ext uri="{BB962C8B-B14F-4D97-AF65-F5344CB8AC3E}">
        <p14:creationId xmlns:p14="http://schemas.microsoft.com/office/powerpoint/2010/main" val="14894312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304800" y="1169126"/>
            <a:ext cx="3944983" cy="2645229"/>
          </a:xfrm>
        </p:spPr>
        <p:txBody>
          <a:bodyPr rtlCol="0">
            <a:normAutofit/>
          </a:bodyPr>
          <a:lstStyle/>
          <a:p>
            <a:pPr eaLnBrk="1" fontAlgn="auto" hangingPunct="1">
              <a:spcAft>
                <a:spcPts val="0"/>
              </a:spcAft>
              <a:buNone/>
              <a:defRPr/>
            </a:pPr>
            <a:r>
              <a:rPr lang="en-US" sz="3200" b="1" dirty="0" smtClean="0"/>
              <a:t>Monday </a:t>
            </a:r>
            <a:r>
              <a:rPr lang="en-US" sz="3200" b="1" dirty="0"/>
              <a:t>– June 4</a:t>
            </a:r>
          </a:p>
          <a:p>
            <a:pPr>
              <a:defRPr/>
            </a:pPr>
            <a:r>
              <a:rPr lang="en-US" sz="2400" b="1" dirty="0" smtClean="0"/>
              <a:t>Opening Session 8:30-10:00</a:t>
            </a:r>
          </a:p>
          <a:p>
            <a:pPr>
              <a:defRPr/>
            </a:pPr>
            <a:r>
              <a:rPr lang="en-US" sz="2400" b="1" dirty="0" smtClean="0"/>
              <a:t>Technical Workshops (1-90 min., 2-120 min.)</a:t>
            </a:r>
          </a:p>
          <a:p>
            <a:pPr>
              <a:defRPr/>
            </a:pPr>
            <a:r>
              <a:rPr lang="en-US" sz="2400" b="1" dirty="0" smtClean="0"/>
              <a:t>All Career Field Social</a:t>
            </a:r>
          </a:p>
          <a:p>
            <a:pPr>
              <a:defRPr/>
            </a:pPr>
            <a:endParaRPr lang="en-US" sz="3200" b="1" dirty="0" smtClean="0"/>
          </a:p>
          <a:p>
            <a:pPr eaLnBrk="1" fontAlgn="auto" hangingPunct="1">
              <a:spcAft>
                <a:spcPts val="0"/>
              </a:spcAft>
              <a:buNone/>
              <a:defRPr/>
            </a:pPr>
            <a:endParaRPr lang="en-US" sz="3200" b="1" dirty="0"/>
          </a:p>
        </p:txBody>
      </p:sp>
      <p:sp>
        <p:nvSpPr>
          <p:cNvPr id="10" name="Content Placeholder 9"/>
          <p:cNvSpPr>
            <a:spLocks noGrp="1"/>
          </p:cNvSpPr>
          <p:nvPr>
            <p:ph sz="half" idx="2"/>
          </p:nvPr>
        </p:nvSpPr>
        <p:spPr>
          <a:xfrm>
            <a:off x="4741816" y="1169126"/>
            <a:ext cx="4249783" cy="2438369"/>
          </a:xfrm>
        </p:spPr>
        <p:txBody>
          <a:bodyPr rtlCol="0">
            <a:normAutofit/>
          </a:bodyPr>
          <a:lstStyle/>
          <a:p>
            <a:pPr eaLnBrk="1" fontAlgn="auto" hangingPunct="1">
              <a:spcAft>
                <a:spcPts val="0"/>
              </a:spcAft>
              <a:buNone/>
              <a:defRPr/>
            </a:pPr>
            <a:r>
              <a:rPr lang="en-US" sz="3200" b="1" dirty="0"/>
              <a:t>Tuesday – June </a:t>
            </a:r>
            <a:r>
              <a:rPr lang="en-US" sz="3200" b="1" dirty="0" smtClean="0"/>
              <a:t>5</a:t>
            </a:r>
            <a:endParaRPr lang="en-US" sz="3200" b="1" dirty="0"/>
          </a:p>
          <a:p>
            <a:pPr>
              <a:defRPr/>
            </a:pPr>
            <a:r>
              <a:rPr lang="en-US" sz="2400" b="1" dirty="0" smtClean="0"/>
              <a:t>General Session</a:t>
            </a:r>
          </a:p>
          <a:p>
            <a:pPr>
              <a:defRPr/>
            </a:pPr>
            <a:r>
              <a:rPr lang="en-US" sz="2400" b="1" dirty="0" smtClean="0"/>
              <a:t>Technical Workshops </a:t>
            </a:r>
          </a:p>
          <a:p>
            <a:pPr marL="0" indent="0">
              <a:buNone/>
              <a:defRPr/>
            </a:pPr>
            <a:r>
              <a:rPr lang="en-US" sz="2400" b="1" dirty="0"/>
              <a:t>	</a:t>
            </a:r>
            <a:r>
              <a:rPr lang="en-US" sz="2400" b="1" dirty="0" smtClean="0"/>
              <a:t>(3-45 min.)</a:t>
            </a:r>
          </a:p>
          <a:p>
            <a:pPr>
              <a:defRPr/>
            </a:pPr>
            <a:r>
              <a:rPr lang="en-US" sz="2400" b="1" dirty="0" smtClean="0"/>
              <a:t>Career Field Social</a:t>
            </a:r>
          </a:p>
          <a:p>
            <a:pPr>
              <a:defRPr/>
            </a:pPr>
            <a:endParaRPr lang="en-US" sz="2400" b="1" dirty="0"/>
          </a:p>
          <a:p>
            <a:pPr eaLnBrk="1" fontAlgn="auto" hangingPunct="1">
              <a:spcAft>
                <a:spcPts val="0"/>
              </a:spcAft>
              <a:buFont typeface="Arial" pitchFamily="34" charset="0"/>
              <a:buChar char="•"/>
              <a:defRPr/>
            </a:pPr>
            <a:endParaRPr lang="en-US" sz="2400" dirty="0" smtClean="0"/>
          </a:p>
          <a:p>
            <a:pPr marL="0" indent="0" eaLnBrk="1" fontAlgn="auto" hangingPunct="1">
              <a:spcAft>
                <a:spcPts val="0"/>
              </a:spcAft>
              <a:buNone/>
              <a:defRPr/>
            </a:pPr>
            <a:endParaRPr lang="en-US" sz="2400" dirty="0" smtClean="0"/>
          </a:p>
          <a:p>
            <a:pPr eaLnBrk="1" fontAlgn="auto" hangingPunct="1">
              <a:spcAft>
                <a:spcPts val="0"/>
              </a:spcAft>
              <a:buFont typeface="Arial" pitchFamily="34" charset="0"/>
              <a:buChar char="•"/>
              <a:defRPr/>
            </a:pPr>
            <a:endParaRPr lang="en-US" sz="2400" dirty="0" smtClean="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80678"/>
            <a:ext cx="8686800" cy="912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4800" y="4054489"/>
            <a:ext cx="4343400" cy="2369880"/>
          </a:xfrm>
          <a:prstGeom prst="rect">
            <a:avLst/>
          </a:prstGeom>
          <a:noFill/>
        </p:spPr>
        <p:txBody>
          <a:bodyPr wrap="square" rtlCol="0">
            <a:spAutoFit/>
          </a:bodyPr>
          <a:lstStyle/>
          <a:p>
            <a:r>
              <a:rPr lang="en-US" sz="3200" b="1" dirty="0" smtClean="0"/>
              <a:t>Wednesday - June 6</a:t>
            </a:r>
          </a:p>
          <a:p>
            <a:pPr marL="342900" indent="-342900">
              <a:buFont typeface="Arial" panose="020B0604020202020204" pitchFamily="34" charset="0"/>
              <a:buChar char="•"/>
            </a:pPr>
            <a:r>
              <a:rPr lang="en-US" sz="2400" b="1" dirty="0" smtClean="0"/>
              <a:t>General Session </a:t>
            </a:r>
          </a:p>
          <a:p>
            <a:pPr marL="342900" indent="-342900">
              <a:buFont typeface="Arial" panose="020B0604020202020204" pitchFamily="34" charset="0"/>
              <a:buChar char="•"/>
            </a:pPr>
            <a:r>
              <a:rPr lang="en-US" sz="2400" b="1" dirty="0" smtClean="0"/>
              <a:t>Technical Workshops </a:t>
            </a:r>
          </a:p>
          <a:p>
            <a:r>
              <a:rPr lang="en-US" sz="2400" b="1" dirty="0"/>
              <a:t>	</a:t>
            </a:r>
            <a:r>
              <a:rPr lang="en-US" sz="2400" b="1" dirty="0" smtClean="0"/>
              <a:t>(4-60 min.)</a:t>
            </a:r>
          </a:p>
          <a:p>
            <a:pPr marL="342900" indent="-342900">
              <a:buFont typeface="Arial" panose="020B0604020202020204" pitchFamily="34" charset="0"/>
              <a:buChar char="•"/>
            </a:pPr>
            <a:r>
              <a:rPr lang="en-US" sz="2400" b="1" dirty="0" smtClean="0"/>
              <a:t>NASTSE Banquet</a:t>
            </a:r>
          </a:p>
          <a:p>
            <a:pPr marL="342900" indent="-342900">
              <a:buFont typeface="Arial" panose="020B0604020202020204" pitchFamily="34" charset="0"/>
              <a:buChar char="•"/>
            </a:pPr>
            <a:endParaRPr lang="en-US" sz="2000" b="1" dirty="0"/>
          </a:p>
        </p:txBody>
      </p:sp>
      <p:sp>
        <p:nvSpPr>
          <p:cNvPr id="4" name="TextBox 3"/>
          <p:cNvSpPr txBox="1"/>
          <p:nvPr/>
        </p:nvSpPr>
        <p:spPr>
          <a:xfrm>
            <a:off x="4741815" y="4054489"/>
            <a:ext cx="4249783" cy="1692771"/>
          </a:xfrm>
          <a:prstGeom prst="rect">
            <a:avLst/>
          </a:prstGeom>
          <a:noFill/>
        </p:spPr>
        <p:txBody>
          <a:bodyPr wrap="square" rtlCol="0">
            <a:spAutoFit/>
          </a:bodyPr>
          <a:lstStyle/>
          <a:p>
            <a:r>
              <a:rPr lang="en-US" sz="3200" b="1" dirty="0" smtClean="0"/>
              <a:t>Thursday – June 7</a:t>
            </a:r>
          </a:p>
          <a:p>
            <a:pPr marL="342900" indent="-342900">
              <a:buFont typeface="Arial" panose="020B0604020202020204" pitchFamily="34" charset="0"/>
              <a:buChar char="•"/>
            </a:pPr>
            <a:r>
              <a:rPr lang="en-US" sz="2400" b="1" dirty="0" smtClean="0"/>
              <a:t>General Session</a:t>
            </a:r>
          </a:p>
          <a:p>
            <a:pPr marL="342900" indent="-342900">
              <a:buFont typeface="Arial" panose="020B0604020202020204" pitchFamily="34" charset="0"/>
              <a:buChar char="•"/>
            </a:pPr>
            <a:r>
              <a:rPr lang="en-US" sz="2400" b="1" dirty="0" smtClean="0"/>
              <a:t>Technical Workshop or Industry Tour</a:t>
            </a:r>
            <a:endParaRPr lang="en-US" sz="2400" b="1" dirty="0"/>
          </a:p>
        </p:txBody>
      </p:sp>
    </p:spTree>
    <p:extLst>
      <p:ext uri="{BB962C8B-B14F-4D97-AF65-F5344CB8AC3E}">
        <p14:creationId xmlns:p14="http://schemas.microsoft.com/office/powerpoint/2010/main" val="42845065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b="1" dirty="0" smtClean="0">
                <a:solidFill>
                  <a:srgbClr val="248AEA"/>
                </a:solidFill>
              </a:rPr>
              <a:t>Idea Sharing</a:t>
            </a:r>
            <a:endParaRPr lang="en-US" b="1" dirty="0" smtClean="0">
              <a:solidFill>
                <a:schemeClr val="tx1"/>
              </a:solidFill>
            </a:endParaRPr>
          </a:p>
        </p:txBody>
      </p:sp>
      <p:sp>
        <p:nvSpPr>
          <p:cNvPr id="41987" name="Content Placeholder 2"/>
          <p:cNvSpPr>
            <a:spLocks noGrp="1"/>
          </p:cNvSpPr>
          <p:nvPr>
            <p:ph idx="1"/>
          </p:nvPr>
        </p:nvSpPr>
        <p:spPr/>
        <p:txBody>
          <a:bodyPr/>
          <a:lstStyle/>
          <a:p>
            <a:r>
              <a:rPr lang="en-US" sz="3000" b="1" dirty="0" smtClean="0"/>
              <a:t>Here’s your chance to share a project or successful idea that helps your program</a:t>
            </a:r>
          </a:p>
          <a:p>
            <a:r>
              <a:rPr lang="en-US" sz="3000" b="1" dirty="0" smtClean="0"/>
              <a:t>Ask questions for the group</a:t>
            </a:r>
            <a:endParaRPr lang="en-US" sz="2600" b="1" dirty="0" smtClean="0"/>
          </a:p>
        </p:txBody>
      </p:sp>
    </p:spTree>
    <p:extLst>
      <p:ext uri="{BB962C8B-B14F-4D97-AF65-F5344CB8AC3E}">
        <p14:creationId xmlns:p14="http://schemas.microsoft.com/office/powerpoint/2010/main" val="36386784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400473" cy="1143000"/>
          </a:xfrm>
        </p:spPr>
        <p:txBody>
          <a:bodyPr>
            <a:normAutofit/>
          </a:bodyPr>
          <a:lstStyle/>
          <a:p>
            <a:r>
              <a:rPr lang="en-US" b="1" dirty="0" smtClean="0">
                <a:solidFill>
                  <a:srgbClr val="248AEA"/>
                </a:solidFill>
              </a:rPr>
              <a:t>STS Contacts</a:t>
            </a:r>
            <a:endParaRPr lang="en-US" b="1" dirty="0">
              <a:solidFill>
                <a:srgbClr val="248AEA"/>
              </a:solidFill>
            </a:endParaRPr>
          </a:p>
        </p:txBody>
      </p:sp>
      <p:sp>
        <p:nvSpPr>
          <p:cNvPr id="3" name="Content Placeholder 2"/>
          <p:cNvSpPr>
            <a:spLocks noGrp="1"/>
          </p:cNvSpPr>
          <p:nvPr>
            <p:ph idx="1"/>
          </p:nvPr>
        </p:nvSpPr>
        <p:spPr>
          <a:xfrm>
            <a:off x="261257" y="1123406"/>
            <a:ext cx="8596415" cy="5734594"/>
          </a:xfrm>
        </p:spPr>
        <p:txBody>
          <a:bodyPr>
            <a:normAutofit fontScale="85000" lnSpcReduction="20000"/>
          </a:bodyPr>
          <a:lstStyle/>
          <a:p>
            <a:pPr>
              <a:buFont typeface="Arial" charset="0"/>
              <a:buNone/>
            </a:pPr>
            <a:r>
              <a:rPr lang="en-US" sz="2400" b="1" dirty="0">
                <a:cs typeface="Times New Roman" pitchFamily="18" charset="0"/>
              </a:rPr>
              <a:t>Tony Glenn</a:t>
            </a:r>
          </a:p>
          <a:p>
            <a:pPr>
              <a:buFont typeface="Arial" charset="0"/>
              <a:buNone/>
            </a:pPr>
            <a:r>
              <a:rPr lang="en-US" sz="2400" b="1" dirty="0">
                <a:cs typeface="Times New Roman" pitchFamily="18" charset="0"/>
              </a:rPr>
              <a:t>Tony.glenn@nebraska.gov</a:t>
            </a:r>
          </a:p>
          <a:p>
            <a:pPr>
              <a:buFont typeface="Arial" charset="0"/>
              <a:buNone/>
            </a:pPr>
            <a:r>
              <a:rPr lang="en-US" sz="2400" b="1" dirty="0">
                <a:cs typeface="Times New Roman" pitchFamily="18" charset="0"/>
              </a:rPr>
              <a:t>402-471-4819</a:t>
            </a:r>
          </a:p>
          <a:p>
            <a:pPr>
              <a:buFont typeface="Arial" charset="0"/>
              <a:buNone/>
            </a:pPr>
            <a:endParaRPr lang="en-US" sz="2400" b="1" dirty="0">
              <a:cs typeface="Times New Roman" pitchFamily="18" charset="0"/>
            </a:endParaRPr>
          </a:p>
          <a:p>
            <a:pPr>
              <a:buFont typeface="Arial" charset="0"/>
              <a:buNone/>
            </a:pPr>
            <a:r>
              <a:rPr lang="en-US" sz="2400" b="1" dirty="0" smtClean="0">
                <a:cs typeface="Times New Roman" pitchFamily="18" charset="0"/>
              </a:rPr>
              <a:t>Greg Stahr</a:t>
            </a:r>
            <a:r>
              <a:rPr lang="en-US" sz="2400" b="1" dirty="0">
                <a:cs typeface="Times New Roman" pitchFamily="18" charset="0"/>
              </a:rPr>
              <a:t>					</a:t>
            </a:r>
          </a:p>
          <a:p>
            <a:pPr>
              <a:buNone/>
            </a:pPr>
            <a:r>
              <a:rPr lang="en-US" sz="2400" b="1" dirty="0" smtClean="0">
                <a:cs typeface="Times New Roman" pitchFamily="18" charset="0"/>
              </a:rPr>
              <a:t>Greg.stahr@nebraska.gov</a:t>
            </a:r>
            <a:endParaRPr lang="en-US" sz="2400" b="1" dirty="0">
              <a:cs typeface="Times New Roman" pitchFamily="18" charset="0"/>
            </a:endParaRPr>
          </a:p>
          <a:p>
            <a:pPr>
              <a:buFont typeface="Arial" charset="0"/>
              <a:buNone/>
            </a:pPr>
            <a:r>
              <a:rPr lang="en-US" sz="2400" b="1" dirty="0" smtClean="0">
                <a:cs typeface="Times New Roman" pitchFamily="18" charset="0"/>
              </a:rPr>
              <a:t>402.471.0898</a:t>
            </a:r>
            <a:endParaRPr lang="en-US" sz="2400" b="1" dirty="0">
              <a:cs typeface="Times New Roman" pitchFamily="18" charset="0"/>
            </a:endParaRPr>
          </a:p>
          <a:p>
            <a:pPr>
              <a:buFont typeface="Arial" charset="0"/>
              <a:buNone/>
            </a:pPr>
            <a:endParaRPr lang="en-US" sz="2400" b="1" dirty="0">
              <a:cs typeface="Times New Roman" pitchFamily="18" charset="0"/>
            </a:endParaRPr>
          </a:p>
          <a:p>
            <a:pPr>
              <a:buNone/>
            </a:pPr>
            <a:r>
              <a:rPr lang="en-US" sz="2400" b="1" dirty="0" smtClean="0">
                <a:cs typeface="Times New Roman" pitchFamily="18" charset="0"/>
              </a:rPr>
              <a:t>Eric Knoll</a:t>
            </a:r>
            <a:r>
              <a:rPr lang="en-US" sz="2400" b="1" dirty="0">
                <a:cs typeface="Times New Roman" pitchFamily="18" charset="0"/>
              </a:rPr>
              <a:t>				 </a:t>
            </a:r>
          </a:p>
          <a:p>
            <a:pPr>
              <a:buNone/>
            </a:pPr>
            <a:r>
              <a:rPr lang="en-US" sz="2400" b="1" dirty="0" smtClean="0">
                <a:cs typeface="Times New Roman" pitchFamily="18" charset="0"/>
              </a:rPr>
              <a:t>eknoll2@unl.edu</a:t>
            </a:r>
            <a:endParaRPr lang="en-US" sz="2400" b="1" dirty="0">
              <a:cs typeface="Times New Roman" pitchFamily="18" charset="0"/>
            </a:endParaRPr>
          </a:p>
          <a:p>
            <a:pPr>
              <a:buNone/>
            </a:pPr>
            <a:r>
              <a:rPr lang="en-US" sz="2400" b="1" dirty="0" smtClean="0">
                <a:cs typeface="Times New Roman" pitchFamily="18" charset="0"/>
              </a:rPr>
              <a:t>402.472.5863</a:t>
            </a:r>
          </a:p>
          <a:p>
            <a:pPr>
              <a:buNone/>
            </a:pPr>
            <a:endParaRPr lang="en-US" sz="2400" b="1" dirty="0">
              <a:cs typeface="Times New Roman" pitchFamily="18" charset="0"/>
            </a:endParaRPr>
          </a:p>
          <a:p>
            <a:pPr>
              <a:buNone/>
            </a:pPr>
            <a:r>
              <a:rPr lang="en-US" sz="2400" b="1" dirty="0" smtClean="0">
                <a:cs typeface="Times New Roman" pitchFamily="18" charset="0"/>
              </a:rPr>
              <a:t>Charmain Satree</a:t>
            </a:r>
          </a:p>
          <a:p>
            <a:pPr>
              <a:buNone/>
            </a:pPr>
            <a:r>
              <a:rPr lang="en-US" sz="2400" b="1" dirty="0" smtClean="0">
                <a:cs typeface="Times New Roman" pitchFamily="18" charset="0"/>
              </a:rPr>
              <a:t>Charmain.satree@Nebraska.gov</a:t>
            </a:r>
          </a:p>
          <a:p>
            <a:pPr>
              <a:buNone/>
            </a:pPr>
            <a:endParaRPr lang="en-US" sz="2400" b="1" dirty="0">
              <a:cs typeface="Times New Roman" pitchFamily="18" charset="0"/>
            </a:endParaRPr>
          </a:p>
          <a:p>
            <a:pPr>
              <a:buNone/>
            </a:pPr>
            <a:endParaRPr lang="en-US" sz="2400" b="1" dirty="0">
              <a:cs typeface="Times New Roman" pitchFamily="18" charset="0"/>
            </a:endParaRPr>
          </a:p>
          <a:p>
            <a:pPr marL="0" indent="0" algn="ctr">
              <a:buNone/>
            </a:pPr>
            <a:r>
              <a:rPr lang="en-US" sz="2400" b="1" dirty="0">
                <a:cs typeface="Times New Roman" pitchFamily="18" charset="0"/>
              </a:rPr>
              <a:t>Resources from this presentation can be found at </a:t>
            </a:r>
            <a:r>
              <a:rPr lang="en-US" sz="2400" b="1" dirty="0" smtClean="0"/>
              <a:t>www.education.ne.gov/STS</a:t>
            </a:r>
            <a:endParaRPr lang="en-US" dirty="0"/>
          </a:p>
        </p:txBody>
      </p:sp>
    </p:spTree>
    <p:extLst>
      <p:ext uri="{BB962C8B-B14F-4D97-AF65-F5344CB8AC3E}">
        <p14:creationId xmlns:p14="http://schemas.microsoft.com/office/powerpoint/2010/main" val="30505509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endParaRPr lang="en-US" b="1" dirty="0" smtClean="0">
              <a:solidFill>
                <a:schemeClr val="tx1"/>
              </a:solidFill>
            </a:endParaRPr>
          </a:p>
        </p:txBody>
      </p:sp>
      <p:sp>
        <p:nvSpPr>
          <p:cNvPr id="51203" name="Content Placeholder 4"/>
          <p:cNvSpPr>
            <a:spLocks noGrp="1"/>
          </p:cNvSpPr>
          <p:nvPr>
            <p:ph idx="1"/>
          </p:nvPr>
        </p:nvSpPr>
        <p:spPr/>
        <p:txBody>
          <a:bodyPr/>
          <a:lstStyle/>
          <a:p>
            <a:pPr eaLnBrk="1" hangingPunct="1"/>
            <a:endParaRPr lang="en-US" dirty="0" smtClean="0"/>
          </a:p>
          <a:p>
            <a:pPr eaLnBrk="1" hangingPunct="1"/>
            <a:endParaRPr lang="en-US" dirty="0"/>
          </a:p>
          <a:p>
            <a:pPr eaLnBrk="1" hangingPunct="1"/>
            <a:endParaRPr lang="en-US" dirty="0" smtClean="0"/>
          </a:p>
          <a:p>
            <a:pPr marL="0" indent="0" algn="ctr" eaLnBrk="1" hangingPunct="1">
              <a:buNone/>
            </a:pPr>
            <a:endParaRPr lang="en-US" dirty="0" smtClean="0"/>
          </a:p>
          <a:p>
            <a:pPr marL="0" indent="0" algn="ctr" eaLnBrk="1" hangingPunct="1">
              <a:buNone/>
            </a:pPr>
            <a:endParaRPr lang="en-US" dirty="0" smtClean="0"/>
          </a:p>
          <a:p>
            <a:pPr marL="0" indent="0" algn="ctr" eaLnBrk="1" hangingPunct="1">
              <a:buNone/>
            </a:pPr>
            <a:endParaRPr lang="en-US" dirty="0" smtClean="0"/>
          </a:p>
        </p:txBody>
      </p:sp>
      <p:pic>
        <p:nvPicPr>
          <p:cNvPr id="2" name="Picture 1">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1450"/>
            <a:ext cx="9144000" cy="6019800"/>
          </a:xfrm>
          <a:prstGeom prst="rect">
            <a:avLst/>
          </a:prstGeom>
        </p:spPr>
      </p:pic>
    </p:spTree>
    <p:extLst>
      <p:ext uri="{BB962C8B-B14F-4D97-AF65-F5344CB8AC3E}">
        <p14:creationId xmlns:p14="http://schemas.microsoft.com/office/powerpoint/2010/main" val="12005122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Bookmark These Websites!</a:t>
            </a:r>
            <a:endParaRPr lang="en-US" b="1" dirty="0"/>
          </a:p>
        </p:txBody>
      </p:sp>
      <p:sp>
        <p:nvSpPr>
          <p:cNvPr id="3" name="Content Placeholder 2"/>
          <p:cNvSpPr>
            <a:spLocks noGrp="1"/>
          </p:cNvSpPr>
          <p:nvPr>
            <p:ph idx="1"/>
          </p:nvPr>
        </p:nvSpPr>
        <p:spPr/>
        <p:txBody>
          <a:bodyPr/>
          <a:lstStyle/>
          <a:p>
            <a:r>
              <a:rPr lang="en-US" b="1" dirty="0">
                <a:solidFill>
                  <a:schemeClr val="accent6">
                    <a:lumMod val="75000"/>
                  </a:schemeClr>
                </a:solidFill>
                <a:hlinkClick r:id="rId2"/>
              </a:rPr>
              <a:t>https://</a:t>
            </a:r>
            <a:r>
              <a:rPr lang="en-US" b="1" dirty="0" smtClean="0">
                <a:solidFill>
                  <a:schemeClr val="accent6">
                    <a:lumMod val="75000"/>
                  </a:schemeClr>
                </a:solidFill>
                <a:hlinkClick r:id="rId2"/>
              </a:rPr>
              <a:t>www.education.ne.gov/STS</a:t>
            </a:r>
            <a:endParaRPr lang="en-US" b="1" dirty="0" smtClean="0">
              <a:solidFill>
                <a:schemeClr val="accent6">
                  <a:lumMod val="75000"/>
                </a:schemeClr>
              </a:solidFill>
            </a:endParaRPr>
          </a:p>
          <a:p>
            <a:endParaRPr lang="en-US" b="1" dirty="0">
              <a:solidFill>
                <a:schemeClr val="accent6">
                  <a:lumMod val="75000"/>
                </a:schemeClr>
              </a:solidFill>
            </a:endParaRPr>
          </a:p>
          <a:p>
            <a:r>
              <a:rPr lang="en-US" b="1" dirty="0">
                <a:solidFill>
                  <a:schemeClr val="accent6">
                    <a:lumMod val="75000"/>
                  </a:schemeClr>
                </a:solidFill>
                <a:hlinkClick r:id="rId3"/>
              </a:rPr>
              <a:t>http://</a:t>
            </a:r>
            <a:r>
              <a:rPr lang="en-US" b="1" dirty="0" smtClean="0">
                <a:solidFill>
                  <a:schemeClr val="accent6">
                    <a:lumMod val="75000"/>
                  </a:schemeClr>
                </a:solidFill>
                <a:hlinkClick r:id="rId3"/>
              </a:rPr>
              <a:t>www.skillsusanebraska.org</a:t>
            </a:r>
            <a:r>
              <a:rPr lang="en-US" b="1" dirty="0" smtClean="0">
                <a:solidFill>
                  <a:schemeClr val="accent6">
                    <a:lumMod val="75000"/>
                  </a:schemeClr>
                </a:solidFill>
              </a:rPr>
              <a:t> </a:t>
            </a:r>
          </a:p>
          <a:p>
            <a:endParaRPr lang="en-US" b="1" dirty="0">
              <a:solidFill>
                <a:schemeClr val="accent6">
                  <a:lumMod val="75000"/>
                </a:schemeClr>
              </a:solidFill>
            </a:endParaRPr>
          </a:p>
          <a:p>
            <a:r>
              <a:rPr lang="en-US" b="1" dirty="0">
                <a:solidFill>
                  <a:schemeClr val="accent6">
                    <a:lumMod val="75000"/>
                  </a:schemeClr>
                </a:solidFill>
                <a:hlinkClick r:id="rId4"/>
              </a:rPr>
              <a:t>https://</a:t>
            </a:r>
            <a:r>
              <a:rPr lang="en-US" b="1" dirty="0" smtClean="0">
                <a:solidFill>
                  <a:schemeClr val="accent6">
                    <a:lumMod val="75000"/>
                  </a:schemeClr>
                </a:solidFill>
                <a:hlinkClick r:id="rId4"/>
              </a:rPr>
              <a:t>www.education.ne.gov/NCE</a:t>
            </a:r>
            <a:r>
              <a:rPr lang="en-US" b="1" dirty="0" smtClean="0">
                <a:solidFill>
                  <a:schemeClr val="accent6">
                    <a:lumMod val="75000"/>
                  </a:schemeClr>
                </a:solidFill>
              </a:rPr>
              <a:t> </a:t>
            </a:r>
            <a:endParaRPr lang="en-US" b="1" dirty="0">
              <a:solidFill>
                <a:schemeClr val="accent6">
                  <a:lumMod val="75000"/>
                </a:schemeClr>
              </a:solidFill>
            </a:endParaRPr>
          </a:p>
        </p:txBody>
      </p:sp>
    </p:spTree>
    <p:extLst>
      <p:ext uri="{BB962C8B-B14F-4D97-AF65-F5344CB8AC3E}">
        <p14:creationId xmlns:p14="http://schemas.microsoft.com/office/powerpoint/2010/main" val="112685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Engineering Question</a:t>
            </a:r>
            <a:endParaRPr lang="en-US" b="1" dirty="0"/>
          </a:p>
        </p:txBody>
      </p:sp>
      <p:pic>
        <p:nvPicPr>
          <p:cNvPr id="4" name="Content Placeholder 3"/>
          <p:cNvPicPr>
            <a:picLocks noGrp="1" noChangeAspect="1"/>
          </p:cNvPicPr>
          <p:nvPr>
            <p:ph idx="1"/>
          </p:nvPr>
        </p:nvPicPr>
        <p:blipFill>
          <a:blip r:embed="rId2"/>
          <a:stretch>
            <a:fillRect/>
          </a:stretch>
        </p:blipFill>
        <p:spPr>
          <a:xfrm>
            <a:off x="1603332" y="1460006"/>
            <a:ext cx="6490253" cy="5253945"/>
          </a:xfrm>
          <a:prstGeom prst="rect">
            <a:avLst/>
          </a:prstGeom>
        </p:spPr>
      </p:pic>
    </p:spTree>
    <p:extLst>
      <p:ext uri="{BB962C8B-B14F-4D97-AF65-F5344CB8AC3E}">
        <p14:creationId xmlns:p14="http://schemas.microsoft.com/office/powerpoint/2010/main" val="32502902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3367" y="263047"/>
            <a:ext cx="7530148" cy="5661765"/>
          </a:xfrm>
          <a:prstGeom prst="rect">
            <a:avLst/>
          </a:prstGeom>
        </p:spPr>
      </p:pic>
    </p:spTree>
    <p:extLst>
      <p:ext uri="{BB962C8B-B14F-4D97-AF65-F5344CB8AC3E}">
        <p14:creationId xmlns:p14="http://schemas.microsoft.com/office/powerpoint/2010/main" val="32097482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_8983002576689871084ydp49072c83yiv6506106201aolmail_yiv7658369955m_-6483459199727238360ecxyiv1339852396MA2.1297270625" descr="Description: []"/>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76405" y="651353"/>
            <a:ext cx="7778663" cy="5536505"/>
          </a:xfrm>
          <a:prstGeom prst="rect">
            <a:avLst/>
          </a:prstGeom>
          <a:noFill/>
          <a:ln>
            <a:noFill/>
          </a:ln>
        </p:spPr>
      </p:pic>
    </p:spTree>
    <p:extLst>
      <p:ext uri="{BB962C8B-B14F-4D97-AF65-F5344CB8AC3E}">
        <p14:creationId xmlns:p14="http://schemas.microsoft.com/office/powerpoint/2010/main" val="27657501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_8983002576689871084ydp49072c83yiv6506106201aolmail_yiv7658369955m_-6483459199727238360ecxyiv1339852396MA3.1297270625" descr="Description: []"/>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141220" y="197285"/>
            <a:ext cx="4861560" cy="3657600"/>
          </a:xfrm>
          <a:prstGeom prst="rect">
            <a:avLst/>
          </a:prstGeom>
          <a:noFill/>
          <a:ln>
            <a:noFill/>
          </a:ln>
        </p:spPr>
      </p:pic>
      <p:pic>
        <p:nvPicPr>
          <p:cNvPr id="3" name="Picture 2"/>
          <p:cNvPicPr>
            <a:picLocks noChangeAspect="1"/>
          </p:cNvPicPr>
          <p:nvPr/>
        </p:nvPicPr>
        <p:blipFill>
          <a:blip r:embed="rId4"/>
          <a:stretch>
            <a:fillRect/>
          </a:stretch>
        </p:blipFill>
        <p:spPr>
          <a:xfrm>
            <a:off x="1712298" y="4033333"/>
            <a:ext cx="5944872" cy="2824667"/>
          </a:xfrm>
          <a:prstGeom prst="rect">
            <a:avLst/>
          </a:prstGeom>
        </p:spPr>
      </p:pic>
    </p:spTree>
    <p:extLst>
      <p:ext uri="{BB962C8B-B14F-4D97-AF65-F5344CB8AC3E}">
        <p14:creationId xmlns:p14="http://schemas.microsoft.com/office/powerpoint/2010/main" val="5337141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5437</TotalTime>
  <Words>875</Words>
  <Application>Microsoft Office PowerPoint</Application>
  <PresentationFormat>On-screen Show (4:3)</PresentationFormat>
  <Paragraphs>262</Paragraphs>
  <Slides>44</Slides>
  <Notes>14</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Calibri</vt:lpstr>
      <vt:lpstr>Calibri Light</vt:lpstr>
      <vt:lpstr>Century Gothic</vt:lpstr>
      <vt:lpstr>Times New Roman</vt:lpstr>
      <vt:lpstr>Wingdings</vt:lpstr>
      <vt:lpstr>Office Theme</vt:lpstr>
      <vt:lpstr>Nebraska Career Education  STS Fall Workshops</vt:lpstr>
      <vt:lpstr>Agenda</vt:lpstr>
      <vt:lpstr>PowerPoint Presentation</vt:lpstr>
      <vt:lpstr>PowerPoint Presentation</vt:lpstr>
      <vt:lpstr>Bookmark These Websites!</vt:lpstr>
      <vt:lpstr>Engineering Question</vt:lpstr>
      <vt:lpstr>PowerPoint Presentation</vt:lpstr>
      <vt:lpstr>PowerPoint Presentation</vt:lpstr>
      <vt:lpstr>PowerPoint Presentation</vt:lpstr>
      <vt:lpstr>Safety Training</vt:lpstr>
      <vt:lpstr>STS Teacher Education Contacts</vt:lpstr>
      <vt:lpstr>Career Education Permit</vt:lpstr>
      <vt:lpstr>Gender Non-Traditional Recruitment in STS</vt:lpstr>
      <vt:lpstr>Partnerships for Innovation</vt:lpstr>
      <vt:lpstr>H3 Website</vt:lpstr>
      <vt:lpstr>Let’s Get Elementary Students Involved!</vt:lpstr>
      <vt:lpstr>Advocacy Efforts</vt:lpstr>
      <vt:lpstr>Initiatives </vt:lpstr>
      <vt:lpstr>Defining Work-Based Learning (WBL)</vt:lpstr>
      <vt:lpstr>Career Readiness Skills</vt:lpstr>
      <vt:lpstr>PowerPoint Presentation</vt:lpstr>
      <vt:lpstr>Programs of Study</vt:lpstr>
      <vt:lpstr>STS Programs of Study – 2017-18</vt:lpstr>
      <vt:lpstr>Aligning the Standards</vt:lpstr>
      <vt:lpstr> cestandards.education.ne.gov </vt:lpstr>
      <vt:lpstr>Review Your Course Codes</vt:lpstr>
      <vt:lpstr>As we look to the future, have patience!</vt:lpstr>
      <vt:lpstr>DRAFT of New Standards</vt:lpstr>
      <vt:lpstr>PowerPoint Presentation</vt:lpstr>
      <vt:lpstr>   2017–18 Brochure 1. State officers 2. Mission Statement  3. Competitions 4. Frameworks 5. Chapter Excellence 6. Program of Work </vt:lpstr>
      <vt:lpstr>Mission Statement</vt:lpstr>
      <vt:lpstr>Mike Rowe Testimonials</vt:lpstr>
      <vt:lpstr>PowerPoint Presentation</vt:lpstr>
      <vt:lpstr>   SkillsUSA Career Essentials: Foundations (formerly called Career Readiness Curriculum [CRC])* SkillsUSA Career Essentials: Experiences (replaces Professional Development Program [PDP]) SkillsUSA Career Essentials: Assessments (formerly called Workforce Ready System Skill Connect Assessments)   Training for Career Essentials will hopefully happen this year    </vt:lpstr>
      <vt:lpstr>PowerPoint Presentation</vt:lpstr>
      <vt:lpstr>Benefits to Teacher members</vt:lpstr>
      <vt:lpstr>  </vt:lpstr>
      <vt:lpstr>PowerPoint Presentation</vt:lpstr>
      <vt:lpstr>Mike Rowe at Nationals</vt:lpstr>
      <vt:lpstr>Professional Membership</vt:lpstr>
      <vt:lpstr>PowerPoint Presentation</vt:lpstr>
      <vt:lpstr>Idea Sharing</vt:lpstr>
      <vt:lpstr>STS Contacts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Nebraska Career Education Staff Retreat  August 20, 2014</dc:title>
  <dc:creator>Katie Bieber</dc:creator>
  <cp:lastModifiedBy>NPCC User</cp:lastModifiedBy>
  <cp:revision>244</cp:revision>
  <cp:lastPrinted>2014-08-19T12:53:45Z</cp:lastPrinted>
  <dcterms:created xsi:type="dcterms:W3CDTF">2014-08-15T14:42:39Z</dcterms:created>
  <dcterms:modified xsi:type="dcterms:W3CDTF">2017-10-05T14:10:11Z</dcterms:modified>
</cp:coreProperties>
</file>