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2" r:id="rId3"/>
    <p:sldId id="257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45" r:id="rId15"/>
    <p:sldId id="446" r:id="rId16"/>
    <p:sldId id="364" r:id="rId17"/>
    <p:sldId id="378" r:id="rId18"/>
    <p:sldId id="418" r:id="rId19"/>
    <p:sldId id="419" r:id="rId20"/>
    <p:sldId id="421" r:id="rId21"/>
    <p:sldId id="422" r:id="rId22"/>
    <p:sldId id="426" r:id="rId23"/>
    <p:sldId id="427" r:id="rId24"/>
    <p:sldId id="443" r:id="rId25"/>
    <p:sldId id="428" r:id="rId26"/>
    <p:sldId id="430" r:id="rId27"/>
    <p:sldId id="431" r:id="rId28"/>
    <p:sldId id="444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325" r:id="rId41"/>
    <p:sldId id="42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clrMru>
    <a:srgbClr val="90F62A"/>
    <a:srgbClr val="F9FCFD"/>
    <a:srgbClr val="DADADA"/>
    <a:srgbClr val="8CEA36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211" autoAdjust="0"/>
    <p:restoredTop sz="94624" autoAdjust="0"/>
  </p:normalViewPr>
  <p:slideViewPr>
    <p:cSldViewPr>
      <p:cViewPr>
        <p:scale>
          <a:sx n="70" d="100"/>
          <a:sy n="70" d="100"/>
        </p:scale>
        <p:origin x="-1296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3E7AB-C2A4-48B0-B73A-8496D48F0E9A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22B6-0900-4F73-A664-742488F4A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FD93E-A37A-4605-9195-669BCAEF0F2C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CADCF-A7A2-4AC8-8C68-50B19FC56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ADCF-A7A2-4AC8-8C68-50B19FC56DC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one model – Outer rim is the symptoms</a:t>
            </a:r>
            <a:r>
              <a:rPr lang="en-US" baseline="0" dirty="0" smtClean="0"/>
              <a:t> or behaviors exhibited.  Middle circle is the categories that they fall into.  Inner circle is the core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CADCF-A7A2-4AC8-8C68-50B19FC56DC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69180D-E61D-4632-A5BD-C92CE7876E46}" type="datetimeFigureOut">
              <a:rPr lang="en-US" smtClean="0"/>
              <a:pPr/>
              <a:t>10/25/11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03B10E-5F8C-4249-8360-2A94E28DF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cky-bell.blogspot.com/2010/10/letter-to-my-daughter-in-wake-of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Coping with Crisis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Reacting to Crises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Typically people react in stages: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Stage 2: Withdrawal and Confusion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People pull back from crisis situation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Mental </a:t>
            </a:r>
            <a:r>
              <a:rPr lang="en-US" sz="2800" b="1" dirty="0" smtClean="0">
                <a:solidFill>
                  <a:srgbClr val="FFFF00"/>
                </a:solidFill>
              </a:rPr>
              <a:t>isolation</a:t>
            </a:r>
            <a:r>
              <a:rPr lang="en-US" sz="2800" dirty="0" smtClean="0"/>
              <a:t> – feel separated from others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May deny crisis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May busy themselves doing nothing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May claim there has been a mistake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Protect themselves until they can face it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6" name="Picture 2" descr="http://t2.gstatic.com/images?q=tbn:ANd9GcT9eM_lP6YkYRTno7EN73gpz_g6kOy759Y1I4yQKzFfD06ubJD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505200"/>
            <a:ext cx="2533224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Reacting to Crises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Typically people react in stages: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Stage 3: Focus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People in this stage can focus on reality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Regain some sense of control over emotions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Begin to look at options and make plans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0" name="Picture 2" descr="http://t0.gstatic.com/images?q=tbn:ANd9GcSwduLZ81cq4epMP6TvKlazq6SDoYCt2y72qGaXByHCjQbDeO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343400"/>
            <a:ext cx="4038600" cy="214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Reacting to Crises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Typically people react in stages: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Stage 4: Adaptation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Put the plans made in Stage 3 into action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In </a:t>
            </a:r>
            <a:r>
              <a:rPr lang="en-US" sz="2800" b="1" dirty="0" smtClean="0">
                <a:solidFill>
                  <a:srgbClr val="FFFF00"/>
                </a:solidFill>
              </a:rPr>
              <a:t>adaptation</a:t>
            </a:r>
            <a:r>
              <a:rPr lang="en-US" sz="2800" dirty="0" smtClean="0"/>
              <a:t>, people make changes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Life goes on, but it is different than before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4" name="Picture 2" descr="http://t0.gstatic.com/images?q=tbn:ANd9GcR4zJYf8PB2xskWrkp6-PzEHRX0hFTMh9prQ90jcvqd8XauOW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91000"/>
            <a:ext cx="1847850" cy="2466975"/>
          </a:xfrm>
          <a:prstGeom prst="rect">
            <a:avLst/>
          </a:prstGeom>
          <a:noFill/>
        </p:spPr>
      </p:pic>
      <p:pic>
        <p:nvPicPr>
          <p:cNvPr id="44036" name="Picture 4" descr="http://t1.gstatic.com/images?q=tbn:ANd9GcQc_o6XxMMXEuRRAhJQEWPWyshxhQ46WEgmatFJBCtMR1CTAQ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267200"/>
            <a:ext cx="394839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for a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During a crisis, you need the help of others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Family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Friends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People in the community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Teachers and counselors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Church resources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Community and government resources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8" name="Picture 2" descr="http://t1.gstatic.com/images?q=tbn:ANd9GcSwWO1eTzh_eYbz_fv71DKHgkznG2RoSuTdpz0rv7chh9L3cm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95600"/>
            <a:ext cx="2286000" cy="1828800"/>
          </a:xfrm>
          <a:prstGeom prst="rect">
            <a:avLst/>
          </a:prstGeom>
          <a:noFill/>
        </p:spPr>
      </p:pic>
      <p:pic>
        <p:nvPicPr>
          <p:cNvPr id="45060" name="Picture 4" descr="http://t2.gstatic.com/images?q=tbn:ANd9GcR1JPLgTluRN7Tfk3YexVYQapeM1GGIX-Q__isTkrpKsfkbjCoh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057400"/>
            <a:ext cx="2021305" cy="1066800"/>
          </a:xfrm>
          <a:prstGeom prst="rect">
            <a:avLst/>
          </a:prstGeom>
          <a:noFill/>
        </p:spPr>
      </p:pic>
      <p:pic>
        <p:nvPicPr>
          <p:cNvPr id="45062" name="Picture 6" descr="http://t3.gstatic.com/images?q=tbn:ANd9GcQ1WkaLePKMMglpCKSyzoNOx3ubo2xm3IT7Z4NQFQF_fXhxWa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410200"/>
            <a:ext cx="3543300" cy="1295401"/>
          </a:xfrm>
          <a:prstGeom prst="rect">
            <a:avLst/>
          </a:prstGeom>
          <a:noFill/>
        </p:spPr>
      </p:pic>
      <p:pic>
        <p:nvPicPr>
          <p:cNvPr id="45064" name="Picture 8" descr="http://t3.gstatic.com/images?q=tbn:ANd9GcRq_2thWRAxHQawjuZG-x2Uw9Y0wQ6O1PqD7mPc437svAs345O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438185"/>
            <a:ext cx="2133600" cy="1419815"/>
          </a:xfrm>
          <a:prstGeom prst="rect">
            <a:avLst/>
          </a:prstGeom>
          <a:noFill/>
        </p:spPr>
      </p:pic>
      <p:pic>
        <p:nvPicPr>
          <p:cNvPr id="45068" name="Picture 12" descr="http://t3.gstatic.com/images?q=tbn:ANd9GcSctWCidJPfJHzI34mPKKkUGJLbzSdCb-Xa0RPGQgkQ9utL4Vqb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5486400"/>
            <a:ext cx="1447800" cy="120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Section 16.1 – </a:t>
            </a:r>
            <a:r>
              <a:rPr lang="en-US" u="sng" dirty="0" smtClean="0"/>
              <a:t>Understand Crisis</a:t>
            </a:r>
            <a:endParaRPr lang="en-US" sz="2800" u="sng" dirty="0" smtClean="0"/>
          </a:p>
          <a:p>
            <a:r>
              <a:rPr lang="en-US" dirty="0" smtClean="0"/>
              <a:t>A crisis is a situation so critical that it  overwhelms usual coping methods and causes great emotional distress.</a:t>
            </a:r>
          </a:p>
          <a:p>
            <a:r>
              <a:rPr lang="en-US" dirty="0" smtClean="0"/>
              <a:t>Three factors that can make a problem a crisis are hardship, resources, and attitude.</a:t>
            </a:r>
          </a:p>
          <a:p>
            <a:r>
              <a:rPr lang="en-US" dirty="0" smtClean="0"/>
              <a:t>People react to crises in a four-stage process.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First they feel the impact of it.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Then they withdraw and may act confused.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Finally they are able to focus on the crisis. 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They adapt and resolve it.  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Section 16.1 – </a:t>
            </a:r>
            <a:r>
              <a:rPr lang="en-US" u="sng" dirty="0" smtClean="0"/>
              <a:t>Understand Crisis, continued</a:t>
            </a:r>
            <a:endParaRPr lang="en-US" sz="2800" u="sng" dirty="0" smtClean="0"/>
          </a:p>
          <a:p>
            <a:r>
              <a:rPr lang="en-US" dirty="0" smtClean="0"/>
              <a:t>There are many resources available for those in crisis.  </a:t>
            </a:r>
          </a:p>
          <a:p>
            <a:r>
              <a:rPr lang="en-US" dirty="0" smtClean="0"/>
              <a:t>People usually turn first to family and friends.  </a:t>
            </a:r>
          </a:p>
          <a:p>
            <a:r>
              <a:rPr lang="en-US" dirty="0" smtClean="0"/>
              <a:t>School personnel and healthcare professionals can help.</a:t>
            </a:r>
          </a:p>
          <a:p>
            <a:r>
              <a:rPr lang="en-US" dirty="0" smtClean="0"/>
              <a:t>Community resources include hotlines, shelters, agencies, religious group, and support groups.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Crises People 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Chapter 16.2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Crises People Face</a:t>
            </a:r>
            <a:endParaRPr lang="en-US" dirty="0"/>
          </a:p>
        </p:txBody>
      </p:sp>
      <p:pic>
        <p:nvPicPr>
          <p:cNvPr id="4" name="Picture 7" descr="main id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2895600" cy="70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2743200"/>
            <a:ext cx="8229600" cy="1952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3600" dirty="0" smtClean="0">
                <a:latin typeface="Tahoma" pitchFamily="34" charset="0"/>
              </a:rPr>
              <a:t>People face a variety of crises. 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3600" dirty="0" smtClean="0">
                <a:latin typeface="Tahoma" pitchFamily="34" charset="0"/>
              </a:rPr>
              <a:t>People can use management skills to get through crises.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105400"/>
          </a:xfrm>
        </p:spPr>
        <p:txBody>
          <a:bodyPr>
            <a:normAutofit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Health Crises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Major illnesses</a:t>
            </a:r>
            <a:endParaRPr lang="en-US" sz="2800" dirty="0" smtClean="0"/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Cancer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Premature birth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Car accidents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Mental illnesses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Effects on family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Financial problems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Medical insurance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Emotional effects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2" name="Picture 2" descr="http://t0.gstatic.com/images?q=tbn:ANd9GcTjnFrBcqmGNMtUHDzNA0NwVJOeUyjF60lKMfGZ5aX0oeZpXN-A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2143125" cy="2143125"/>
          </a:xfrm>
          <a:prstGeom prst="rect">
            <a:avLst/>
          </a:prstGeom>
          <a:noFill/>
        </p:spPr>
      </p:pic>
      <p:pic>
        <p:nvPicPr>
          <p:cNvPr id="46084" name="Picture 4" descr="http://t2.gstatic.com/images?q=tbn:ANd9GcSTpMD5PUfFSZ9hInI42LC-d9wSx24zooVXvnGxdEtpmZjfB0N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0"/>
            <a:ext cx="2619375" cy="1743076"/>
          </a:xfrm>
          <a:prstGeom prst="rect">
            <a:avLst/>
          </a:prstGeom>
          <a:noFill/>
        </p:spPr>
      </p:pic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92" name="Picture 12" descr="http://www.madisonalhospital.org/foundation/images/SymoneSuber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447800"/>
            <a:ext cx="2286000" cy="1485900"/>
          </a:xfrm>
          <a:prstGeom prst="rect">
            <a:avLst/>
          </a:prstGeom>
          <a:noFill/>
        </p:spPr>
      </p:pic>
      <p:pic>
        <p:nvPicPr>
          <p:cNvPr id="46094" name="Picture 14" descr="http://t2.gstatic.com/images?q=tbn:ANd9GcTVa7VxSD2GoQwTvthv2aTJmVTNEkg34nE0iA-Xq1-AljocmN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962400"/>
            <a:ext cx="2533650" cy="1800226"/>
          </a:xfrm>
          <a:prstGeom prst="rect">
            <a:avLst/>
          </a:prstGeom>
          <a:noFill/>
        </p:spPr>
      </p:pic>
      <p:pic>
        <p:nvPicPr>
          <p:cNvPr id="46096" name="Picture 16" descr="http://www.pasadenavilla.com/residential-treatment-center/wp-content/uploads/2011/03/MFI_073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953000"/>
            <a:ext cx="2054831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True addictions are not a joke!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b="1" dirty="0" smtClean="0">
                <a:solidFill>
                  <a:srgbClr val="FFFF00"/>
                </a:solidFill>
              </a:rPr>
              <a:t>Addiction</a:t>
            </a:r>
            <a:r>
              <a:rPr lang="en-US" sz="3000" dirty="0" smtClean="0"/>
              <a:t>:  dependence on a particular substance or action.  It is a mental or physical need.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A behavior </a:t>
            </a:r>
            <a:r>
              <a:rPr lang="en-US" sz="3000" dirty="0" smtClean="0"/>
              <a:t>addiction </a:t>
            </a:r>
            <a:r>
              <a:rPr lang="en-US" sz="3000" dirty="0" smtClean="0"/>
              <a:t>is called a </a:t>
            </a:r>
            <a:r>
              <a:rPr lang="en-US" sz="3000" b="1" dirty="0" smtClean="0">
                <a:solidFill>
                  <a:srgbClr val="FFFF00"/>
                </a:solidFill>
              </a:rPr>
              <a:t>compulsion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Addiction to </a:t>
            </a:r>
            <a:r>
              <a:rPr lang="en-US" sz="3000" b="1" dirty="0" smtClean="0">
                <a:solidFill>
                  <a:srgbClr val="FFFF00"/>
                </a:solidFill>
              </a:rPr>
              <a:t>drugs</a:t>
            </a:r>
            <a:r>
              <a:rPr lang="en-US" sz="3000" dirty="0" smtClean="0"/>
              <a:t> (chemical substances other than food that </a:t>
            </a:r>
            <a:br>
              <a:rPr lang="en-US" sz="3000" dirty="0" smtClean="0"/>
            </a:br>
            <a:r>
              <a:rPr lang="en-US" sz="3000" dirty="0" smtClean="0"/>
              <a:t>change the way the </a:t>
            </a:r>
            <a:br>
              <a:rPr lang="en-US" sz="3000" dirty="0" smtClean="0"/>
            </a:br>
            <a:r>
              <a:rPr lang="en-US" sz="3000" dirty="0" smtClean="0"/>
              <a:t>body or mind function) </a:t>
            </a:r>
            <a:br>
              <a:rPr lang="en-US" sz="3000" dirty="0" smtClean="0"/>
            </a:br>
            <a:r>
              <a:rPr lang="en-US" sz="3000" dirty="0" smtClean="0"/>
              <a:t>cause crises for families.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t2.gstatic.com/images?q=tbn:ANd9GcQ1wgkFqnPoc5lRszUnuoPxbvVZsDzZ57SP3kdKHUmhM3VW90Pp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419600"/>
            <a:ext cx="3552721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Crisis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Chapter 16.1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Addictions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b="1" dirty="0" smtClean="0">
                <a:solidFill>
                  <a:srgbClr val="FFFF00"/>
                </a:solidFill>
              </a:rPr>
              <a:t>Alcoholism</a:t>
            </a:r>
            <a:r>
              <a:rPr lang="en-US" sz="3000" dirty="0" smtClean="0"/>
              <a:t> – legal drug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Takes control slowly, but surely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Abusers may drink often, sometimes alone, and use it to face certain situations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Abusers may miss commitments (work, other)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Blackouts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Families know when alcohol is a problem, but may not address it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Alcoholism is often a cause of family breakups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0" name="Picture 2" descr="http://t0.gstatic.com/images?q=tbn:ANd9GcSa1Y0gFhpd_aeeVVGgWqDz-M1WIghVZWWCoaP52VdnoT-u0WLj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990600"/>
            <a:ext cx="2930767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Addictions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Other drugs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Medicinal drugs (prescriptions)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Illegal drugs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3000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People with drug addictions may neglect their work, develop behavior problems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Result in loss of employment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Criminal prosecution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4" name="Picture 2" descr="http://t1.gstatic.com/images?q=tbn:ANd9GcSIuHV90vhCagMU7i6HGOzgZAbHpsAefB7QfPRIL9upb7zxpi7h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809750" cy="2533651"/>
          </a:xfrm>
          <a:prstGeom prst="rect">
            <a:avLst/>
          </a:prstGeom>
          <a:noFill/>
        </p:spPr>
      </p:pic>
      <p:pic>
        <p:nvPicPr>
          <p:cNvPr id="38916" name="Picture 4" descr="http://t0.gstatic.com/images?q=tbn:ANd9GcR3YgsNequIY0P-_ncVVs732cahQtmFYmdLtnEkz3soOYVbjxw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2143125" cy="2143125"/>
          </a:xfrm>
          <a:prstGeom prst="rect">
            <a:avLst/>
          </a:prstGeom>
          <a:noFill/>
        </p:spPr>
      </p:pic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6" name="Picture 14" descr="http://t0.gstatic.com/images?q=tbn:ANd9GcRO3wEumuZr3xkbIMMJ1u0vSps7H_m-0VK8IPoiLSGem_UrXxd4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029200"/>
            <a:ext cx="2181225" cy="1638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Harassment and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5105400"/>
          </a:xfrm>
        </p:spPr>
        <p:txBody>
          <a:bodyPr>
            <a:normAutofit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Harassment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b="1" dirty="0" smtClean="0">
                <a:solidFill>
                  <a:srgbClr val="FFFF00"/>
                </a:solidFill>
              </a:rPr>
              <a:t>Harassment</a:t>
            </a:r>
            <a:r>
              <a:rPr lang="en-US" sz="3000" dirty="0" smtClean="0"/>
              <a:t> – behaviors that are threatening or disturbing; not approved by society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Harassment is a power play (want power)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>
                <a:solidFill>
                  <a:srgbClr val="FFFF00"/>
                </a:solidFill>
              </a:rPr>
              <a:t>Bullying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– by one person against another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Racial Harassment—targeted by race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Religious Harassment—targeted by beliefs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>
                <a:solidFill>
                  <a:srgbClr val="FFFF00"/>
                </a:solidFill>
              </a:rPr>
              <a:t>Sexual Harassment</a:t>
            </a:r>
            <a:r>
              <a:rPr lang="en-US" sz="2800" dirty="0" smtClean="0"/>
              <a:t>—unwanted words </a:t>
            </a:r>
            <a:br>
              <a:rPr lang="en-US" sz="2800" dirty="0" smtClean="0"/>
            </a:br>
            <a:r>
              <a:rPr lang="en-US" sz="2800" dirty="0" smtClean="0"/>
              <a:t>or actions of a sexual nature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>
                <a:solidFill>
                  <a:srgbClr val="FFFF00"/>
                </a:solidFill>
              </a:rPr>
              <a:t>Stalking</a:t>
            </a:r>
            <a:r>
              <a:rPr lang="en-US" sz="2800" dirty="0" smtClean="0"/>
              <a:t> – following and </a:t>
            </a:r>
            <a:br>
              <a:rPr lang="en-US" sz="2800" dirty="0" smtClean="0"/>
            </a:br>
            <a:r>
              <a:rPr lang="en-US" sz="2800" dirty="0" smtClean="0"/>
              <a:t>invading another’s privacy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http://t1.gstatic.com/images?q=tbn:ANd9GcQN3gUhcANA7Gxw-yGlnyZicHrqrUgxb7o_GLVsyub7yL1TNRt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</p:spPr>
      </p:pic>
      <p:pic>
        <p:nvPicPr>
          <p:cNvPr id="16388" name="Picture 4" descr="http://t3.gstatic.com/images?q=tbn:ANd9GcSwd1qZaVw54VhCnr707BWsSBllZnuZC_wVbzv1fsqvuBF-kFiAG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181600"/>
            <a:ext cx="20955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Harassment and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5105400"/>
          </a:xfrm>
        </p:spPr>
        <p:txBody>
          <a:bodyPr>
            <a:normAutofit fontScale="92500"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Harassment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Damages from harassment can be mental or emotional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Those DOING the harassment think of it as fun (and that the victim should be able to “take it”)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Harassment is NOT FUN for the victim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Harassment is NEVER right!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Some harassment can be stopped by being assertive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Sometimes harassment can be stopped by reporting it (choose your resources carefully)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http://t1.gstatic.com/images?q=tbn:ANd9GcRZDvDm8BzALuXrca3yLJO34CNl-_LYFRoWqFIuZL9YozNgD41V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137" y="0"/>
            <a:ext cx="2800863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Teasing</a:t>
            </a:r>
            <a:endParaRPr lang="en-US" dirty="0"/>
          </a:p>
        </p:txBody>
      </p:sp>
      <p:pic>
        <p:nvPicPr>
          <p:cNvPr id="56322" name="Picture 2" descr="http://t3.gstatic.com/images?q=tbn:ANd9GcSQAXIun7UbtaJW4rvTYwjN8dGn0j9jlkmV__k3Gx0Bwm-HrHBs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2542539" cy="3352800"/>
          </a:xfrm>
          <a:prstGeom prst="rect">
            <a:avLst/>
          </a:prstGeom>
          <a:noFill/>
        </p:spPr>
      </p:pic>
      <p:pic>
        <p:nvPicPr>
          <p:cNvPr id="56324" name="Picture 4" descr="http://db123.k12.sd.us/ABC%20web%20page/tea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038600" cy="54147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295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Teasing is harassment.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Harassment and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5105400"/>
          </a:xfrm>
        </p:spPr>
        <p:txBody>
          <a:bodyPr>
            <a:normAutofit fontScale="925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Emotional Abuse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b="1" dirty="0" smtClean="0">
                <a:solidFill>
                  <a:srgbClr val="FFFF00"/>
                </a:solidFill>
              </a:rPr>
              <a:t>Emotional abuse </a:t>
            </a:r>
            <a:r>
              <a:rPr lang="en-US" sz="3000" dirty="0" smtClean="0"/>
              <a:t>is wrong or harmful </a:t>
            </a:r>
            <a:br>
              <a:rPr lang="en-US" sz="3000" dirty="0" smtClean="0"/>
            </a:br>
            <a:r>
              <a:rPr lang="en-US" sz="3000" dirty="0" smtClean="0"/>
              <a:t>treatment of someone’s emotional health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Can be verbal attacks or withholding love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Types – the abuser may: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Reject – belittle or put down the victim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Terrorize – threats of extreme punishment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Ignore – be mentally unavailable to the victim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Isolate – normal contact with others not allowed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Corrupt – victim is taught to be antisocial or defiant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t0.gstatic.com/images?q=tbn:ANd9GcQzV_tRcNG62C3VMir2C9WFQ5KVAlDuYgd2eFb4YrDtO2a8Fq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525" y="0"/>
            <a:ext cx="1895475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Harassment and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5105400"/>
          </a:xfrm>
        </p:spPr>
        <p:txBody>
          <a:bodyPr>
            <a:normAutofit fontScale="92500"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Physical Abuse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Some physical abuse is </a:t>
            </a:r>
            <a:r>
              <a:rPr lang="en-US" sz="2800" b="1" dirty="0" smtClean="0">
                <a:solidFill>
                  <a:srgbClr val="FFFF00"/>
                </a:solidFill>
              </a:rPr>
              <a:t>neglect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(especially for young children and older adults)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b="1" dirty="0" smtClean="0">
                <a:solidFill>
                  <a:srgbClr val="FFFF00"/>
                </a:solidFill>
              </a:rPr>
              <a:t>Violence</a:t>
            </a:r>
            <a:r>
              <a:rPr lang="en-US" sz="2800" dirty="0" smtClean="0"/>
              <a:t> occurs when physical force is </a:t>
            </a:r>
            <a:br>
              <a:rPr lang="en-US" sz="2800" dirty="0" smtClean="0"/>
            </a:br>
            <a:r>
              <a:rPr lang="en-US" sz="2800" dirty="0" smtClean="0"/>
              <a:t>used to harm someone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b="1" dirty="0" smtClean="0">
                <a:solidFill>
                  <a:srgbClr val="FFFF00"/>
                </a:solidFill>
              </a:rPr>
              <a:t>Domestic violence </a:t>
            </a:r>
            <a:r>
              <a:rPr lang="en-US" sz="2800" dirty="0" smtClean="0"/>
              <a:t>occurs when violence </a:t>
            </a:r>
            <a:br>
              <a:rPr lang="en-US" sz="2800" dirty="0" smtClean="0"/>
            </a:br>
            <a:r>
              <a:rPr lang="en-US" sz="2800" dirty="0" smtClean="0"/>
              <a:t>happens within the home or family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Violent behavior is often learned</a:t>
            </a:r>
          </a:p>
          <a:p>
            <a:pPr marL="1444752" lvl="5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600" dirty="0" smtClean="0"/>
              <a:t>Can be found at home, school, work, community</a:t>
            </a:r>
          </a:p>
          <a:p>
            <a:pPr marL="1444752" lvl="5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600" dirty="0" smtClean="0"/>
              <a:t>Media</a:t>
            </a:r>
          </a:p>
          <a:p>
            <a:pPr marL="1444752" lvl="5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600" dirty="0" smtClean="0"/>
              <a:t>Gangs 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We need to interrupt the cycle of violence!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2800" dirty="0" smtClean="0"/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28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http://t2.gstatic.com/images?q=tbn:ANd9GcRESrgIn2E8LTplQO6w_NjEDH82-NvqAGbWIr1vM2_rKWSF97Z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276" y="2590800"/>
            <a:ext cx="1598141" cy="2133600"/>
          </a:xfrm>
          <a:prstGeom prst="rect">
            <a:avLst/>
          </a:prstGeom>
          <a:noFill/>
        </p:spPr>
      </p:pic>
      <p:pic>
        <p:nvPicPr>
          <p:cNvPr id="13316" name="Picture 4" descr="http://t3.gstatic.com/images?q=tbn:ANd9GcSXcVKAPE7T_UyD8dgecJFy-4JlgmDqMbFFSSOY_jKw3nm8wmN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8600"/>
            <a:ext cx="3381375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Harassment and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Partner Abuse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This is abuse between marriage </a:t>
            </a:r>
            <a:br>
              <a:rPr lang="en-US" sz="2800" dirty="0" smtClean="0"/>
            </a:br>
            <a:r>
              <a:rPr lang="en-US" sz="2800" dirty="0" smtClean="0"/>
              <a:t>partners or dating partners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Can be either physical or emotional abuse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Can break up a relationship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or become </a:t>
            </a:r>
            <a:r>
              <a:rPr lang="en-US" sz="2800" dirty="0" smtClean="0"/>
              <a:t>way of life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Violence between men and </a:t>
            </a:r>
            <a:r>
              <a:rPr lang="en-US" sz="2800" dirty="0" smtClean="0"/>
              <a:t>women:   Men </a:t>
            </a:r>
            <a:r>
              <a:rPr lang="en-US" sz="2800" dirty="0" smtClean="0"/>
              <a:t>who abuse </a:t>
            </a:r>
            <a:r>
              <a:rPr lang="en-US" sz="2800" dirty="0" smtClean="0"/>
              <a:t>women </a:t>
            </a:r>
            <a:r>
              <a:rPr lang="en-US" sz="2800" dirty="0" smtClean="0"/>
              <a:t>may have rigid role expectations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Excessive drinking can add to partner abuse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28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http://t2.gstatic.com/images?q=tbn:ANd9GcTBy_kK0C0KUqmlGrm61rNQBxt-OTm4UGJXaSqAYymnPkfOuiXV3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143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Violence</a:t>
            </a:r>
            <a:endParaRPr lang="en-US" dirty="0"/>
          </a:p>
        </p:txBody>
      </p:sp>
      <p:pic>
        <p:nvPicPr>
          <p:cNvPr id="57346" name="Picture 2" descr="http://t1.gstatic.com/images?q=tbn:ANd9GcRVbshCmz_w9AjwmMZYCrRHmECxhIpkmUhEwlJamopjip7swe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Harassment and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>
            <a:normAutofit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Partner Abuse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Often occurs in cycles:</a:t>
            </a:r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First, the tension builds</a:t>
            </a:r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Then something triggers the abuse</a:t>
            </a:r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Following the abuse, there is honeymoon phase</a:t>
            </a:r>
          </a:p>
          <a:p>
            <a:pPr marL="1444752" lvl="5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600" dirty="0" smtClean="0"/>
              <a:t>Abuser is sorry &amp; promises to never do it again</a:t>
            </a:r>
          </a:p>
          <a:p>
            <a:pPr marL="1444752" lvl="5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600" dirty="0" smtClean="0"/>
              <a:t>Partners enjoy a time of peace</a:t>
            </a:r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Then tension begins to build again, cycle repeats</a:t>
            </a:r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With the repeat cycle, danger of escalation!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Shelters &amp; trained counselors are needed here!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Relationship Red Flags (handout)</a:t>
            </a:r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28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://t3.gstatic.com/images?q=tbn:ANd9GcQMOwHi_Lrurbx7PYE1tkLJhjbc7QqpUjepg5PmphYv_XKW05oJ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143000"/>
            <a:ext cx="23622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Concerns of Older Adults</a:t>
            </a:r>
            <a:endParaRPr lang="en-US" dirty="0"/>
          </a:p>
        </p:txBody>
      </p:sp>
      <p:pic>
        <p:nvPicPr>
          <p:cNvPr id="4" name="Picture 7" descr="main id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2895600" cy="70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286000"/>
            <a:ext cx="83820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 pitchFamily="34" charset="0"/>
              </a:rPr>
              <a:t>A crisis is a situation so critical that it overwhelms usual coping methods. 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 pitchFamily="34" charset="0"/>
              </a:rPr>
              <a:t>People react to crises in stages. 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ahoma" pitchFamily="34" charset="0"/>
              </a:rPr>
              <a:t>There are a variety of resources that can be used to cope with crises. </a:t>
            </a:r>
          </a:p>
          <a:p>
            <a:pPr>
              <a:lnSpc>
                <a:spcPct val="105000"/>
              </a:lnSpc>
              <a:spcBef>
                <a:spcPct val="30000"/>
              </a:spcBef>
            </a:pP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Death is the natural end of a long life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Sometimes happens sooner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Death can be expected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Or it can be very sudden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Serious illness may make people think about their own death earlier than anticipated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://t1.gstatic.com/images?q=tbn:ANd9GcTLrQthmjqyM7mg4peXnFYlDEfxZ65ElC9BkbDojCC-SvuItkRf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33600"/>
            <a:ext cx="2209800" cy="1457326"/>
          </a:xfrm>
          <a:prstGeom prst="rect">
            <a:avLst/>
          </a:prstGeom>
          <a:noFill/>
        </p:spPr>
      </p:pic>
      <p:pic>
        <p:nvPicPr>
          <p:cNvPr id="10244" name="Picture 4" descr="http://t0.gstatic.com/images?q=tbn:ANd9GcSpwbJYvtdZ-YKsJgWYvXNdjMdMuYqiBRAfUnuNqnmsaCeI8z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57749"/>
            <a:ext cx="2286000" cy="2000251"/>
          </a:xfrm>
          <a:prstGeom prst="rect">
            <a:avLst/>
          </a:prstGeom>
          <a:noFill/>
        </p:spPr>
      </p:pic>
      <p:pic>
        <p:nvPicPr>
          <p:cNvPr id="10248" name="Picture 8" descr="http://t2.gstatic.com/images?q=tbn:ANd9GcQPYoPPKoFTrH8ORzjKMmwuOt82nU1xD25WBsuiV4Ff6WcH_K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768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Death &amp; Grief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People who have lost a </a:t>
            </a:r>
            <a:br>
              <a:rPr lang="en-US" sz="3200" dirty="0" smtClean="0"/>
            </a:br>
            <a:r>
              <a:rPr lang="en-US" sz="3200" dirty="0" smtClean="0"/>
              <a:t>loved one are </a:t>
            </a:r>
            <a:r>
              <a:rPr lang="en-US" sz="3200" b="1" dirty="0" smtClean="0">
                <a:solidFill>
                  <a:srgbClr val="FFFF00"/>
                </a:solidFill>
              </a:rPr>
              <a:t>bereaved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The feelings and emotions you experience when someone close to you dies is </a:t>
            </a:r>
            <a:r>
              <a:rPr lang="en-US" sz="3200" b="1" dirty="0" smtClean="0">
                <a:solidFill>
                  <a:srgbClr val="FFFF00"/>
                </a:solidFill>
              </a:rPr>
              <a:t>grief</a:t>
            </a:r>
            <a:r>
              <a:rPr lang="en-US" sz="3200" dirty="0" smtClean="0"/>
              <a:t>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You can hide outward signs of grief, but the pain continues inside.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Grief is a </a:t>
            </a:r>
            <a:r>
              <a:rPr lang="en-US" sz="3200" u="sng" dirty="0" smtClean="0"/>
              <a:t>normal</a:t>
            </a:r>
            <a:r>
              <a:rPr lang="en-US" sz="3200" dirty="0" smtClean="0"/>
              <a:t> reaction to death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Unresolved grief may be linked to greater problems (addiction, illness, abuse, etc.)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://t3.gstatic.com/images?q=tbn:ANd9GcQ5yOZhey7pH7IHBy-IffeLIVyotZ3vo8D0o0wG_5l8nyxSQLq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"/>
            <a:ext cx="3105150" cy="2275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Death &amp; Grief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Symptoms of grief: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Severe physical &amp; emotional reactions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May not be able to eat or sleep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May feel numb all over 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May become ill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Exhaustion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Emotional toll:  sadness, loss, anger, fear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Caregivers may have “schedule relief” </a:t>
            </a:r>
            <a:br>
              <a:rPr lang="en-US" sz="3000" dirty="0" smtClean="0"/>
            </a:br>
            <a:r>
              <a:rPr lang="en-US" sz="3000" dirty="0" smtClean="0"/>
              <a:t>&amp; then feel guilty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Sometimes there is “complicated grief”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Mixed emotions happen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3000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t2.gstatic.com/images?q=tbn:ANd9GcRwyfWHLJwwFl_VbJ8zJRImL54cOVYqWewkVmJtTW1YnQ2RUsLL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62200"/>
            <a:ext cx="252412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Death &amp; Grief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Elisabeth </a:t>
            </a:r>
            <a:r>
              <a:rPr lang="en-US" sz="3000" dirty="0" err="1" smtClean="0"/>
              <a:t>Kubler</a:t>
            </a:r>
            <a:r>
              <a:rPr lang="en-US" sz="3000" dirty="0" smtClean="0"/>
              <a:t>-Ross  - stages of grief, dying</a:t>
            </a:r>
          </a:p>
          <a:p>
            <a:pPr marL="916686" lvl="2" indent="-514350"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en-US" sz="2800" dirty="0" smtClean="0"/>
              <a:t>Denial &amp; isolation</a:t>
            </a:r>
          </a:p>
          <a:p>
            <a:pPr marL="916686" lvl="2" indent="-514350"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en-US" sz="2800" dirty="0" smtClean="0"/>
              <a:t>Anger</a:t>
            </a:r>
          </a:p>
          <a:p>
            <a:pPr marL="916686" lvl="2" indent="-514350"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en-US" sz="2800" dirty="0" smtClean="0"/>
              <a:t>Bargaining</a:t>
            </a:r>
          </a:p>
          <a:p>
            <a:pPr marL="916686" lvl="2" indent="-514350"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en-US" sz="2800" dirty="0" smtClean="0"/>
              <a:t>Depression</a:t>
            </a:r>
          </a:p>
          <a:p>
            <a:pPr marL="916686" lvl="2" indent="-514350"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en-US" sz="2800" dirty="0" smtClean="0"/>
              <a:t>Acceptance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3000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Other models use more steps or different ones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There is some room for moving back &amp; forth between different stages during grief work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t3.gstatic.com/images?q=tbn:ANd9GcSSkMnT7BTgq1a6rU5G2tkncy2WaVNWAdaPsigqKxRhF1XPG1Wx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4572000" cy="2568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Death &amp; Grief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Process of Grieving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Stage One:  shock &amp; numbness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Includes denial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Flurry of activity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Bargaining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Stage Two:  reality sinks in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Unbearable sense of loss; 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anger, depression, anxiety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Stage Three:  Recovery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Accept loss as final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Adjust </a:t>
            </a:r>
            <a:r>
              <a:rPr lang="en-US" sz="2800" dirty="0" smtClean="0"/>
              <a:t>and </a:t>
            </a:r>
            <a:r>
              <a:rPr lang="en-US" sz="2800" dirty="0" smtClean="0"/>
              <a:t>go </a:t>
            </a:r>
            <a:r>
              <a:rPr lang="en-US" sz="2800" dirty="0" smtClean="0"/>
              <a:t>on with life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t1.gstatic.com/images?q=tbn:ANd9GcQMrpXGCjkOdDZvBEsTo8Q0BvPWWXhFlzTeV-YF2pcO75fXWA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0"/>
            <a:ext cx="2209800" cy="1647826"/>
          </a:xfrm>
          <a:prstGeom prst="rect">
            <a:avLst/>
          </a:prstGeom>
          <a:noFill/>
        </p:spPr>
      </p:pic>
      <p:pic>
        <p:nvPicPr>
          <p:cNvPr id="6150" name="Picture 6" descr="http://t1.gstatic.com/images?q=tbn:ANd9GcToOERNWb5mKfpUdn6ukEze8AODi_NodJBUDK6BeZOcA8Rc3r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6800"/>
            <a:ext cx="2562225" cy="1781175"/>
          </a:xfrm>
          <a:prstGeom prst="rect">
            <a:avLst/>
          </a:prstGeom>
          <a:noFill/>
        </p:spPr>
      </p:pic>
      <p:pic>
        <p:nvPicPr>
          <p:cNvPr id="6154" name="Picture 10" descr="http://t0.gstatic.com/images?q=tbn:ANd9GcSvu9bysX6p5Dcx4nzQUWgNUJ5AXJ2Vd9Mu7l6-z23RDG8MT5NX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990600"/>
            <a:ext cx="17145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Death &amp; Grief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Process of Grieving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Time for grieving varies: “It takes what it takes”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Age of person who died; </a:t>
            </a:r>
            <a:r>
              <a:rPr lang="en-US" sz="2800" dirty="0" smtClean="0"/>
              <a:t>relationship to them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600" dirty="0" smtClean="0"/>
              <a:t>Death of a parent – up to 2 years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600" dirty="0" smtClean="0"/>
              <a:t>Death of a spouse – up to four to six years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600" dirty="0" smtClean="0"/>
              <a:t>Death of a child – up to eight or ten years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Grief </a:t>
            </a:r>
            <a:r>
              <a:rPr lang="en-US" sz="2800" u="sng" dirty="0" smtClean="0"/>
              <a:t>changes</a:t>
            </a:r>
            <a:r>
              <a:rPr lang="en-US" sz="2800" dirty="0" smtClean="0"/>
              <a:t> through this time, </a:t>
            </a:r>
            <a:br>
              <a:rPr lang="en-US" sz="2800" dirty="0" smtClean="0"/>
            </a:br>
            <a:r>
              <a:rPr lang="en-US" sz="2800" dirty="0" smtClean="0"/>
              <a:t>but not always lessened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Grieving CANNOT be rushed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Grieving CAN be supported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AutoShape 2" descr="data:image/jpg;base64,/9j/4AAQSkZJRgABAQAAAQABAAD/2wCEAAkGBhQSERQTExMVFBUWGRgaGRgXFxcaHBweGhwXHRkXFxogHCYeHxojIBgYIS8jIycpLC0sHB4xNTAqNSYrLCkBCQoKDgwOGg8PGiwiHCQpLDAvLC0sLTAtKSksLCwsNSwtLSwpLCwvLCwsLCwsLDQsLCwsLCwpLCwsKSwsLCwsKf/AABEIAGQAWAMBIgACEQEDEQH/xAAcAAACAwADAQAAAAAAAAAAAAAGBwAEBQECAwj/xAA3EAACAQIDBgMGBQMFAAAAAAABAgMAEQQFIQYSMUFRYRNxgQciMpGhsRRiwdHwQlJyIyQzU6L/xAAYAQADAQEAAAAAAAAAAAAAAAADBAUBAv/EACQRAAICAgMAAQQDAAAAAAAAAAECABEDIQQSMUETIjKhM1Fh/9oADAMBAAIRAxEAPwBUx7PYsn3YmPlarcOy+POogf5CmBDmjKdNKtR7TTDmPlUxuS39CGAUe3Fpishxkal5YGUDiTwHcnkKp4TCMULH3UH9Rv8ATrRF7QdrZsQ64UmyKQWA/qY6i/YD6mvOXBnwAqEddaaxglbYQbBb1B1Uj1Jbhwtb7HnVVWO9cG9cTOyPx1B9NKs4oFSs6jRze3fmPKiETKl+DDsWG8pvz0rqYZFcgRta2mhoswELSxJJGQd4fwVcjw85IAVfO1I/UAO4UYv9gxisqYYNfdNydRaqeAyQswDKwHcUw5sJMIgN0FgazTHOP6B8q0ZoVsYMF4tnzdgq3t2rijbJ4pVJYrUrhs5B1CJxwwu5TN6iakDrVdZh1rj8aFub2NjY97HX041iiyBFO0BdosaJMXNIOBka3kDYfatDKM9LMENgOp/n2rKw2BfETbqDVmt5XOlNbJvYxFGofEYht7nuWVR2udaoPkVNGdJiZ9iLTP8ABkPvdao4bDSPdVBI6cqeybMYEe6HSRxwDNr6A1lZ5lipC7LuoAOwpc8ndARheLYsmAvs/wAa288N/wAwH0b9KYMcxTlSoyDHLhpzK1ynvKCvM6UWnbaK43xIncrcfQmgcnCzPaiLKah3DMbXNTEuLVi5fnKyKGRlZeoP36GveTG3NJ9SIQvqXPEsKlZWZYsbhFSmExdhZgyxg0UIrF2hxbIq25k/aiBzGOZrI2jwniQFlB9w3+fEefP0o+IDuJhA+IU+zCPCyRIFQmdPfcsul7lVKnnTOlQSR2vY0odgScLNCWTdE0F73vcFyd7se3emg2OAUspBFutCy6cyrh+7GIOxbHT4jFAyt/oL13df8dL3PU8KEttcqlefERBjuxEboLWUKFuS3Umj6LaHwo3nLXf+lWV90D0F/WlVnu1r4qd3sqCUi4W/wpw+dEx2xsQeUBBvyDeIw3/HFzv97fua0dpJFVlS3AAfTr1rnL13sS78k09edVs6xAdtfQ1QkuUcuzR4H34yR1B4EdDTMyTENiYhLGpI4EdCOINKhlps+yXDyQYeaV0kCOUZbiylfeUuh562B9KX5GNSO3zO0Xsanu2AlkZlKHSpRM2fJvPoRpUpYQnQD2BeY4D8PYywya8yLD56/pWXDnpSaOSwZI2BMY+G2oYAHS5BPGnDm+D0ZWUOjCzKdbilFtVs+cLICt2ie+4ef+DfmH1FHwZFNoRRjvQKLEYme5X+IWGaIBQq+5ZbXVgvxDuAvlQ5Nmk0UxVY98AAsp79D1qls7ti2Em8CVw8TqhBuDuMVXn05EcjY9aKM3x0UIfEScNyxA59APO9qVyKVaju4XGw6wV2m27wjxsvhyiW1t03XXoSDa1AmGO4rSnja/qfhA7DSu2aT/iJN8gL4jXsOQHAV3x9t0Amy8vTQfrT+PGEEm5cpyNXxO+BcJEQwILjev3/AH7ViTvcm9NbKMVA0ASWAKrgKpYAl780PAD60JbXbGPgzdgWhb4JLcPyP3/nauVzWaInbYOosG5g5BljYmeOFRvGRgthxtfUg9hc+lPPMXYtPFHpFhoPDXkLm2g7BVB9aDfYdkwOJnxB1EUe6v8AlIdf/Kn50Y51N4ayKAAGLk9y2mv85UDkPuobjJB6WddUDBmOl+Fx1ANc1hbV5skcSBT/AK/i3FhoI92xA6629eFStVCRYgsijsRHhIocUI7V5CZoXjW2uq34BhwPbp60T4Z7aGucThwwpWz6PY4utHyfNuLjKsyOCGFwQeRHGucdnUskcaM11T4b/IX8qPfaXswQRikXUCz25ryb0+3lS4mTT1qmjDKt/MXyKVsCRlsqAcQSPQ6foaq5lit9tPhAsPTnXM7MFNjpcX9Rwrwjw5NjyJogiEdOwGbYc5ZAHkQOjFLaFt7eJUBeNyCNa2swxXiEwSKsqFSXtqAOQcdTyt0vXz8wMcg3SQVsQRxB46U1/ZNjpsSXjYXVADvgaEnjvseL8/Kks2GvuEpcfOCOrTe9m+zv4WbFMjf7dwlgeIYFtL8wAfqKpbb5qASOQN+/YUYZ/mSYaHdWw8utJ/N8xaaVN0e6G1PU9fKgbZtwy0osQw2K2Ljmb8RiV8RzbdU/CoHAW5+tSizZUbsK6VK0EH2cOCDqdNkto0xkV9BKlhInQ9R+U8R8uVEK2r52wGfS4PEiaM2I0ZT8LDmp7Hl0p3bN7URYyISRnsyn4lPQ/vzouXF0Njycg3qauNy9XUgi96TW3Ps/bD700ALRcWUcU7r+Xtyp2Ry15YnDhwQRQ1YoeyzfRTT5UxHw8b8R6i1vpXomidrAj0NHW33s2kik8TDIXRzrGouVJ5qP7ft5Vu7F+x8AJJjdTyhB0F/+w8z2Gnc059ZetxI4W7V+4F7H7Ez5hMXUbkF/elYdNLJ1b6DnTxwmDgy/DCOIBFUepPNieZPWrzGOCMKoVVUWAAAAA5AUqfaBtzoVQ35eZ/nGlXdsjUI3jRUFnyZO3O15kk8NTx+g/c177NYTxmXTQWpe4YNLKL6szCnDsXl/hqSa3MoxqAPZ1gc5GLHyG2A91VUdqleeAQubipQ8a2LMZKg/MQuPk3mJIHTTSvPLM7lwkokhbdbn0Yf2sOYqVKqEX7J7mtz6EyvFs8aObXZQTbuK1omuKlSpI9jLzo0YJ4V2kew0qVK2cxf7dZrIqWBtfSkjmOILyG54EgfOualMcUemD5Z0BNPZaEeKp6EfY078ugAgNv7SalShcn84bjfxy7HijDg2kS28N3jrxZR9jUqVKIn4ia53P//Z"/>
          <p:cNvSpPr>
            <a:spLocks noChangeAspect="1" noChangeArrowheads="1"/>
          </p:cNvSpPr>
          <p:nvPr/>
        </p:nvSpPr>
        <p:spPr bwMode="auto">
          <a:xfrm>
            <a:off x="63500" y="-469900"/>
            <a:ext cx="83820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t0.gstatic.com/images?q=tbn:ANd9GcRFsUJoYiUY6wzvAEy38wlfGRYANv7veyhyPbcQ3tIm0ccAzZMc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724400"/>
            <a:ext cx="2554514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>
            <a:normAutofit fontScale="85000" lnSpcReduction="2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800" b="1" dirty="0" smtClean="0"/>
              <a:t>Permanent end to a temporary problem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No problem is unsolvable!  (</a:t>
            </a:r>
            <a:r>
              <a:rPr lang="en-US" sz="3000" dirty="0" smtClean="0">
                <a:hlinkClick r:id="rId2"/>
              </a:rPr>
              <a:t>Letter to my daughter</a:t>
            </a:r>
            <a:r>
              <a:rPr lang="en-US" sz="3000" dirty="0" smtClean="0"/>
              <a:t>)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Act to protect life!</a:t>
            </a:r>
            <a:endParaRPr lang="en-US" sz="2800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Distress Signals: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Discouraged remarks (“no one understands”)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Avoidance and withdrawal from people/activities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Substance abuse &amp; school problems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Themes of death in creative work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Purchase of a weapon or object that could be used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Giving away special possessions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Increasing depression &amp; saying goodbyes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Extreme anger, sorrow, or despair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Sudden happiness (decision made?)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Threats and suicide attempts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>
                <a:solidFill>
                  <a:srgbClr val="90F62A"/>
                </a:solidFill>
              </a:rPr>
              <a:t>Suicide is a </a:t>
            </a:r>
            <a:r>
              <a:rPr lang="en-US" sz="3000" b="1" i="1" dirty="0" smtClean="0">
                <a:solidFill>
                  <a:srgbClr val="90F62A"/>
                </a:solidFill>
              </a:rPr>
              <a:t>preventable</a:t>
            </a:r>
            <a:r>
              <a:rPr lang="en-US" sz="3000" dirty="0" smtClean="0">
                <a:solidFill>
                  <a:srgbClr val="90F62A"/>
                </a:solidFill>
              </a:rPr>
              <a:t> cause of death!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Crisis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Crisis Management skills are important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You may face a crisis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Or you may have to help a friend in crisis</a:t>
            </a:r>
            <a:endParaRPr lang="en-US" sz="2800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Skills: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Decision-making skills (choices to be made)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Communication (may need to negotiate)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Conflict-resolution skills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Resource-management skills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>
            <a:normAutofit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b="1" dirty="0" smtClean="0">
                <a:solidFill>
                  <a:srgbClr val="FFFF00"/>
                </a:solidFill>
              </a:rPr>
              <a:t>Intervention</a:t>
            </a:r>
            <a:r>
              <a:rPr lang="en-US" sz="3000" dirty="0" smtClean="0"/>
              <a:t> means taking direct action to cause change when someone else is in a crisis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Intervention may be formal and orchestrated with family members to help an addict recognize his/her problem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Intervention may be more informal when help is requested on someone’s behalf (harassment)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Intervention is </a:t>
            </a:r>
            <a:r>
              <a:rPr lang="en-US" sz="3000" u="sng" dirty="0" smtClean="0"/>
              <a:t>always appropriate </a:t>
            </a:r>
            <a:r>
              <a:rPr lang="en-US" sz="3000" dirty="0" smtClean="0"/>
              <a:t>if you suspect suicide plans!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Intervention can be scary, but it means you care enough to try.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Providing Help in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>
            <a:normAutofit fontScale="925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You can help in crisis.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Show empathy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A touch or hug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An offer to help (suggest a specific way)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Explanations (</a:t>
            </a:r>
            <a:r>
              <a:rPr lang="en-US" sz="2800" dirty="0" smtClean="0"/>
              <a:t>especially at their level </a:t>
            </a:r>
            <a:r>
              <a:rPr lang="en-US" sz="2800" dirty="0" smtClean="0"/>
              <a:t>for children)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Knowledge – learn all you can about the situation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Openness – share feelings and encourage them to talk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Be direct – don’t beat around the bush!  Talk about the problem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28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AutoShape 8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AutoShape 10" descr="data:image/jpg;base64,/9j/4AAQSkZJRgABAQAAAQABAAD/2wCEAAkGBhIQEBUUEhQVFBQUFBUWFRcYFBUXFBcXFBQVFBUWFBUXHCYeFxkkGRQVHy8gIycpLCwsFR4xNTAqNSYrLCkBCQoKDgwOGg8PGjQfHR8pKSwpLCkqKSksLCwsKSwsKSwsKSkpKSwpLSwpLCksLCwpLCksKSwsLCwsKSkpLCksLP/AABEIAHwAwAMBIgACEQEDEQH/xAAbAAACAwEBAQAAAAAAAAAAAAAEBQIDBgcBAP/EAD4QAAIBAgMFBQUFBwQDAQAAAAECAwARBBIhBQYxQVETImFxgRQyUpGhByNCsdEVYnKCksHwFkOi4bLC8TP/xAAZAQADAQEBAAAAAAAAAAAAAAAAAQIDBAX/xAAiEQACAgEEAwEBAQAAAAAAAAAAAQIREhQhMVEDQWEiBBP/2gAMAwEAAhEDEQA/AORhqmJKiBUwtc1s02PRJUg9RC16EotgONjbRIYLfStTHKOtYFAQbinux8QzcTWMvAvJI2h5cEalJKuSSlSMaIjJp6JdlapdDRHq1ZKXxhjwq9UfoaNEux6pdBgkr3PQ6wydDU/Z5OhpaFdhql0W5q+z1T7LJ8Jrz2ST4TS0K7DVLouzV5eqvYpfhNfexSfCaWhXYapdFl6iaicDL8JqBwknQ0aGPYar4fOoql4RXkoK8dKpEoPA1WhXYav4eSQChZYaKcGh5FNUv4kvYtV8BHhNUupFESA0NIpq9KuydT8MfFETRMeEY8ATWvi2LGOVHYPAohuBVZoywZh/2dJ8DfI1FsKy8VI9DXSdOlLNp5W0p5x9CxkZDC4FnpvszAlDrRmHgC8KIvRBvIJRpEkWn+F2RnjBpJEK2uxyOxAsSbcAK38jpGai3wV7M2GBWhwmwFPKgknkW2VAOmYn8h+tSfGYkj/9cg/dUA/M61zylZtH+ebHibuLbgKSbUx0EZKQ2lk5n/bXzI94+A+dANju8UmkdieGZjYjyvQ0+NjBFiNPQDypbs3j/PT/AFuRxEMhFzI1z07o9AKGGHk5Sv8A1GhNo7yBATcEkWA6ngAKngdosSeZ8KKNsV0WNgJeIlkB/iNGYPbbQ93EL2q/GoAcfxLwb0saKwxDjy4m9/SgJ4++b8KMSZQjLk12CSDEx5oXVxztxB6MOIPnQ+M2VYGuezSy4eTtIGKN4cCOjDmPOvpvtDxV7MVHp+tHByS8TT2Cdt7NYk0JsvY51vS7E71T379jf0o7Y2+MY7sgyk8+XrVZujN+OSL5YrEiqXjo2RgxJGoNVtHXSuDMWyR0M0dNXhod4KYHiyVcj0MtXIK8qzuoueawpTLNrrVGO2q0hKQ2sDYvxJI4hB/epYLd7P3mux/eN/zrWKfsag5cBeBgMrBV5m1+IHia3Gzd18Oou3ePj+nAVgsZummrAEeIJH5VVs6HEKjtHPMBH0YldeF1a9aRaNF48eUdOlggj90AEeAqQx65Ra17a2rIyY1cRA4SSSGeNQPvcrwO/D31s0dyOYIGYcqzWwJMdimKtIIwtw3du972tqbA02XkuDpGK3ijS3e1vp10qDbcV+FY2fcyTMGaeQ/zAX+QqyXddlFzPKi87Ny8DbjSsdDmXELiXMY7wXVzzXoAeRNJdq7Bl/25D5HiPWneyMVhMDCVSKQlrkvI91zdWC2NASQyM1y7kHX3iF66BbADwqtgu/Qg2Zuq8kv3rmykcCa2MuwYVSyPKGHHUsvkTb6XpK2CELCQqsgBF1a5B6XNPtkYjAO1i82HzHgsh7ME+YK/QVSSZnJ4sY7PwxyjvLaw1AGmnC1U7RiWK1gTf8R4Hypn/pmTDTxOk3aQgg2dAGI5DOllb5U+jjXs/vI17NiRY2YDXTUcAfGrUDF/0Kzle0JhWR29MAp+lajeMKJiIVky3YFWtdSDYgEHvDzrE7w4eUC5GnPr8qzZcraslgscZUAPEVKWHShd38OeNPJMPcelS0St0KYMZLEe45HhfSmEe9Uw42PpQ0mG1oVo9aFJoTgmPU3wPNPrUv8AVyc0NZ3s6iVp5yJ/zibZaE23izFAxGjNZR4ZuJ+V6LWlm80V4lPJXF/UEVyRX6RYPu5gQwv1Og+mtbvB7L04etqxWwcT2YvwF+tbXZ+8OQWJrpZ0wTrYjtOAqvGl2yNnv38jDKSCRfmDdTbwq3eLaqshZT6VRhcO0EQMmrOqyFgbkAkDLb1+lKjS+y/EbL7skIHe91iNbk6nUdBSLChomaWBSwUkMAfeC8bW5gHjWzTFLGtlsSpkcsOBLKESw8Ks3Mw6xQ3lgykhgujZnuSCWD6DQcrceFHoTS5A8Hifaow6SZRxNwNPWh3U6l3LLyuLDztReG2NBhlfITYsznMb2ub2HIAcNKzu1JMRiiyYYAAfiduzQ/wsws1FbiypCveDeP8A2ou87G3z0rZ7G2LJDhow+rBRe/jrastsDc32aUTYubD93UffIVB6tW9l25hwukuHII453bT+VDWiikY5N7iTbZZcJMw0KZDfzkVeHrWLXa5IKsRrbvc1146cvAVvMSYuzJeaJEaxuySrmA4Bcygv6A8qDi3bw0i5maUA8xhco14C7uD8xScbZElbuzf7k4y2EWORkdSxVGDhlI42IaxFjfiKfFgoOUaG+nIjyrM7O2vhoI40VWIjTKDkUt4sfE3NMoN5cM2inXpw+hrdNUcsoyttoyu+m7kiE4mJVKMFMkYFihtlzr1By6jkfOsJip0mXjewtboenzrtmO2mjfd93VeJ1VlJtYD8XA36VxT7QtxJcE/tOHj7TDynV7sTGSfdZBwXoxv0NjxmUPZr4/NX5YpjPZ3NtD05f9UWJQaUYDaobusuU9DVmKUxaj3D9Kyo2faCJxzoVoquixIap5L1NEgLR6VSy60xMelUOtOgNOtez4YSIUbgwsf7EeI41FKIiGtcYGJBfCuUlFuasL5XHVT/AGq7DbQlfVVZv4VYj6V0eTZWHeMZ8jrfW9jyvfwp1gvZ0UWItyAIA9LV3L6axg17OTytidLxSgfvIwHlqK0uyNi4nF692MLkB7S63F79wEd+36C9bv8AauGY5T6i9UYzaDofu+/Gb6WUZQBfVr3pUjShNs/Yz52YyDKHAFl1IS1r5tB/9p5HjRL2oLXZHCk3uCzDNlHkLGgm29F2eaQgKbi+YW0468b60jl3lhSG8K/gZgoHfMk11UdS1henRctzWbMwqOzNJZlWwsOZPP0pndNbgZFtf16c71ktiYfFZpJGsiMsSpGTdvu1sWNjZSelE4raAHdMim7AkAMGFuRB8bUWkjNqx9jtkwyKe6CvMEXrPxbqQxkmFQh5WAOXxTNcKfG2nK1EjbQto3j4eFVwbTuTY8v+h/eoy9ixKYN3I1kEhF3BvnZmdr9SzE3NNkwYXW/nexB6gjmKXS48304UNLtkjT6c6WQYhuNw6rqvum9tdQRbMt+ouPQg0jxja1amOaZjEdDJpGekoB7L5klD4SVmztZnOunI9b07FxszQ7L3gkhNs5UEmzWzZCdM2U8VPBl5jxArzfH7TZf2fNCESPEFhC5Q6BH951U/EtgCPiv0pA2K0pcNoCQm8aSFLRuHFw8JN1N+IaNxYH4ZAPw1rGXow8kFdoTRYftI1z+8Bx5002fiAB2cneB4GqWwUQAvnjuOVmH6irU2dBznkB8FH6VI80vRDGbGyG8ZuOnn0qIzIt3IXzIv8uNFmXswcsvaC3dBUqwPgQLGsyc8kw7QHLmuefHqaew7j6HHtII0qlpaXgOmliQCQPnXhkboflSIs3iVegqESiiUUVwFFMmFUjUfIkfkaQ4jYq5rqzr5Ma1JAtxpVNa9aRlITAMPgApuZJfNXP5GmisT7uKK+EiD89KHFq9NjW0W26YZ4ojtHdqeSzfcvrfTu38Ogq7BPNhBbsL63zIAx4deN+NfQQchdQTyNvoKdbI3c7a5Eko10s1/zFayjQLzx5F/+uAujZl8GU0VHvZh5Fyvlb+IfrTV/s6D+/JI39I/9a8l+zBCLI8i+eVl+VhUOK7K1CFCDDuTkZozfgGJH9LXFWjZuI4JPGRx7yEH5g1Tifs5x0V+zMUw8yjaeDafWlk0O0MO1pIXUeIYj0ZQRU19NF5Is0EOxsUBcyw/J6+9mkjU5grE8SpFz5l7WHhaswN8SpytcH51GbeMP+P5iimUpLsN2ljSGBBAYaixvYjUG/mBQ+8FlxDOBZZQsy9AJVDkejFh6Upk2kvG96NxmL7XCQuNTG8kDeWk8X0eQfyVVESlbKi+bXlROzdk3uvOXu36EnuD+q3zoTDE2vR8eLIF10IIPqNePoKVjqwXsBIguOXTh0r0YewtTHH4cJLJwy52ZRzyyHtF+jgelAyanoB51L5GuCqSPh66+VV+zA+o/wAtVubN5cfM1G9r360gBWhHpe3jVEkXSi5pKrK8+Qpk0OIoz1opID1rMR45+tEptB+tFROfc0i4UnnXn7JvzpGmOk61cmOk60vyFMeJsMdfrRUGwEvqfrWfTHydavG0ZOtGSQYs00mzo0XlckD66/S9M9hbWhjUC4B/7rCvjZDoT/lrVSucHjTlK+WLA7BDtZG4EUWmMB51yCDHuvX50zw+8LDiTUUuxYs6kMQKks9c9g3o/eo6LecfFRj9CjWYzBQzLlljSRTyZFYfUVkNt/ZVgptYgcO37mqeqN/YijY941+IVaN4F+IUJNcMNzmm1vsxxcGqhZl6qSD/AEmlmFgljDQSI0faFGQsunax5ggJPDMJHW/Vlrr/AO3V+IVVLtGFxZspHiAatSfspSZxU4sjSxB/zjRMOI5n/POuk7f2Xs9keQwoXZcwKkoSzaX7v71zWPw+7GHmiLiWSAl2Co2V7KugudDqbn1qm1VmimC4/aIIib4oVBPjEzRH6KvzoCXHXGlEbV3akWBRHIJSkrkaZTlkRCRY6XDJ/wAqzcmdGs4IPQ/5rT2fDBTHYnPXlVsR8aTxYuivbami0xizjrUGfX0+tBjEdT5V8ZtfoadDsoQ1cjUMDVymoMAtHq9XoSM1eDUlBCvVyvQq1avGpYwsPrUw9DKamDQxhQeph6FBqYNS0MvzCvcwqi9fE0qAvzCvs9UE14TSoYR2lfdpVANe3pANu0Xs4GOoDSRsPEHtF+ayf8aSYeexdeGVyLeeo+lFhvuXHR42HnaRb/I0mVcs7W/EgJ8xoK6E4uFe+TJ2pWN+37n8w+qn9KExCrILMAfOpA/dn+Nf/FqpvWVFivE7uofcYr4cRSfF4aSE96xHUGtbSTeIaD0rWE3dMlraxSmK61emJrQYPBRvGuZQfTWgdqbEiQXW4166Va8iboW6P//Z"/>
          <p:cNvSpPr>
            <a:spLocks noChangeAspect="1" noChangeArrowheads="1"/>
          </p:cNvSpPr>
          <p:nvPr/>
        </p:nvSpPr>
        <p:spPr bwMode="auto">
          <a:xfrm>
            <a:off x="63500" y="-576263"/>
            <a:ext cx="18288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AutoShape 10" descr="data:image/jpg;base64,/9j/4AAQSkZJRgABAQAAAQABAAD/2wCEAAkGBhQSERUUExQVFRQVGBgYGBgYGBcYHBQZFRcXGBgaGBcXHCYeGBkjHRoUHy8gIycpLCwsFx4xNTAqNSYrLCkBCQoKDgwOGg8PGikcHBwpKSksKSkpKSkpKSkpKSkpKSwpKSkpKSkpKSkpLCkpLCkpKSksKSksLCksKSwsLCkpKf/AABEIAPgAywMBIgACEQEDEQH/xAAcAAABBQEBAQAAAAAAAAAAAAAEAgMFBgcAAQj/xABJEAABAgMFAwcHCQcDBAMAAAABAhEAAyEEEjFBUQVhcQYigZGh0fAHExUyU7HBI0JScpKTsuHxFDNDYnOCwyQ0gxZEY9IIVKP/xAAZAQADAQEBAAAAAAAAAAAAAAAAAQIDBAX/xAAkEQACAgMBAAICAgMAAAAAAAAAAQIRAyExEiJBBFETMhRCYf/aAAwDAQACEQMRAD8A2+ZMCQSSAAHJNAAMSTkIAmco7Kn1rTIHGbLHvVHco5gTZLQo4CTNJ6JajlGF7ZUFCVVwpYutW87EMeHjKJboDdByisx/7iR96j/2hxG25CsJ0o8JiDpv3jrjCJSwHrx0pv0xwiW5Py3mLJdk4NgbwY66QehtGyDakn2sv7ae+O9Kyfay/tp74zwiPEiKEaJ6Uk+1l/bT3x56Wk+1l/bT3xl22tsS7Mi+tyTRKRisjFt2py6gc42vynnTyXVdRkhJIA0fNR3nshWB9LTNtyEh1T5QAqSZiAAAHJcnR4El8srCosm2WUnQT5RwxwVHy+Z5yIocf0huXb1oXfSQThgDjjlAM+rUbfsysJ8k8JiD8YV6ake2lfeI74+fuSu3pa1MvmLIuijAkkPznxLMxEWpcVFWRKVGr+mpHtpX3iO+OG27PX5eVSh+URQ46xk4McYryR7NY9NyPbSvvEd8eenLP7eV94jvjJVQ0qDyH8hr/p2z+3k/eI74707Z/byfvEd8Y8rCPZUHkPZsQ2xI9tK+2jvj30rJ9rL+2nvjLbPBBwhNDUzShteSf4sv7ae+Fek5XtZf2098ZnJNYLEKh+jQfScr2kv7ae+PFbVkjGbL+2nvihQJal4+N0DQ/RpdmtsuY/m1pW2N1QU3FjuPVD8VHkClhNG6X1m+TFuhFAm1kvImjWWv8JjIzyZk31C4lQBcPgks7JrzWJenwjXto/uZn1FfhMZuvEthX3mIkVEAsnJyWDeIK3qL1bt0kXcgXw6KxISJYSGAA6Gd848krxScC5G7C910PRC71eusNEs5Rhi1WtMpCpiyyEhydG+L0h6KP5RdrECXIBxHnF8HZAPTeV9mKEVjbO112iYZiugfRSMEjUfF4BUW4w2VM35w2ubjX8+3vhFClLpDbgnMdsIVHtWgAfs9C7CLps/lehMoeeKqUvtepgLwd9zh8ooyTXjBYTeQU5KBHXh1NBdCas06xbRlzQ8taVj+Uu3EYjpgkqjE5a5lnmYlCkFqHAjRSaEbwYmJ3KO0LF7z82mSVXexLfnF+jNwNPXDZEZPO5R2hVBOm/bV3x7K2naM580f3q74foXg1c4R4iKBYuV89AYqEwfzhz9pJB63i27E26i0AsLqxVSTkMLyTml+DZ4h3ZLi0T1nVBd+I+XMaCErgYkFWZNTv1gx4AkqrBoiShTwDtSZdQTo3vH5dsGKMDWuRfDHUdhD0NMCR0wMpFm5B/xeEv8AyRboqPIMVn/2f5Gi3RJoDbSHyMz6ivwmM7Th4yjRNpH5GZ9RX4TGdzQOnEdERIaEKlVSaa9njqO6OUtiBqknqYYdMKQoE0LkY+/w0eH4N4fGHHgmeKjH+V9uMy3Tz9FdwcJYufDtjYFGMY5XWNUu2TgXZUxag+YWbw98NggHzg8eKmGyvx44wylTwsSzCuh0dfj0YVjgmPQl4LCj0Y+NYKQpgN3uhuXJpBhsKiAwxoHyiHI0jjb2GT0CdJloUQmWSVE3XuKqCpOgJAvDPHSK3JN0kGrOKVGLUPXFqt0sIlJSMgB2NFd2zNJnXikIJTLLBvoJrTBwxbfCxu3RWWNJMDlUU2h/SCmAhmYWJMWHkXsETl+cmB0ILAZLVTHVIpTMxo3StmUYuTpDWyOTM+0AKQm6g/PVQHgMVdFN4i4bO5EypTKKlqmD519SG+qEEEDpMWWWlhCJ645pZG+HbDFFd2B32IHjpgkLp44xGWtUFIn0BAJJFAGAwzfLh1RvhnaaZx/kY1Fpr7Hp9mUshpikNkHHTQ4xJWPmJAKidCTqXAc8YBss0qDkFO4tTqiSl4U3Rsc9/R6tUNLXj4wj2dMIwDlxuxNcjx6OmPSHFITGix+T/wDjafJt/wDpFwio8ggxnj+n/ki3QjQG2l+5mfUV+Exm051DRiw5oO5y/OfHMYbo0jaZ+RmfUX+Exmt93rWu7GvRjETZUVZ7JW4BZqkNoRjDhMDSlMW194bPhljTOFLngal9A/bh2mGnolrdDhMVXllsRE0BRFcH0P5gROm1EsXaIfb20QEF3PHdh474xllT4dEMTTtlJkbACTzi7GHp9hRdLCuMEItyZodJwoRmO8b4SpUYuTs7YwjWiCVJaByqsTRlpJrhA1pkJdxFqZlLCO7KnS5fOmAnDAO3XhB6bRLUSqWVsfmrAdIfIjERDzbRSrd4gebtNoVNmvuEY0SG1LW/u4xDbVYTl8++EMkK+lcSEhqmlDC02gj5VSQpNUpBZitqOMwMT0RFTTgI6McaODJOwnzl9gBVwOk4RrHJqxiXKSkZDr1PSXPTGWbAsxmTkJGr9Af8o2PZsggCMsz4jT8ddYdlAc5UKnbRRQPizaF3z6OukRNs2kyrrUrV9z4DxhGNG90MW2ZzgxZnfeHDD3xI2U8xHAdv6xCSHmKrmeoDE+N0T0sYDTswjpwJ7Zx/kyukH2UfA9sHpwiOs0wPvbv/ADg8mkdDORCZqoVLwYQytVa4ZNo0KlzKHw2EJlIsvk/9e0Vekr/LT39cXOKP5OVjzlpADMJXvnD4ReIlGrI/lCtrJPNQ0mYaY0QrDfGIcn9qEqqCylEOzVdrzkOQ4OOPbG57YD2eaCHHm1015hjKjZEXgrABuaKAFIOOp+KRi8RMcWPILnEFIPGoZ33DTVuEJt8whFC2HxeECYA5aiUklsHz44APvO+EbVPMO5uwtDa+Iov5IDTaqw3a5ImJI1iL/bLprgc4fl2oZF44bPRSK7tPk6tIIlUD3mrjuOIiAtVptMuiwpsywPbGkJmgx6qxJXl2RcZ13YnH9OjN5O0Us5VXfCZu1ks0XW28jpK6lAB1FPdETP8AJ2k+qtQ4sYtOF7Jk8lUipTraVYQlOIN299YuH1YNFiVyCnp9VSFDe4PxhmbybnpFZZIH0WMa+o/Rh4k+kBMBo54aCuAhEqzqmKShAKlGgAxJh+2oIXdIIIahDdkaJyM5OJlIvqDzFgP/ACg1ujcM9TuaHKajGyY43KVDXJrk4LKkKWL0xdCfmpzuv1aOdAItCbcwLgFmutQk7w5uganqekSEuUGwfjHipSR80dWEc/q9s6fLXCvW5TBy4djdFSGY1vLF12CtaCrCIq1yFXnN4gY3gA4rQc4kje7fWyslvlBRqH3ZF61Gf6xWuUu0/MylK+dgn6xwPRj0QJ3pCcaWyS2ZJCUXtRidAW7SCd8SSE5jDMuKYNTEvWu7eIC2ZIKJEtKiCUy0AnVkgePzgxIjuUaVHmyfp2wuQk5AVavX3wcpVPFIGkI8cYJhiBpqo8CqQ3MVCZsxg/g0iWUi0eTRbzrUT9CRhh61pi/Rm/kotYXPtrfNTZgTv/1B+MaREx4aPoJtdTSJp0lr/CYy2TMCq5Pj2YeOBjUds/7ed/TX+AxldlNH1+DCm+oHTA96J4OKALhixp8PBhE4XgQag4jUb49SfHjOEqNPG6GTf2VbaHJ+aC6Fgy2LggBSaPjgpuPREfLlLRgSoaH4GLmtfd1/CsRUixg+N8cuaCW0d34+RytMjLLbwS1QdDjB8u10xgi0bBQsVFciKEHUHKI+dsyZK/8AInUesOI+d0V4xgdVEtKtweChOSdIrkufRxzhuh6XbqwWKifEwQrzYiLk2sGDpU4GGLZ6uwpOIB416nwgiTLAwhaSDHsAJilLaBps6PJs9oCn2iGgEWu0MDGacp9q+fm3Ul0JcBvnKOJ+A4RM8rNvs8pB5x9Y/RGnE+7eYrmw7NetEpNPXSehJvHsBjpxQ+2cuaf+qNVShk3cgAC+5h1098PSoFE7UK7DrvHugqWsBiXrhQ1YR02cJISYdWaQJZJjpetScThWj+M4eXOoxpCKAdorYEAkFx6uLO+OVWgCbNUEMVksAQWq4ejjjgemJCcxJONDgdBSoiLnKfH490ZSNIlo8iMwGdtDUGzv9mc0avGS+QtaTM2gR6wmSkqwrd8+AaRrUWuCBNrh7PNGstf4TGWpl4PQk+526n8NGpbX/cTf6a/wmMvIod5HRgOiATEKYPkBqdGdzlHtrSxo7qZgA+48ISs0JJwweuO9uHCGps8qNBdFBQkhsTXEk+54V/QV9ipYQzE1OGNGrhh4prAEgsTxPvgiap2DAN4692TQEpTKjLKvib/jy+VEogx7MFIGs0x4fK45DvKjyjQZbzpVCKrTkrfuO8dsC2TlGlQZYunQt2HAxcJ1jRM9ZII3h4QdgyVU82gjgIrVbJd3ohpNoScCDBkm0DWFr5ISjVIKPqluyGlclVj1Zp/uSD2hoRaokE25sIYnbQMNI2NOTmg/aHwMD2nYloVgUD7XdDHoRM2k+dIj520lTKS8M1ZDhqYcHIicovMmoI+iAoDp1ias+wrgZwG0EaxUVtnNklJ6iimzuSAWoXSQoqD4l3Ncag4mhi6yuSVnTcUmUlExHqqTQ4MXainq76xKbF5O+cvEX1FBFUoCiygSKBaQMFDq1h23oMolJBBTQgs46iR1GNMjemuGONLcZdIKbJKFMe8GH5IzNTvyGkMWqdV3qfjD8hT4F8uqNMc/XTDLj8cD0gN4+Aj0wwh3xIYZZ8dYfCsNX13E0PHKLMyPtct36ceuAlCrY690SVoW5bCh3Y5e8QCuV47Izl00jwsfkPsSpczaBUAAtcpSSC7hRnke8UjVozjyRLdVrGhk/wCaNHi07QNUB7Y/283+mv8AAYyyenB9e3HwY1Ta37ib/TX+ExmNpUkNQnHdhhvx9xxpBZNA9/Gj4YdQ3Q0oh6F8s26Hw4bojuUNomXQJbJv0D8He7Uscy2kAftU6VLSZiwSSASpgFEByzjcaDBoj1sqtE4sQHak04V74eM2jtXMBqEgkYFyMtKOYhNsW43bozx3agnXF4p1JUTG4uyWsyiC+MSsu6Q8VbZdvJSK85ND44e6JqVtFscI4XGnR6ifpWEzBvhoTiIbnWgZGkCLnaQDolUW+FjaYivTLVDJtggsVFmO00wyvaD4GK6bRCVWyCwJxW0GOsNK2rEDP2ugHnKA6RAVo27LaiieAJ/KHTZLkv2TK+Ui5YcFIvVJIBo5uuc8TwhadrrW5JHUBpoOGMVxG35QSkFExwAKBOXTD/pNKwLmGdX69I6J/wBKOSCbnZL+cKjjiQB006MYMl7UN+4sMrBKiQQu6cKAAUyrXjFbtNsUkywAwUS6uAy3sYN2coql88c4FSVUGKVULY15pd9InHa+RWWnotNot4Ql1V+j/MQMHHR1wztGzKnIRcN2oU9UlIIqQQCQeODQGhBWUhRUtmBevNGXA03muhiaTOx3j3xsvkc/9QK2zAAVHAB8XwyetYHVaADQOQ53UpizR21bRdCU5qVr9GvdAs1fN3sc8KHqiZNXRcY6svPka/7qrl5ZOOZnYPGlRmPkUPNtNX/c/wCWNOi48JfQTa37ib/TX+ExmFpSGcAuSxo7vQU8Yxp+1z8hN/pr/CYyyegGpy7H/KCQIbtdlQsMQXbprRwcQd/DGjCW0IYFYBI9UECjB0kfRDk1xxLGC1tzm7m8d8R02wqM4TPOFmICMAkHHKpYM5rU6xDBHTEE3QkkZ0YPhQUqAwyavXVeUlvImME84AAu4AOPElmJrpFhtM+aVslHyQHrBnNKmupLNSgfdFa24kKmqYEc5q44ByXzPdDXQZE2a3TErBSzkijMCCWrnTF9xibO33oWHHviBK2U41AHQGHa0OBGJyy6/wBIJQUjSGWUOE9J2mDgodY74cVtIDFaR/cO+KrMlwOJdX0oPj3Rl/D/ANNf8h/ota9syxisdFfdAc7lQgDmpKuz3xAlEMAUhrCiXnk+EpaOVMwuEpSnrJrAc22zF+stR7OwQBLW6iIJVGigkZOcn9jkqW7ndD8qW8IlJ5h+qYfsyqRRJ4ZMIloAmJfPMOCG3iopBQED2yXR9K9GcOhE55krR5sl7vOSSKq5pBc5FieyJDZ1oyyPWDkcsaDcW3xWpVrdICi5vFKasQkg4EaU7IeAWhrsxQO8uC2RBfT9YlR1RbldMuss03kuKuHzcOA7O26DLPNBHA9URFjt10S1TAySATldVi76GrvljR4kVqdmNQ+AGF4luIzB1gjoiSPbbLqk3Xbsds8csYh9oS2QpWAunsBpEktV1gmjPTAY6QFtIFUlbtgemkTJbLjwuvkQUCm0th8jh/zRqUZP5CA37WP6HR++jWIuPCZdAttqazTiaAS5nRzFRk6rQ5BThmSMXL0Bwale541fbo/00/8ApTPwKjJwKHiO0jxhCkCPVT2cYV304dXbA8ydk2jP0Y07YUpND/KGNMya9t0dMMrc5Y9XZ4rBonYgrDVA/TD3RW+VJCQgsHUpnw+aSAWxwZ98TM6fzjxYYd2I34ZRD8q7GVSA1QkueBo7cW6zCj3RT0isWmY4IZvhBVmF6SktUEu24sfc/VEem0BVDRWe/f0wZsuekpUPoOeL5/DqigOmpegxPj84bWgYDDCCLrOdaDh4p1w2EuYAGZqOaYAfmxKThQ8Ih5i+b4zhiGrL63RBRqQBAlnNYkLDLdT6e8wAHSkYDxWGrJg2lOqHwIaVRat5f7Qf3vAA+mOAemscCwgLaE+6AkesancHoOJ+AgAZs6nAPT06xO2d5q5SWxKSW0DFR6gTEPZpTsB4EWzk2hJCljW4DuSA93pID6phDJSfLdxhTN6PvhVgmkquLooh6kYpIHNc4c4nCnuQhXODmmh9+Ds/uhE2UCOeQW3B+pmOcQujYRMtCVLYEHLPjwzgfbBuyJn1fy+MPSZaQoMctSa9Ipn+UBcqbQEWdWYN1JD4i+HwwfxnDBMuvkHmA/tbF/3H+aNZjKfIQQpNqUm7cV5liAEmnnXC0igUH6XjVoqPBPoDt1TWaecWlTC2rIVGSWaetbkpSEB8yT0bsKlt0a5tpL2ecBT5OZ0cwxkRGJGF7mlw6hRid5Y0yoIUgQtIzP6EP0nE9UMTUp6dzjTv7YQqatqpY4gXinEsxcY1yo4yeHjZStio3EJqTeVk7vdFRx0OOBhJlMjSRkRQHdiMKCmjwzaJwqkssEEFyzOK+sC4Iww44Q/PlBQvIwVV6kEGoOOYII44ZQIlBShlNeAqeamtMKEAdWFYVviH5XSt7W2FKCgQFJBDFiSAW1U+T0ypEdLSVrVkVMDuCXf49kWzaMtK5ZAACsQ25sTvivqlXAfpKx3aD4no0i4uyWqGVlzTAUHAQ4lNI8lsIUKxZIxOiBnHLf7on50V+1+urj76wwEJLRN2SWyQ+JqeJiJsMq8oaCp8dUTggAVDdrFUnUEfZL/GHI60peX9Ug9GB9/ZCAWgOA5bPp/L4iIWcu8pStT2ZdkGWidgkaV4YnroOAhhMt6cX8cYAEyrQVJCU82nOUMk6DezDiwi+7Ml3JSEBLMkPxcnsdoqmxNnVBYlIIUosSGD3QTk5c9cW+zLFWBoLxFPgXbCsRJlIXMAd252o/TWvRCpi6UBPDHt649N0gVroQWPSPGOkNoSTmA2fDx7t8KwHJRu9EBco1BUrnCi1AM+h7wIW6gasRkQa01FGbuiN2/bRcQP5jToJ7uqFJ60VBK9mi+QSzIQLXcDA+Y/ztnGtxkXkCnFX7ZRv3Gmfn9I12LhfnYslenQHtlv2ec5YebW50FwxlsxCEBS1ElKEqUS2SQXoKEs/wCTxpvKRTWO0EYiTNyf+GrLOMQn26auSsBCrykrCXAYlqhtGyJ7MVMSR1o5UqUxlS7qf52F7T1TTXPIQ0nbVrFT5gVNLkxRAwYqvjjhEZJnAqCVpUksDV0lWAdnpUDpLw/aJgSeaxxwq2jVONDEIdDqtqzCoFQSSA1CpI6AbwHTplhD0i0JWACwVmg79PpJ6oi5yi5c1fg2b1xamAz3w4iZgoghnLpYE5Hjn11yc2ARarQlKCTUtg2BBAHGKzNmKUXYxNTrWXAKBQgO+FW4dXcYdMkEYCNIEyZXgg74IGESkyziAbWlKATeD6RZNkdPNYg9ojnneAfhEpMnwBNlX1g5AV7oBhOzZDJfNXgQeKQyiYIcChCAW8Pyku4OYI6w0DvD0lVYAIkJqXxduqkEWezGYoITxUcgDruh212f5Q6KY9Yr2gw9ZdppQCEpJGYo6jqSXOXDDCJbGkWHZ1gKU3ZYJDF1ORXr8PB9mlBCwSpNKgAKL6vhFXs/KYJIIQpwQ7FLFsRTUPlBB5WKUf3ClaOohqB8Ea++IplaLMhZN4BFCXcMAWBZ3xIcCnZmxOF1Lhnb7IJAY5ZUamMVudysngP5tKK4sou+FHD9UAjlBNvKKitZLuChOYZqk0oMNBDUWDaJ60TsXplw8fGIPbAN5BIuip6uaeJ74ZmbZWS90i9uDdGLfrDxUuYwIQXw51TeoBQUqRCcae2OLNW/+P6g9tYN/t/8+vD3xsEZh5EbH5tNpAw+Sr9ItNc1ywAGgGbxp8axVImTtkbylUBY7QS4AkzSW0EtTxipsylJvS1X+bmrHM3Sx5pxAeNr5RJBsloBqDJmguHpcU9DQxjUldwJSCLqW5rkpGAAS7ECInQ4kXJ2QorC5qQWwurIUmtTfauYuGlM3ociyICr1FsKBXOBcVd6O5xfLoL60uSSATqfjp40hInqHTuGfTWJBgtqsKLqlXNKIuvWnNSH3lqPpDH7JVhRLAghgXGIIbBs9codmTSScRhTe36Qg2hbNeLDq6uqABMyQGqDTN2rXT3RD2q3iVzQoE16CS57YO2mtapbA1BBoHyOIxY03RXVoSA6kqBObEjvjSJLGZ85Sz+9Wf7YCmWU/Tc8TEtI2ZfDkqbIMz/2jAcYKTsq7g3V+cVRJW5liVjX3w1LByrrFgtiBLST7hSvAxFbOAMxypI4kB34wANeZmb44IWNeqLImztl43ax4qzvR24FoKArqZixrwMGWW0gnfofGEET7KsYEnjAS1B+cCDqIBlikpSpHOAPGm/HxjAl+VNUFFwQfVAQxZzUEc5RLvvPWxZJxUgoSogioIxgObsmYlVOcSaMM9+QFTWsQ0Ui4bJkByeYQQ7XKFhiUqB1GCunGJjzdmuuZSFJoXSxYnAsC+eWsVrYJUlARMQQQo5hlBaSmoBYgHLdE2LNZ0iicBoRlWoNM4lJsG6DZ+xbFMqpCCD/ADTE6aEAdUJXyYsZ/gmtHC1jtK60bLIRHyFMQmru1HOD5AE5E4Qi07TKC6TdAb9YqqJux2fyO83zrLdJDES5wvoIfIhmO5QU4zBqa9btk2q+SbNIS71QE3aUN1ph4NiHwi12flOgMSpwQzFgcnY7s/hhBVr22hfNl1vGpZSfcxfDcQWfGJbKRY/InNmGXPTNSAtPmuckpIUk+duuQSbwqC+g1MaZFB8lctv2hhT5LX/y69EX6NFwTAdu/wC1n/0pn4FRjapOrmu7PGvdGy7bD2ad/SmfgMZFaZYSnwSehsYiaHEAk7NSioSQSScTQl3YOwNYdu6wbLs/NHCtaeMIbXJyw3xIyMUlnrjwpgMobUDEibHVh46niQk8n7yXLcMT1NDoLKraEC6SWZjjkBUvC9jbLlzpQWOaCOa6Q7CjkZPppDnKnZKpclbNVg1dQ2UNcn9sS7qJbgMcyBdDEsRi7vXAtQwNtLRUEpPZKDk8ihKla4DjnFb5V2KZZ0ibLm/JkhN1kBQUQcCE84MFcItkqcFgKvAgrUHfJJI6ogNrbBFqm1nXUIAAADm8aqzAFCnXDhCjJ3s1liXnRnts2jMmABSiqr1AyGoEMIQfj1RM2/YSZFqlomLBQsglWHNdi4q2DO5x3RcbXsyxzAgEy0m8lrl1D1BIpQhqaxo5UYrE2CbB5IBIvKnK1uoICWyd0m91DGJKdyf+ioK3Gh7KHqETUuWlSlC9zEpFRVySdMqDD4QybSkSpcxSgkrKalm52Ac7njL3I2/iRV7Vs9ScR8R0RD2lAeo6ImuUW35Zlrko5ylBnSQUh8TeFCdw7IirBsqZ896b6hi/h40UtGEopOkP2HZwDlmUQ3B64jPM98SctDMG6MDl9Is3Tg2sLkWVuIpw78BjpD6UEDPr+OsT0OHibOMG7M/hBkxKlD5rNWgGNcvG7OEoWYVXxTxrDEIs8hCbz3ipmF083nAgk0LnGj9xatVhdgCCQ7nEGvq8KVO87oI82NBrrXw0LTManwgbBIjfQslYKVg30kc5CloUGehHqsdwNXguXZ5aTRCbpDMQThR0qJOP0S+esEDEHMYY04HqhoyOdeqNaPefBya0rBaCmXvySWhKhaLtADLDMQxHnMjhGhRQ/Jclv2j/AIv8kXyLXBPoHtkf6ed/TX+AxlipIOJI4E+/xlGp7YU1nmnSWvsSYy1W0ED51Gxypvf3RE2NA1llpS6RXQO9Na54uYcKXq2j1ZsPGEM+fAJWA4WKswIy6RuypBKJ9HYl/wBRwhDokrFZZTgJJUWdTocJP1qUc6CHJ0rfzWNQ/Tw6NcoCsthmK50tQSMyFs/Ql+LNBtrm3EJuc8qISDQPvF0Mathpo8USRm1dmhcsoKVKBGLlta7xGe7R5F2iWTdR5xIwbEdCgOwxpX7TMdzeS1GY0ywNC2Lbup2bavpXupPjB6j4wBRjs7zyBdWialILsUrYHqI6oHlWwpJuXwTkkkOeAavcI11SaktkDgzjf4OMcJqdFbsyO0BujOC0PZlKOS9pmfKkFzktXOI1N7DhSF+iLUj+FN/tAP4FGNOSgpy4hQLHxveEzUvkz6OPjBY6MtNjtHsp2/mTK8ej3QuTybtK2+Su71Mlh016hGmGXxhPm4LCiqbK5K+ZIUo3lgghnAQRgwzO84ZRMIs7N+USZlR4UQhkeJMK82Ggu5m0CWy1JlhyMATkKVfLc8IGeBAyhfmoi08pJd+6EHAElwGBD1DUbOJGTbgp+apwH1x0apPRwMD0CHPNR75uBhtqWJiZZC0rUWAIFDvZRI6YPIhDpoaMuOCd0OGXCVJhgXnyafx/+P8AyReIo3ky/j/8f+SLzGi4ZvoibKCklKgCkggghwQaEEHEQAOTdlGFmkfdS/8A1jo6GIV/09Zv/ryfukd0LGxZHsZX3aO6OjoAPPQdnd/MSnw/dozxyhXoaR7GVQv6iMdcMY8joAPTsaQamTKf6iO6PRsiTj5mX9hPdHkdAB56Fkexlfdo7o70LI9jK+7R3R0dABx2LI9jK+7R3R3oWR7GV92jujo6ADvQsj2Mr7tHdHHYkj2Er7tHdHR0AHehLP7CV92jujvQkj2Er7tHdHR0AHnoOz+wk/do7obncmrKsMqzSFDQypZx4pjo6ABn/o6w1P7HZa4/ISq8ebD6eTtmGFnkDL91Lw09XjHR0ACJXJWxpJUmy2dJOJEmWCeJCYd9A2f2En7tHdHsdAFnegrP7CT92jujz0DZ/YSfu0d0dHQAP2WwS5T+bloQ+N1KUu2DsK5wRHR0AH//2Q=="/>
          <p:cNvSpPr>
            <a:spLocks noChangeAspect="1" noChangeArrowheads="1"/>
          </p:cNvSpPr>
          <p:nvPr/>
        </p:nvSpPr>
        <p:spPr bwMode="auto">
          <a:xfrm>
            <a:off x="63500" y="-1141413"/>
            <a:ext cx="1933575" cy="2362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AutoShape 12" descr="data:image/jpg;base64,/9j/4AAQSkZJRgABAQAAAQABAAD/2wCEAAkGBhQSERUUExQVFRUUGBoXFxgYGBcaGBcXGBoaGhoYGBoYHCYeGBkjGxoYIC8gIycpLCwsFx4xNTAqNSYrLCkBCQoKDgwOGA8PGikdHBwpKSkpKSkpKSkpKSkpKSwpKSkpKSkpKSksKSwpKSkpKSksKSopKSkpLCwsLCkpLCwpKf/AABEIALcBEwMBIgACEQEDEQH/xAAbAAACAwEBAQAAAAAAAAAAAAADBAACBQEGB//EAD0QAAECBAQDBgUDAgUEAwAAAAECEQADITEEEkFRBWFxIoGRobHwBhMywdFC4fFSghQVI2JyBySSsjNTov/EABkBAAMBAQEAAAAAAAAAAAAAAAABAgMEBf/EACIRAQEBAQACAgIDAQEAAAAAAAABEQIhMQMSE0EEUWEycf/aAAwDAQACEQMRAD8ATWkqYJBJFKcrx2fh1AdpBHdHp+GYcBDBjv1NYri8InKQz5i/efT+InQz8LOCiwSQAcujgc3sa26Q7ilkSyUkBlJckfSApJNDq0Dk8NAQzuxPrV61LQxNQEIr+hzzptt+0KGXnrTno/aB3YKADizGz05xT51SaCnNq+Mcxshakp7RQQtyGBJDnsjTY8mPeFE3KvKoihDnLRi36nYGuo9XhWU5Yfz9m4diRziKkA3rS5/eLqW1DR2bxfuAoYrNS7jQw+YVoqMzFr6GjdGL+histCzUkAvoxHc4IA5No+sFlWiyF1D+/f3iqRX/AC1zVSso0ClAPqaFnJ5aQ2JAAZIb87neLgx3NBgI8Zw3zMPMSxU4okdRSjde6PFz+CKTRiCG3D8nFCAPJo+hBWkL4zhyZoANKupiBmNnJFyPv0ac/oa8HJ4So/dmNdv2ip4f8lQUAo1D0ervYVNttY9uOFIyEfLbKp2ZiSLEl+0G1590Pf4VLDs1uC1bXO2vjC+tqvs8DxFaVrksQxClDmGv3QZE2gyl1AhrO7jTWPSTODysy+wmp2Dk6lxUVe0NyMCiWAEAAUY6kaOdTUwSC+HZEpkgO5AAci9BWCAViExncb4uMNJVMNSKJT/Uo2H3PIGNEE/iT4ll4UZQM80h8ug5rIt0ueV48NP+K8QpRPzSl9EnKPL7xl4jEqmLK1qdSnJJ1eF1zKwjgs7GEzBMUAtTgkqclRFsx1j2XwlxyXMJSeysgAJ0Uzmh35dbx4LM59iDYablLi/o3PeEdfWyIhHlHjkfHwllInIJCh9aSHcXdJbkaHW0b8n4lwykZ/nICf8AcQk+BrG2yuf62HlwJUJzPiPDN/8APL/8oEj4jwxNJ8vvU3q0PSynzeHcIITd2IsddPGGcOWgDQUKQXDQuJkMYWzCIVDAEAxamEGeFOJzGlki+nV4KcASvKAKUA92iRxZD2J8IkS0X4STmmAl3ZXfb0anKC4gkA3UedW6PAsKAF1aoo+/5jnEAuoBDAP+XOvSkRfBjSsQDr3OPesDxayEkClDX+0t5tYiF8Gl0gm/J28LHpBMSkghnLhqFqb7QSmFmmLSljXMFD/i/aO7EU77Qzi8OkSZgAfMOv1bv4+EBwbZQXYJUygKkElmYVBqKfmKYTE50qeuZgLOGsT5b2gnoVWSVpSn9QAAIIcsNjQv+0Oy5gVVJce7jSLS5VPfto6pDHreKSumLoMUAiyYYXER6RV44zmvdy8PdIDXdvvf3f3vcK2Pv36QMy81DvXmGP39I7LU4Bu9fvCC610qHeDIUCO72fOFCgcyabPTRwzQ0TlAsw/aAihQ9TeKy7EaD+fV/GCrDG8cd6u7/jSI59rqvnHzv/qRxJ50uS9EJzn/AJLJAfokf/ox9DAYNyaPk3/UKWoY5ZNlJQQeWQD1Bi6liqVASqB/MJjuWFprAiLIMUA2g8mSTWC05zabTg0zuwpxZlCpTYkgWUcoNC2lRGaZSpSig1SXyqYgKS5GYA1ZwfAjSNrh2DJmgkMEufJh75Qpxxil+0SlYA/oCVBRI5KJSD3GInfnGl+POdZK0kqYm0MS5bWDQFWiuUeo+DvhsYg/MmuZaTRNs5F3/wBotzL9+lsk2s+eb1chPgBxHzP+3ClEfUB9H97lvvtH0XDTFFPaTkVtmCvAi48IelYdKEhKUhKRYAAAdwhHGrjH8910X+NzZ59nULgmH4gy8mRd2zN2evT8HvQl4kZQS5pYAkv3CNHDqeu8dO76cGZ7aBVAVq99I6ae/dIGkBQcPUd8FOFFza/tEji6FmiRC0yFSO02bVrHmH0PlEnYoFN2UMoq3a0+58IJNQQXBPTTmz0BtXkIWmhBAJI5OQDzDXhGN85QD36C4frBJU1xW7FjyO346QpJnKASClISCXyhmLi4JJDWvX1Ihbn6uzUmrs3IVHrChrYmakjIkFnSTpYOQ2lW8DFsLK7WzfiOyyFHQG7Vely5FoIlNDlBJOrsna9+gA0FYZGEDYE+evl/EEWlxAZRKdA5JJcOA9X1BrvpFkS1V7R5WPqDDgRC6Dqx66/cxcQADKup+vdmzAUoAwOUEdw5McCGSwiqqRCTtFXrABEg2G/3r+Ir8wIKU6WFa2P4A74p88C5FNi/kPSAzlOqWpmZRvf6VG3cIRmye2dfpB5fUfuIN80dl2zbDQtW2l+VYRxeJSkElWUuxLasCGa5ZrfaFcPJmCYZilAy2JADHmDTlE3rDzTmIJvs4alRsda9W5RdKtoQwvEUzQrLofZhiWq4v7t1fTSFzfJ9TIMTHmfjLg6JyElVxR9Q9vuO8RqzsRViQdKWcX3jJ48tfyzkAjPv5P1G3x/F6teNkcEQi9TC/EMEAXApDB4qAAJvYVqKtT0gczGoVQEK6RlvUuuuc8WYypiW0jT4bNTLDrlqWTQMQG8Yk+YCLCkZ8/Fs1Yrb0UnPx3a21YxITR/7mfvanfHn+IYgKR9RcrchqMkMFeKlDuMAViFH6iUpdiTfmybmFcXOKt2SMqQdEg0FNaueZMa8cZXN83yzr0vKXnISA1QAepaPsXAcKESkpSGAAHcI+W/CHCFTp4IHYR2lHSlh72j67JTkQ4r3hvGI+a+ZFfBMlouIU0YfE5ux1/n8d8TG8WOU1ANGbVwN7Hl05xnYcGasOaMH+597xnObWl7kbeCPYT09TGxhBTyjKlhu60aeDUdffv7x3SZMeXbttNTFXismx53990UnH3+YHLmXgpxkY1QKyX/9tuUSM7i2OyzlgmzegjkYfZvj1rQopAScwoblrkBn+28NpNSNm83r4g+UDnJ7t+6vvrGlQGZLgMzdeyN62pvsI7IRmFAdebgWPQhi3MiKTlAaO6gDVnYF+RDjWATkBZcijMA5FNzSl9KWvC08NplpX2RVIIL6FSfIgU6mugh+1dqnYC5J5QnhT2Q7BhyrzpyakB4vPOQIH1TFBPJtX8g3+4w9yHzz9ri/DeIfMMx6EK7I/wBhoO9wSeogK+PhM2ZLKFNLykq0ZQBBOwctVo7MlqRPQohISRkOV2bSh+ne5+mDSUf9zMoO0gE+SfsYma6PrxtueMXxmKR8oLd0uliATcgUperco7hp6Jn0qCtWcu27H1hCfKKUzpbunsqFqBwpXkPTelpqB8hE0BloSgvrRgXbv6sRrD+1T+LnP/afwkhYT/q5CXLZQWy2BYi9+m+sFUkff3tGNg8SRisQalKkJWAXoQEgM9vrg0jBqWO1NW0xzlSaMasxcAMfbwTpPfx5fN/pohFgKu9rDq0VKqtfX0A9fIx56dwsqxS5XzCkEZklkk2RQlg9SrnTWNfg2FKcysxXcOaVB0vR3gl0d/HzxN32NiuEoWgpP6qk3dqAV2HfHUJy9jtdkMFMwtRjYkUhtb6cvB69KPFJqkguTU+ZA/AgvOsp1jB4dwQyVOlRUGJzEipVsNnPkI1ZSgzU1HgwNOr+MUQoEE6OfYiML7Bu4kfiDmYnqsXHYrLML7n1jgxWhjnG+FTFkqlZXN0qoD0L0LaGkYUtMyWS9eViOkcvyc3mu/4up1GhjeCyp31JHvYxhYn4FKS8lZTyNR+Y28LxAHW1xqOojSk48axE6s9NLzK+d4v4axYsArofsWjOVweck/6kqYOeUkeIj7AiYgiLhCTSNJ8tn6Z34pf2+NKw4DlqwfgPAlYqZkFEiq1bDluT9o+sYng8qYGUhKhzAMc4ZwKVIf5aAly5Z6nvMV+bx/qfwy2f0nDvh2XLlpQgZQmvU7q/qPOGV8OH6lOLtWp3Na++cOZ2EKz8RGU6rW8xj4qQXUVEkGwdQGtwC3c0KcBmhfzcooleQHQlKQ7dCW7hAPirjYkyyx7SqJ6791/DeB/AyCMI/wDUtZHkHfWqTHR8M87XL/Isk+sekli2+/r9o0cMjlWM/Di0aUm0dLjVxBaAFbCL4pTB/fSMdeLXlLqG47LGjU2rXSI6q+Y8zx7iKU4hYzJDZaf2p2iR5/ik9HzpjqY5i/dHYz+rX7Priz2wsMCKEEh1CjhgWGjc4JiFWZq6/tv1EXRLzDStKbP+PUwFQU4ZkgF+u3/F+UOam4tIw7ioDjS/rfS8WxE5vpFTVvUjRhHJBq6Xvbma118fOCT5KVVYv6G1YhbuFlgITeg2NzXzgipAJHZDioJDs+xf3S0JSZypZsVyy9iHSe+4Ju7b3u3LSSHH6qOQdATQHavgY0l1N2O47BfNllJoaVu1akA8n8Y5PwWZYWFKSpmoxBDnQ01PsQchm8tX6GAzlEJVzZKW5sPGvkIYnVniAy8GAlTOc4IUTUkKcXJozijeZcK4Hh80yUy5hCAKFmKlAOrtGwDtbaNVQYUS7aWguWkL6qny2TGRM4Yr5ylBggywl3FGZhufpT1B5R1OPUlkCUorSwFDlNAHCg4ahqeW1dFU4AXTs5s48t7xSTLYqfW1efn1hZh/k3/rzjI4kvLjJSmuG5El0gHxHgI2ZCQlNLOw5uw1qavAZq0hW6yAyWLJqSVK01oLuesXkSrDMXuAQmwdINR94c9l319pP8XXQhzR3roGPlUDvjmJBIpTr5638bRdZqE5qkPoDlcBwQLuw77xaczbxTJmyiwrq7++kWenrF0lve+o84rLmAO5oxvQm2mtdtTB6LNAWdozhhwpZJFzGgJpDkEONwHfVgNNIUXN7ZO/8faMfm/5b/x/HSmI4GhdWYixFCO+MvGYVUmqi6f6wLf8hp1FOkeklTHgGNklSSBrRjrHI9Bhy5ytGI5GHZGMO0Ykj4XxMsn5a05SSQkksBsKUhoIxCPrlPzQQfKh8odmFPL0eHxAMNKWBHl5PFCkspKk9UkeogmI4oAHzdzw1fRtT8YBGRxPiiUIKlGg7yeg1jDm8cJUyElR6HKOphuRwxSu2t1HkCQOgEaccb7YfJ3OfE814nEzJuLmqUlC1tZKUlWVPcP5Me8+HkFGGlBv0AtUF1OojxLWjd4JwQyc6zLKStnU1CwpXXWOcRCSQRfU/mN/yTm45evjvc2XyrKmFqByx1ts9IekkgDoPTeEMMfzDyJj0rSlvSsaucPFTN3jJxBc0toOUa+JTSrUf3T3SMqaGNLOfWI7Xy8BMnpKlPLc51h61ZRESNjEcGk5ldpaXJJAIIc1NxvEh/aK+tfSTMqzU1ItpR/Xwjk0vpFQsKFKNoGzAmtW6fvAsbiBLkKmk/QlSj1AoK6k+sCQpa1kKSVJBUSU0/SGZ91AADN5QZYVlSFLY6lLMYwvhTGzZqHmrKlKdnAYCt2FXIO46R6LEJ7Li/frSMtaWKofc9N+u/8AETCqC6hPkKhJqRyf1ivDMb8w5VJKVVZwKtfoW602tDQwYUHoWqKBqd1IuYiqyyxLgkXajkvUh2sN+/eBpxiFTEpQlYABV2gAHLNqa3r/ALjzhv5aQimtXOm5LaBqmF0ygMpqpxb1bTQcukFoEmqBoXudPHpBETAYCQSrs25VYHkKg++t8rEWFDdr+/WHpYkymlzZu5zSlu9oVWWzKC6gVFSwaj5Wa5ubkw2manMU6gA1Zr0Y6sBsGeAFKUg5QKsGewrXUm8TapxMqils78mNKAV57nV4LhpRz5mZ6fUDagDfg9whVaZiaAy7AqKs1SNkh3Hf4wQkm9dmrZ7QbgzXJMpf+IUo6IA86W1oTyeGZ5i0jEvdrC1TTc1DxwpDFy/f5U0i4mkphNPZtA5hBHQa2g+IWHDB/wA+O3qI87ilz1T2SoBKbhrhnudvBu+F1RI1F2hPFDWK4HGqWFE1IURYh25kcmdjGfxzGqCSkUJ9PbbwXOpg53nrWzg5mhpzhtcpucef4XxPMAac+ojTPEkkMaGOLM8PUnmbDKcQ0GRi06xjzMVsYWm4swFj0n+JRAl4hHKPMnFHnA141q+sAekPEgIXn8WADivLm8eWnfEMsXVXlX0hPEfECCQwWWIOgsQdYqS1n11J+3tV/GYUkSxLS6QkZgBmOUNU1NW6RnYnHlT6DWPMy+PS3PYKS1CSG8h6wZeMV8srQyqit2BLPTr5xr8k2zGHxeJbXqsHiwVZWOYM6S/QkEio6WfvjQGISFBL9ouW6V7qco8tw4qWHU5UFljSzukj+0t3WjcwFVFaqkhgaa3oLWbu5xrLfTDqT2KlayF5wzLITuU3csW18qwBc9NyXqepZ3bwhvHYlkFV8qfEi3nSMUzWRUsQD6Qurng+Zu0jkBqpQf8A5fvHIHLVQRyIX5e2lJUFE5jXSldr2P4hL4gw82dIKEK+ogkECoBdqB6U8I0JhZqP3286xFpeln6DwivJf6TwGHMqWhKSewAOR5nzjQRMOYF7AgiwI57H+IFKAZ6l67tT0iv+JY5UoBWBV3YUuwgAy8MSoklgbBhbdxV6mKy1zJdVOsPUu5IvqY5/m6czKBAH6iCz94oIbQtMxJYuD2S3PraEYSMUhahoBWrM/UFn6wyCE2Abd2b9oz5fDmmB6hi1D9qavDj/AFAPa5D3t9/YgJaegFjTMLAlg96326NC07GA5SJaVrDjMGypUKOCXIBJfoNINNlkoIcdqhalGI1rt4QoMMAkDKCAotrsQ/vSDQPhXo5fV2YvZyHu0WxABI5t1LEKHmIumXanTx28IFNJo1yfsf2hgUr9++sCYwTlFCl6RCgvmClQNas1OsMpmPu3vQ1hYVIeCFTWbVh6OYvhHaTplQG609YVxeISkFaqAAknk9n0dh+8FmTatyfpe/vXnApih5VikkPnhcvMSAlQDPShq1ahVLdY8x8UzVZkhJISEhjqQSbbDpvyj02Lw6JjJUAQC4FRXu8PZjzvxJJyssqd2SHe4BNDswhT2bAwc5UtSiFEEBmcnMaX3Y5ocHGlUJB8YzFLAUGN6HvIr73hmfLYkbW6Q+uJ17Vz8nXPo2r4kA/So94/MCmfEp0R4n9ozTK18OmvvlFJ6GSYn8XKr83Y2K+IZxFFBPQfmEjNUtypRV1JMAxZ7MElnsiLnMnpnerfdHkpoTsIblS6QHDS+x1B8xSDYYukRSUmyqFoe4ZiUFNqmi0i5BpmbUgwCEVqyqUka07jX31hWHLl16bhnFEAhJUz0AIIfa4Z/ekelkgmzMGD2Dk2J3DeHjHjMMgTFy0j9d/U94a8el+aZanBop6aZmoXIpr5Qr4o9xprngpN7XpTrq9elIy+KIZCjchJ9IemfS4qC3e7H0hLHUkzD/tMLryfHiPPy8Ulg9DEhcCJGTTH0xZOcjQMfKKTEsAKkOzki+5Pl3xVWJS2dVHq1yw2tzPjFRxBCi2VY5kX8C9usa1mZSG/EGRK1YByS4Gp1POBfNSA5NLv1pFV4x1pAoNy1R/VWwg8ASbg85IzkObVI00BvTUQQJCHyhwNBdTc9y0IzJqpSlCW1TVwCB0ynZqnaGJUyYWKQjtDVx5Pr9jC8A7JVmFQpJOhFYrPFG+3jTxhPFKU7HMAWo7Bg12vWvKkF+eQGJoQwLO5ozmvjBBatKmn6TfSh9u0UzDMz1UXDVozVa1QYqEuqtg76Bm5U/jrC81acwDhiwJBuQaWDHS23dCwafUWevLX3vHFITSuoOtWtHJaDvQUq707q9YLMHuv31gOF5k9IN3Owv5sPOOkAh7RyZJDgnS3WlfKF5jh2JahZxu58ngGrhBFWdt4qrFjKWExKiAElkkClVO4y9W5tAZM1SlOQ4e40o7Nvux0gmKCm7LN6ezB6HsNMtksA38QKZ626P8AtF5K1EHMRWwCWA3LvXp7FlNa/v8AeDcLNZ2Jm5QNHfwHprGF8UyVKkAj9KgrpQgetepjbnzEm2tHDafu3nC06bmBDOCCFZhStxeh0q8VvnaM8eHz5c9JD7Go16RqzVZgCD9Vf7Tr3QTi/DUy1lSE5SQWZ21BYHkYTRLypG5AHRIt438IqE6sOeUBxg7JhtCGhfGDskcvtDJi4pVoLJS+UbwrMU5jQ4VLuruH3+0MNJAZoFLDEjYnw08oKIpNDLB/qA8qfYQgJNWwc2Ac9PzGfJWVkk3LDwoB6QbiMxwEjUurut75QjJmKcpFOeqQBVucAe0+G5AZSxUp7Ao9mKm3LsO4jeNZKqG1/LXW9oT4RKySUIAAyio5uSX51aGk0JYNv132iL5Ur8gENnJCWygl2Gw8vCOfEU0Jwy3NMuWmxITTuMWer0/bvt/EL8cmvJLgEOEtycGFbkHM24xZHD86QpCMyTYicAD3KDjoY5C4wcv/AOseA/ESMvvP6dH4q9wJn9R6DTS3hEChf3rCwmC7jvi1dGHVz6RbE6qYWp1YFq/aGcPxHIhlgtyY3e79b+UZyVkDUmKz5pOlfId1KQyaU7FpKqMoMPpNBS1zb8wf/ODly5NGcAeLZh4U74w0yhSqjXRm2tBCkgPXma+7wDGlM4tRgFvXbL3sXinDsctShLLFy9jmNDTR+4RmBWYVtuW+8MYCSguCQQTd0gnkPDnBoxsYrFplgFSgkEN11cCo1HcYQOPkhQ7adHU4bvq5Da/iLz8IE3NA4dRJy8gAGBvaLSeGylA1c7JcEdXHhaDyPBqXxWUpZyqB8vBxXXyhwqetG6P5xg4/DpQcqXpvl5bj1gKZ8xgBMVagARR9qe2gD0Vlfz5k2ELT0Zgx338PfOMKRjJxXlM1QSGDsHqd2ct117o0ziwQ2c2DGzAdICN/LcUOtaCv4gcnAfWcqnUXJrUs1Hswp3wlNmKykZhlJH1WaxBYEHr6wuriypISAXlkHRgBo98vKFsVlaisIpT0IcuTZtGSNA0ITsXJlqIXPCWoQVEX0qam1hCfGONiZhyKsopCmJ+nMHdwA2h6tGZgkgjMnLRv0szelz4w9LGziuKSVBkzJaksAyTVy+YqKjXTneFDKAByMzk0NH1qPvGbNnPb3R7dIthpzWOW+YfptegvaEacWQCgFVkmm5/Y/bpHn1zXU8bOJyzSEkqpoXFmgKuEpEa8Twjqs9FYBPjSXg8ofQRjz50UTBy1bV2jfw0rKABpGdhJH+oVGwJbvjUSRABIriR2Qr+k+R/cDxiCDBGZKk7hu/TzhBkpSTXU16fxSNXgnDwtWYhkhmNKkWFSKWJhLDyk/qLDbVXLkOfON3D8alIaoZNklKiOgp1DxNv9HI2sE6iQ7UoaU6m4cOINNQ4BJTUCoo1+4/vyjLmfFkh6LWw0CVMe4gNC874xlpH+mg5qEFWVNdTQkvf3SIyq8NLE5aUqNiXe9a1jE43jzlCRqp+bV5dIFiPiNCq2Oo02uB0hefP+akMhbioUAS+l/CC80+bCa3Br6/iJGxK4Clu0lZVqUkN3O/jEg+tX949EpCnZh4pe8UwiJzkLS4ejVA5Wqb1r943AjpHWEGIIjBzdE8y5AAA9YH8tdsrUfQd1dbRqp5RMkAZSkTA9E8nJryoN4TxPDJylElYYgOkAAPV7aWGvQR6L5YiCSNoWBky+HlLAZWFLvTqzikFPDydEhR1BevQgefK8afyYsEBoeBmowq7FRIBoC9G2uSPKDS8MvUgtyIbwZobmyEqSUqAKTcad+8Eq1LQYCKMCtrpttf8AP76QKbwwkOpQA6Co51o5PKG5ayXBSQ2psb23t5xdUvmRUGmrGx5e6QZBfDLXgcoqSxo7N4RXIAwzVegYvb3QXePSf4fMmpLaAA8vGF8RgEABgCKdlSR56EQ8TKyVzVoZIUQ7XS/ZrWith1hTH4hnJKsrO7MTlYhhWlOf4Yy5nyhLDcOG/pSHcW1s4vBysjd+Rv19/mIWVMla5YVKVmChQlw4f9LJNNd+rCFsNwpICsxdSiScpzBya0IoeYNTVhD3zMrkA2q1Sd6BnMcTMzBxmTrUFJhwqGvhssgJKQG1cgnmXoTa0KJ4fQEJKQ2rEhT2o6WbbYdzOJcsCfPl+8LmUd4ZAY2SlIc9i1eXRrxg4zi5VRCinmEuT42jS4rhSvKzuKe94RHClKPbSnKNA9e6w61jXn0isadmVeYTy/h4Wm4RTO7x6eZhZcsDMUoezqb1LmMni2NQEshQU9KFyOtYZM2RLWr6YKMNN2PhBeGcQlpDKCutG8Hf1jeRKCgCKg8iH7iHgN50fNGhPd+IdwOJDtYw3ieGjSkZ8yQsGoCm11gDVxyZSWzJHbN2BY7hwz+9oZ4LgZKilglYAYlSQSX3uPIWhAcM+ckFQIUR0tQP3Q9wnhS5JJzBTgOnK4cKCgxJ0IF4yv8Ai2/JlYKhyIO+Ulxp9LjswRfw5gVFyFEmn1zAG7y0SdN7DZUsRoXNeW8AlLOUkDZIob66dPGKxOiTfgnDqrLzoIpU50muoLFuih1jEx/w1iUqdMnDDKB2pZmgOP1MVX5s1O6HcLxKagnIhS9QEZiql6JcxpSePTZyEj5ZSCHNGKgL0UzaW30oTNOEsFjVJlpEyTmWBVSFAJOxAId2Z+bxIfCB07okPaeRoKTsPt9ouBHb9O6sRXSEYdXoHHWL5IsN6RZ9KP1gChTyiwiJl9PCOhBgCFogMdAi4gCheLJHu0XSYtCMIojrNz84uYqrWkAWXjSzOw8CerV7oXVOemnX0b3eBYmfl0Iq71fpdm7ozxixmBqT7rTx7oeJtaC1108axX5b2HpFcLLz16em0MDDuQQX5gn7ROHpabLYV8H7otMke3hnEYfMPqZqi19xoOsRKnTdzrRvIQyZs6Ue6OJ4YpQcB+6NnC4NKvqUxBACGLl9mB+0ai5RQMqSAK8x4HWKwtfN+KlSFykmmZbk1cpTUgcyKfzHqZM8MMrF6AhmcB9PtCvxdwFc9IyvnTUOAEnevdePHBeMwxGZE0M7OFKS5cEuHrXe8K86047nPt6D4tK5kn5aJRmKmNl1KGYlYOhamn1d0fPcPwOYvEJkKBQo1OYWADk8/vGyPiWcFA51EgMxA9KGKTcHjJ0wTylZIDJbskCtQHdi53eHzLB3eerrX4H8HqkTypeVSEozBRAu/wDSaghjWsetXLKhlUkGgUxAPZ3PN/vHgv8AGYxD9mcHDHsTC4/8Wi/+Z49ZLCc6hlLIyhq7oDXvSFebf2c64nqNzj0qXLlKWAAQHSHbMTYdTyjzmC/1CDlIGx92jQwfw5OWoLxKipmZJUVFhoS9ByBrG4jAgaQ/UR1luxnypG48/DSHJUsc/X19IZTIiCSN4ROUawPvziyVqYObCmuVy/Z2i4lR35MGjAfkgEFNCK2H8jqIk13FyPFjvX7eGxxKjoRBKMLSpJAYrJ5kCJDeQRIMM5mAivz0x2JAF0rESkSJAFxHREiQBwGLBUSJDJwqiZ4kSEa2eOkA90SJAYU5DiFpSGszDl+O+JEg/Sf26vBkqJzVUliS9A+2uv3eCq4mmW2YuGagaukSJE2nIp/nqDZy9v3fv1iuGxI+kVSHrYtq4sY5Eggp1JBPaWJZpVib0plrGhMnMlKEKzKKwklT1Op++sSJFxFAl4lQVVRc3D28QR7EDnzcwchubu7bbRIkBwH5ujP3+dr+2in07d4d366xyJArFCnuiplxIkAcCHjikRyJAApxABLO1Y85iPioJXlCE3Z62AFfEt3RIkORNrWw3EStOYJDZQoVIoX5Frc9eT84VxcTwohLJTTM7hR1oQCGpcaxIkZ75xtOZ9dP0iqokSKQ5miRIkMn/9k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t3.gstatic.com/images?q=tbn:ANd9GcTL-Gj967c26iYkS-k1Qknv1HBMoF299FRneqrSH2ONXCnJfa13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066800"/>
            <a:ext cx="260032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Makes a Crisis?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FFFF00"/>
                </a:solidFill>
              </a:rPr>
              <a:t>crisis</a:t>
            </a:r>
            <a:r>
              <a:rPr lang="en-US" sz="3200" dirty="0" smtClean="0"/>
              <a:t> is a  situation that has reached a critical phase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People try to </a:t>
            </a:r>
            <a:r>
              <a:rPr lang="en-US" sz="3200" b="1" dirty="0" smtClean="0">
                <a:solidFill>
                  <a:srgbClr val="FFFF00"/>
                </a:solidFill>
              </a:rPr>
              <a:t>cope</a:t>
            </a:r>
            <a:r>
              <a:rPr lang="en-US" sz="3200" dirty="0" smtClean="0"/>
              <a:t> with the stress caused by a crisis.  They try to overcome the problems and difficulties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Natural causes:  hurricanes, tornados, etc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Economic causes:  job loss, etc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Personal causes:  poor decisions, conflicts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Medical causes:  disease, addiction, etc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://t3.gstatic.com/images?q=tbn:ANd9GcR3cFIq-nyNfRc4RmqdO_aC6nOETYXL0sq6y5XpNU5uOzTI1W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600199" cy="16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Section 16.2 – The Crises People Face</a:t>
            </a:r>
          </a:p>
          <a:p>
            <a:r>
              <a:rPr lang="en-US" dirty="0" smtClean="0"/>
              <a:t>Some crises involve health issues.  Disease, illness, and accidents have financial and emotional effects on families.</a:t>
            </a:r>
          </a:p>
          <a:p>
            <a:r>
              <a:rPr lang="en-US" dirty="0" smtClean="0"/>
              <a:t>Addictions are mental or physical needs to have a substance or to repeat a behavior in order to function.</a:t>
            </a:r>
          </a:p>
          <a:p>
            <a:r>
              <a:rPr lang="en-US" dirty="0" smtClean="0"/>
              <a:t>Harassment and abuse are behaviors that hurt others.</a:t>
            </a:r>
          </a:p>
          <a:p>
            <a:r>
              <a:rPr lang="en-US" dirty="0" smtClean="0"/>
              <a:t>Abuse can be emotional or physical.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/>
              <a:t>Section 16.2 – The Crises People Face, continued</a:t>
            </a:r>
          </a:p>
          <a:p>
            <a:r>
              <a:rPr lang="en-US" dirty="0" smtClean="0"/>
              <a:t>Death is another cause of crisis.</a:t>
            </a:r>
          </a:p>
          <a:p>
            <a:r>
              <a:rPr lang="en-US" dirty="0" smtClean="0"/>
              <a:t>People whose loved ones die may feel overwhelming grief.</a:t>
            </a:r>
          </a:p>
          <a:p>
            <a:r>
              <a:rPr lang="en-US" dirty="0" smtClean="0"/>
              <a:t>Suicide is a common cause of death for teens and can be prevented.</a:t>
            </a:r>
          </a:p>
          <a:p>
            <a:r>
              <a:rPr lang="en-US" dirty="0" smtClean="0"/>
              <a:t>Crisis management </a:t>
            </a:r>
            <a:r>
              <a:rPr lang="en-US" dirty="0" smtClean="0"/>
              <a:t>involves </a:t>
            </a:r>
            <a:r>
              <a:rPr lang="en-US" dirty="0" smtClean="0"/>
              <a:t>using skills to make decisions and solve problems.</a:t>
            </a:r>
          </a:p>
          <a:p>
            <a:r>
              <a:rPr lang="en-US" dirty="0" smtClean="0"/>
              <a:t>Interventions and helping others are ways to deal with crises.</a:t>
            </a:r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What Makes a Crisis?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Not every serious problem is a crisis.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Things you do to cope with other problems do not suffice in a crisis. 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They are overwhelming in nature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b="1" u="sng" dirty="0" smtClean="0"/>
              <a:t>Hardship</a:t>
            </a:r>
            <a:r>
              <a:rPr lang="en-US" sz="3000" dirty="0" smtClean="0"/>
              <a:t> – greater the hardship, the greater the more apt it is to be a crisis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u="sng" dirty="0" smtClean="0"/>
              <a:t>Resources</a:t>
            </a:r>
            <a:r>
              <a:rPr lang="en-US" sz="3000" dirty="0" smtClean="0"/>
              <a:t> – if you don’t have the resources, a problem can become a crisis.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b="1" u="sng" dirty="0" smtClean="0"/>
              <a:t>Attitude</a:t>
            </a:r>
            <a:r>
              <a:rPr lang="en-US" sz="3000" dirty="0" smtClean="0"/>
              <a:t> – normal to be upset, but don’t let it get you down.  REBOUND!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://t3.gstatic.com/images?q=tbn:ANd9GcR3cFIq-nyNfRc4RmqdO_aC6nOETYXL0sq6y5XpNU5uOzTI1W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Crisis?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Some people seem to have many crises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Crisis-prone families often don’t have enough resources to solve problems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Some families are more apt to define</a:t>
            </a:r>
            <a:r>
              <a:rPr lang="en-US" sz="3200" dirty="0" smtClean="0"/>
              <a:t> a problem as </a:t>
            </a:r>
            <a:r>
              <a:rPr lang="en-US" sz="3200" dirty="0" smtClean="0"/>
              <a:t>a crisis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3.gstatic.com/images?q=tbn:ANd9GcRFjNobTaeVHowds8uPj42NbqhE4mzm8vumog67lPM_egVtVi2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0"/>
            <a:ext cx="2762250" cy="256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105400"/>
          </a:xfrm>
        </p:spPr>
        <p:txBody>
          <a:bodyPr>
            <a:normAutofit fontScale="92500" lnSpcReduction="10000"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Outside events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Natural disaster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Job loss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Accident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Changes within the family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Loss of family member (death or separation; military service; incarceration)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Unexpected addition of family members (adding grandparents, blended family, baby)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000" dirty="0" smtClean="0"/>
              <a:t>Breakup of the family unit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Not just divorce:  abuse, health concerns, etc.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273444"/>
            <a:ext cx="2743200" cy="2231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Some crises result from</a:t>
            </a:r>
            <a:br>
              <a:rPr lang="en-US" sz="3200" dirty="0" smtClean="0"/>
            </a:br>
            <a:r>
              <a:rPr lang="en-US" sz="3200" dirty="0" smtClean="0"/>
              <a:t>a series of events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Others arise because of</a:t>
            </a:r>
            <a:br>
              <a:rPr lang="en-US" sz="3200" dirty="0" smtClean="0"/>
            </a:br>
            <a:r>
              <a:rPr lang="en-US" sz="3200" dirty="0" smtClean="0"/>
              <a:t>the needs of a family member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A crisis can strike at any stage of family development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No one is immune!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You cannot ignore a crisis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But you can be better prepared to respond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4" name="Picture 2" descr="http://t1.gstatic.com/images?q=tbn:ANd9GcRN5V4avDPARQDCgN9x0ckqWGBz7gs2IpqJUO-LBl_wc2IDTr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9932" y="1371600"/>
            <a:ext cx="2583541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Reacting to Crises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105400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Typically people react in stages: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3200" dirty="0" smtClean="0"/>
              <a:t>Stage 1:  Impact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Experience shock &amp; numbness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Feel fear &amp; helplessness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May last few hours or several days</a:t>
            </a:r>
          </a:p>
          <a:p>
            <a:pPr marL="1033272" lvl="3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 dirty="0" smtClean="0"/>
              <a:t>May be too overwhelmed to function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078" name="AutoShape 6" descr="data:image/jpg;base64,/9j/4AAQSkZJRgABAQAAAQABAAD/2wCEAAkGBhQSERUUExQWFRUVGBgaGRgYGBodGxsaGhgaHB8fGh8YHCYfGBwjGxcdHy8gIycpLCwtHB4xNTAqNScrLCkBCQoKDgwOGg8PGiwkHyQsLCwsLCwsLC8sNCwsLCwsLCwsLDQsLCwsLCwsLCwsLCwsLCwsLCwpLCwsLCwsLCwsLP/AABEIAL4BCgMBIgACEQEDEQH/xAAcAAACAgMBAQAAAAAAAAAAAAAFBgMEAAIHAQj/xABDEAACAQIEAwYDBQcBCAIDAQABAhEAAwQSITEFQVEGEyJhcYEykaEHFEKx8CNSYoLB0eHxFSRTcpKiwtIzQzREshb/xAAaAQACAwEBAAAAAAAAAAAAAAACAwABBAUG/8QAMREAAgIBAwIEBAUEAwAAAAAAAQIAEQMSITEEQSJRYfATcZGhBTKBscEUI9HxFULh/9oADAMBAAIRAxEAPwDuNZWVlSSZWVlZUkni7V7Xi17UlDiZWVlZUlzKytDcExr8jXne9KkkkrKhZzVe4h3kny1/vFSVctveA3I+dVX4qv4dfcVAbY8qr3LYP4QfM7f5qxUAkyW5xhuqD3mobnGG5MPWB/Wq33dZnXlyj5RUYIneY9/60waYklvOWDxMmfGfn/aoTxVxs0+pNeXr9m3GdgCYhRBbXbSdKlsslye6dXgSQDJHI7eYOlTWsmhjvPE4+4/z/pVw9oAuWR8Sg/Of7VQyDfz5RUl6ypy7/COetF4D2leId4Us8btmJke2lXkuA7GaAfd05GDz/rzjetxcKkbz1FLIHaNV27w9WUPw+POza1bTEqaCNDAyWsrUOOtbTUlzKysrKkkysrKypJMrKysqSTKysrKkkyvM2sUl43tBiAAyOCBuMo/RqEdq7j5Y1n4hGw2npuRRaTAVi50qN48NeUbkD3qE45fM+gpQ/wD9KoMd4kjQjzj18qntcWYmAR+8NNxuY8x03jXappgfEjM+MiIG+vtUTYxuUCgbcXY7kD6f1oN2s43cS0EU5XuNlBG4HONdDtVlTKD7Rxu4lhu8a+n6+dafemHOfOuX28Ld0/asYOkmQDOvPSn6xjXe3mdAGVmVoiD0I9QeXkaGoZBAswnYxLExpqevpU2cnVSGgbKQT+flQLEY0hGhQYVtASNx15etLfDeMvYfvFVQdQBO4iNY6GKhQy0OoEx8S+STHIDWRz/t/WtjiOZjTnMR60s8N47397W2UulSAM47tjuOhUn+tD+2HHYwtxTmRyQMpkGZ+oiqK+UqyOY34biSXZKsDDFTMjUSeY6CZ6VMwJAI2nccxFca4XbxAQlWAFzcNudCJ+TGnDsPxxlJw7QY2BaIEg+HTnJMdR50LeGM0kiN9xaH8Sv91ae4dkUnUcxt9asX8eUJAXOZPMDYnTppPPegXFO0+FvC5hrjNbZhlOYEqGJ2JXmI9NtTqKKiIvYxH4fau3SbweXzc9TO+tOvZy5c7xJgEHxlV+JYJg+Q5Rry2NK+ERAmmgDHYnfQEefiBFMPZ3GJbuuXcpKhTJgSXQCZ9atzccMdCMefxEgSNdiJrbiXEFs287ahVXQDUk6ADzmKhF/LAuE5ubGMp32YGPnFRdpLWayp5B0J9pj/ALoHvVzOos1B2E7YPH7TCmNSCp1jpr/imTD3EZQynMrCQfKNP7RSPYLHwhzod9CfSaZ+HXRbsKGzD4tcu4zEiD0iKox74tAswoLZ0G/n+udc2xuNe/ednuFQGKiJgCToPbenpOLLJn2pQvYLuWYMJDHMPQ7fr1okNRIUPPeCu1m/bC3JDsqshOhVjH0ma6KidGP0/tSR2bAe8pI+HXz0I/rTzbQnYH3/AM1TNL0ASdbhis+8+VVxmEyNJ39q9F4E9Iihly2t8VuGqg5y/iX0JioVxqkSSBv9DG+30qSaoWrK5zj/ALSHFwrZRWUGMzzLecAiBRDhP2jrcZUuLkY/iHwz7mRRFSJNYjtWVQGOI8/apBj/AOE/Ohl6hE1sBetD9pladVKkQVj09NY5+lLt26ww9584DqcsKCCMzbNrliBvvpV/BcU77DPYNxu/RgbGvICMqkbSoiCelLNu9mDKSfEIid9Z9zzqK5M1jpPAX9/6lXDYVmGdTqDtTX2cxF+WGTOpU8phjAWTy1g6/SaDG1FtQojTUgwZ/rR/gTEDMt1yrJdBQDQsiSJO2oPLWRRsbmdcYlriOGN3DoAjK7EhwNhBGup0BnY9D0oWVTura5XzI2Y55JViCCoO0DKp030oDjuP37uhcgDZV0A9hufM1ouJuMniLZAfjEwCeR6g/Tl0MXfvOg/SaB4RCLWwM6kyW1gaenOnnhqkYQQSXFsMySS2hMFZP7o0HOBSZwnBXLzKuQGROflHWdhTdxO/h7LK6o0KApvJ4kXSAGhp25xGtDpYniJdVCgH6e95Ph8ObqhljIRIY8wdZHM6GljieCNq6ykbfD5g7EVZ4r2wvYTIgtWu7yju2BJVkAEQQRyj9bgOLdtjiWSUCZQRoZBkzzGn1pj8RWPp2Ulhup8pd4fibi3AylA6nMM0AQPWJ05Ua7YcDS6hZrlokG4y+OHKk52AB0kGYBmBpz0TrvEFgscwIEken0odxItbvkOxcHMTPR9yNdD/AFFKUE7xwxBzXeFygU76wRIMfSaP9mOFhGOJgstsxrLSxiNeUSOu9Jl1bgg5lKiDJ21+vtFEuF9ubuGUi2AejMPqQNY10Ex1moykcwlxHLYURt492qXDsCtlWJJzDMYERsBsSDz00OlK7dtbzM37Kw2aYBsoYY7MIElvWfStuLdujicMbV5A7kgh9BkIInKByIkct6A3MPcsNbLSpdQ6wdQCSBPQ6T7ipZO82J02NBpIFw5374gs6sFubupAkNOpiBIJ9xMHWJ9F5rMd6wJ0IRQNQDImZgEgGT7A0NwEl8/eBGEnM0kkn0BJmdd9Cd9jJirUMT3guE65tdZPPMJmjsc1F/0o11e0O43t3fuJlAS3Ihighm9z8Pt8684Hi3uLdVmYplgLPxXGICKJGhza/wAvSgCnUDmdh/ai2KxaWrAtrrdJzMRss6b82y+ERsGY8xVJ6ws2LGF0qOfdzZHuK7KxtsoMF10kA66/hHnTLxDteyW7b2bSG2ZVswJ1XTLGmXw668opJxVx8olcqabbE9SfbQf60WwOI+9JkBC3oAKna7lHhYdLgiD1E0QAuZjjFAtuIUwfbu4GY3LaFSIAVVBU9RIM+9CsZi2xLl58R/BsR/yfvDy3HTnQs3IkHQjcHlW93ENceSRJjoAOnkAKFW84/L0qNx9ZdwOeyRczOoB3mGbyX+p6eorS5xq6bhud4waTqGMgHkD0gxWuOUnxNeW4RpuZifSOpPz1JND2erY9pXT9OEFxs4F2ixL3Vtm6XBzaNH7p3O4jerPHe0JssptqtxLwJUyR4Qeem8mlTDY0W7bMD438KxyX8R9/hH81albl021JPdohJkgACZJE89RHtyk1FAPMz9ZhBGtfQQve7cOj5WtKYjMQzA7yY5detbJxC7cufs7rFiQAgzQZ/hnLH+tA3xaG4GKLdcAAzIQmdwBqZGmunltTD2c4fiLF5L1xEtBiQveuEnNyUbgx5Uygo4nLGMs3hJgteFm2crfGpM+uxHtFDcXhzaeRJVYJ9zt57UycfcfenYSZMzsN+Wuo86HYzDi58RyqviZhyA9d99B1I60G+rTHlBpjjgeLqDoZVlDSRGhGxnYjyq0ccP8AiJ/12/8A2pbw/aDAszW7nf8AdtEMxU7coCyq9N+W1QHs5ww//tuPKB/60lUA7w/6V/KV7nBy95ms3AbuYt3bZrdwaz4Q4Ex5GgmOuHvXNxCr5iSu0MTOxG0mmLh3aJMSBZxkT/8AXeEBlblJG3rt161NxdSbL96qvfwrAZiPjttsxHPfnzB860nSRqWbVORG+Fl+Xs7WPoRFe3xA7ETNHuEcSZMNiUQMLvhZYy6KNzEy3wwd4BMc504NxfD3ri/exlK/DdXw7bC4BuByIg8ttnbhWEwivcvpkllg5DKRMyo/Brv0j5pVhdmTN05xnYEick4lKuxykKddQRE6x7EwPaoVxJiJMbxOny9vpXXe1HEg2DbuoLeGNM0AEHXcEECOY1pUuthUwj4pcKoc5QFcE28xgHICdFBJkdRE0Ipiam5crKgYqeaHHP2i3Yv3BZIW4oRplcwzadBuJ2gb89Na04Zxh8O+dNQdGU/C681YbGRV3tPwm2O5vWRkW6AWQHQSobwztuR02qjieGB1zWSZ5qSPz/rsf4dJNlYHbtCTqMWRSH7+n7xj4hYV7F6yviW2q4nDnc903xr6CTSlhkRmAdsq6yQJ5dOeulHOBY4/d1vPoMMuItNO7IyjKseTtl+VLvBsE+IupaSM76AsYGgJ19hV5BuDB6UhVdSeO/7/ALX+stcNxVuct1iFGojUGNYIjXy2EwDpVXF4nvHLEROwmYA0AnnAG/PU0xL2HxFgXLl2zbdERif2oGgEkiNZgGNqGf7ObEJdu2bQVbYkqGMSZPhzb6T4RsBVG9NQsRw6y4IrzsV7Mr4+2Ws23HhVZQ6mGbMTIBO5G8R8PkaGmmHs9xmygFvFKbg/AoQONWOupkkkmIG225n3t7icOtxLVi2lsoJeFAOZohT6ATH8VUyjTdyJnIylNPJO/aadl8Ih/a3B3kNltWRvdubweiDQkn/BNI9u9i7dm4RdbOXvN+EuqkBE592o089aT+GcRvZHt2h8RguAcxG+UHkJMkDereBttZv2SWAIcElTqII6eR2+dEpoAARGfxEsTvuB79/tHrHtc+53xi1UMHUWdFEbaJl/CB9Jmi3AcSUwlkDDve8DGVCwPG2niI+k1TGNN5cTaxFvKltWKvBAMfDvpm2Ig1ph8K6jAut12zBVyLoAsS22hjYzqaMijOZYK6TtvfpxF3iOOuPimu5QrklYI+DTLz5gCJivLPCg1xVck5jqfWdZ9das9ov/AMu4Z2YfRRM+emtaMJK76kCQYOulL71H5HKqNO1gQPg+GNeui2m5O/IAbk+UVa4jw3u77ramEII18Q0BnrvrpW1nii2EAtgu5cG4QPwI2ig8gSJOnQUNxfES99nhlJ1AO4gAb0VADeV/U09j5SfieJL3MzqVePHpGYjZo5EjfzE09pgLGHfDWO6tuL2YO7CWJAEZT+HxHly+dc5xTkkFplhzn1G/kRT9wjFXAuC720lxnYd2+YyilQSWEanu9d40E6ihXckxmYkIp+e1+m30knCuBW7OIxRKhxZUNbDa/ErMCepGWJ9aGcawgv4SxiIVLjkrcKrAPxDMQOmSff0oocddPE7wsKtwC2qupbKDAHOD4szRt19arcS4sgweG/ZKouOwFrXKMpbfmRqJ2maOtjFo5DqzHy79qO368xeuYWznY287W0PhkaNAE+KBznQwY+VW7DjFq6uQjIp7twQoGYgC2x2Ks0R0M8pFSYzBNnDXrnJSmUQV/hVQMoSBsYFUOOoXUjumtwGYMIAYqkkOJAByggHU8qPRp5O/lE5cxzcDbzl/sxhXw6OcgXEMSttnAOR1PwEH/wCN2GoJ309wWJxbuwW87wG8QMnLJhjBO+nvFV7Xaa+LmfvDmChddcygaBgdG001FVr2MLtmMyd56/6RvSnYEes6PR4qX0P1uFsLxPu2yiXtzorbx5ROU/SvOJ8RzwqgrbGoB3Y/vHU+YAkx1JkmTs1wd73e3VbKLKFsxUNLQSAJ0BgHXlpVng2Bu43Obl0rZtDM7ETEAkBR1gH0+VEGJFecpkxqxby591zAJ61ct8HuEA+HUTqetXeKdn1tdy6ubli9BDZYaJEgjrBqpiDimdmBgEkgDLAk7DWleEHxGPL2oKV+sG3LmlGsFxH/AHO6zPqE7rKdzmIKQfLx+wqxcvYa+PGndt+8IH1VYP8AMn8wpZxT5S1tWzIrkgwNTESYJBiI0JG8b1Y8F73cr4i9SQBt3k/D8O1y4ltQSzEAARP1IHzIp04fhcRhrqsljEP+8MgAPLWJER59KXewyZsbaYkBUzOSdgFU/wCKbsN9pa3WZVslbaglrmecqD8RGWfaaioDW8nU9Rlxkoi2K3il2q43a7xktKyDZ80eFg2sQJhTp86D8Q7Xm8gtOpNpFCqAxB0MyTzYnU1V4nxsut0FF8bs5YDXxNME9ByodwmwWuWxlJBMjzAOvrtUUBeJi6vqHyMFYcQjie0rORKwAAAJOgHSatXOL92mZPi5f5FGvu1smIWemlUeLiw+KSQtoZV8KnQuNNT+GZ5849aK9Z2mbxLzuIr2cbedXEuys2ZgJylp3MafPamnsEwt4rvbpFtbSM0voNRlHr8XL+ophtX7VpfhgwIWNSDsekefPlNWeGY+QVa1aQBwCrKD4WEk5d5BjfLmmKfkxLjo6rMLF1TsrJpoecj47jcXfwD3LeJtX7Q0ud3aKNA3mST5kQunUUN4qv3bB4fDtOZy15mU6HMpUBWGjfEswdlJ5iiPZ+6MHh8TduotnvZNtQ0nQMAsEz8R0B89tqV8ZjxcwuGA+OzntsJO2hVo22kE+VJP3jvEFIX8oPPzH8S39mvC0d7t54JtQqgiQCZJPqAAB6mlLEYguzOxkuSx9TrzqT709pnW3cZQ48QViAwPIxvuR86iS3prQMQQBNOFGs5L5qE+BWGIJBIVjt6abe1EcdgGUBplRp5itsAoQZRrl09avvczIRB2/XrtVAiohh4tUrrxK6yhGuOVGyliRp5VewXGL1pStu4yqeQOn+D5ihFtelTq9S4dLwRLS3Tr1IM++tZcv+A/rWoA9eDxeHc8qg5iuo3UES1w1ciiR8Ws+1CuPY1s9sgFWGoovgiMsNoQIiYj9dKB8Xu5rtpeU/EfNgPYVd7zIV8Ev9r8MbeJdTyIO5OhUERO4qTA9sr9q2qL3ZKAqjssuoPIGY5DcHYUR+0/Cqt9HRgyugEgg6ppy/hIpOVqXjY1YnWVFyopYXDHCuPXrF03UbxNObNqGkyZ576zvWvFuMvfdC2VAgCoqiFQDoCT9fLpQwPXh1ogxEa3Tq29bxxwDu1sMiksRqx1kxrH72vIa6RFD+K8as2mysTirmUhtWS0s/hGRgTHOPLzNS8E4q9sgW/BoWeNQemUH4CSQDHt0odhkhmlQZZjPOSSaoEfmnNzBl/tg1K2OxeDLWnsrcE6PbJ0EgRlY67/ANNazFqrMBatldtJJkyBAknXWs4jw/NlbKEIYbcxvy9PrXj4hlAZTBDKw23Bkb9N4phNiF0hdWC3yf4nQ+BhcPh79iJNq1muMOdx1ckA8wqqq1T7OeHhGIPMm5P/AEqtV+zfbNTaYXsTF1pCl0GVTrBlRBGx186r8B7QI9rF4a9dVWvF2W4dELNoZIHhBIBHqaYGXaoZw5Rr1D/spPP69pe4uM+GwtpdJw4YGQAD4ASZ0AAkk+tVVXDxrjFnnFi4R7GRI9hQftRxYM1izYbOtu2tosuznTNHUSB8qNWbYCgd0NAPxp0oNKH81RGfUoUUe+3HJJijfvwDQoaCifELelDAaQZv6ICie82sWwzqCYBYAnoCd6b+3mHTB2ltYeLa3i2cDdgsRqdY19KSXarFng2JxAzrbuug0DBXbQch5CjT8pAEd1CamUk7Dt5+UFYy4QAsgiATHUjafIGj3Zq9KCZ/ZN4fRpmhz8OVTBUyNw249qL4fHqbaoQFKggQIBBjXyaR6HfecxUCCJhydNkU6+YZu2kzB+f666UL4hwNbiG4DGQwV/enp56betbYTEksEIljOUiNYBJ0O2gJNCb/ABK5bd1bUI7aDYEEj5Tzoce27cRGQFlOjkQtgcVaRcmabn7zSAoiOYMb8tRRDhBY4kA62srNmQ/EwgZSRMEFpI2IAOoIkDiMXmJlQ2kEHR1I08joesirmB4gFVrTWhb7wFluQc0hTk3/AAlhH83lTW0jeLxHJlagPfvylTimCNq9dQsXUEgPPWY/rQ60ha4iAgFmAknQSY18q3Pi6kz+YP8AahLXJbpWcHe53cqkYtB5O0b+KcDXuBdVSlyywtYhCSYY/C4n8LfKYigvdSKa+BcRF4L3rf8AzL92vE+YmzcPmGGWfKgFywUdkYQykqR5g6/lTctbERfSrzjbt79+lS7wu9OsxIj3Aj5UaswpBkwJJmOWp9tPyoRasrbuFO8VlMeNfhVvfl19jVriJVB3SmW3uEbDoogxvqfOByNUBR1GZnxktpHf9pDYaiGH4e1y2zICWDKABzlXJ+QWaHB4FHDjvu+GK7XCWA/nUBj/ACqoWf3nYfhq8dHniX1GMqoC8wdfUZjlnLynePPzrWy7KwdROWCdDEdDGwI0q0MYmJQCMt8c/wANyB/2vp7n1oYuKIUgMQGiROh6T13qMaaxxKx49S0Rv3uGrdvNqgzoxMGdRzKsOonl5HmJX+KY4NKrBmASNRAMwDz11J+WmpvYey5tuEuoocQyl1UkD1OkzHLQmdDqFu24JHMSNCDt5jQ+1QsBuBzG4elUtuePe8hRYq8/DSLAuzqzGFgzkUeJ/JQ0L6z0rbgWA7+9BbJbVc1xzsqDc+vIeZFFuP8Aau2693hrfdgqELHfuhMIOgMy3Uk+pi1RLRmSw4TGL8/SLXeVur+R2/09q0tFVZSwlQQSNdQCCRPmNPejfaO0BkKgAAZMy/C6jVGU7apoRyKGhUBlJ8o1iUcKe8qYLjbWpGVWBjMDMwDMAhhH+BVzFYnNcLKAqsSyxtBHLyoVZxGVWGVGziJYSV3+Hodd/IVZwWKZbbA2u9TUrIOVWGp1A2gyRI11kSZNQpFTFnwEnWBv+8s38QDGYwgPiM/RdDJ/LfyofiMcpzKg8JIgsBOn5exqtibzOZYz05ADoANAPIVoi1WoBdIjsHSFWDk7/aeuK1W50n5f3pv4BwYIysQLuJYBrdj8KDlcvn8IA1C+noAXaDDd3iHAuLcMyWQQuY6sBGkAztQtipdU1J1AfIU+/v8Afv2lG3fKsrDTKwPXnTo3FRJ8Vv2Jj2pRwKguoOgJjbrRJXWNxV4k195y/wASyLjcFhyJrxBNDS8btMjNmXzFLfEEhvKkwulbS3zE1sWTduJbWJdgok6ann0ArpOHxuEAVP8AaWJUqABkVltCNgq5NvXeuWpehxlO3lB6EfI0RDyKMZdAoToDpV6ndjX0/kGdF4pZzIGxeXFYc6Li7QAu2+XjC7ifUe+lKnH+zxw0NmFyy4m3dXZh08m8v0I+AdqbmFaPjtN8ds/CwIg77GP7GRVztM6fdU7h/wBhduh0tne2wVhcHoJX5+5azB1JEzpjydNkCdj9Pp2Py2Pzlfh+IW1ettftgEL8eslGEagSCSsqDE660FvEu5O7OxMebH+5qezczOr3c7IsAxJ2GiySI0ERO0xtXvGsGyKt5UNu2+iS0k+HVtI/IanTyFnLD0H1j1xpiJNUT9L9IvXYFxhMjMY89eXrRgXOZYs3kZA1nU8+eg0135UIx2ENq4UYQYUx/wAyq3/lV/D/AAilEwOnXcgyS3jchiNyPkJmfnVHHWsrkjYGRW8y/pWmMOlUDHZBaEw/g+HsFzoRdQiHCmDl357HmOcjY1txbFC5fJlicqhiylSXCgEkHYkAE+c7jWvOGXCqqVJBHMGoMHhXxF91DKDqzMxAAVdyfSjJ2oTHjzeLU3aXMBZBlmVyi6sVExO0nZQTpJ+tWu4R4WwLrP8AulQZ3kjKSemke9MOMFmxwh+6YsLpTxkRnPeAT5DwmB/c1X7O8USxgLhtuBibpZVEjNuFUDpzbXnRaRwZD1WoFgO9AfyYFTD3FuqndkNvlcZdPPNGn51tx4PIa4wLHTKPwgf31OusknnV/inEblx0Dkn7uiJcade8cEkHqP2e+xM0K4k4ymqsAECJ+MXYEiXuHcF71AUzg8zkJ5coAH/dWnCOENfxAsiRqczR8KqdSf1uRVDhnFHClQ7BRyBIH0pi7FXZXw3LYuNfXvM7wxtIwYKo55m+cRRDS1CoHxciavtPeP4G2OJWrCIAk2EKjnJEz1JB1POi/E8FwlAxHdFwSBbF1wcw0ykBvCJETtVPi2GdeLW7vdPcUw6rbjMe7QDmRADxMxpWmFcY63fGItpaew0AIuUDRpDA6yCu8jemcEioLFiiMGNAC6PnFHAtc7u5YFmWZgWYzpA8IA2O5Mmd5AkA1DieGm0YZlLcwDMesgQfKiuGvjKjAAxtmgyOhncVBjOJXL1xbbBAs+EIoUCdOQnaksQU9Zr6bqCMwDDYneD2cFO7jUeKfPmN+n5Vtb4k9u1csMso/iAaQVYbMvSdj1o3heAG84CKxYzpE6H0Gg9aH2eKtlZbiq4WYzKDHLpE+cT51BQPPaAnVjIlsL8R++4+9wr2c7O2nw/3nEM+QsEREIDMWYKJLaAZj9Ca97X8PfA3lS1fu5GWVBcyIJEaQCJ1251JwC/Zfhbd/nNu1dzFUIB1jKB5S8+1ScT4KHxbtevu2Gs20dncywUzltqebMZjyM700Cl2lLkJyEudt9q+VV67/eB8L2cu3cPexbEKiSZaZuNMHLHmYnadORitwc2BcLYhmCqpKqoks3LfTTfXTb0Lz2x4kP8AZVrKoti73WVB+FYLgfICkDg72izd6mciIkkAddmH1mhIphHY85OJmfYXQryhC/2pfKbeHUWLR0IXV383c6sT7ChDD+1MdizYvstpLORnZQGBJjxDMTEaBZ5GqHaLB93ir6DYXGI9GOYfQ0jM5urubOkbE+yirBPrtKODtk3FWdyInr/rRa3wG6wDBJDCdxz160JG4onb49fUAC84AAAGbYDlVqWrwzi/i/51HzjP26wSJiUKKFDWiCoWB4Ty6yD9KQ+KYaQT0ron2nt+0w7TIi4J91mPnXPL76a66Hn/AA/1JpCNtGpjcojqPYJi7cMEGiHD4MBiQDsYnc6A67VTxixUmFaVX9bUZnXQEMVBh65wpJjOY9BVC1lt4lRcVrtsEEqCRmHQRsTEaVeW7Kg0PuZTiLOYkAsoJG8Zht560aC5zxnyF9LmO/bsJZw1jD2rXdNcbvDbAJIIXLqTqxlo9qocTwLYi/Zww0FtFCKCP3ASGJ0Daa9Iox23Fy7jsGlm4M3iZGgHKwaST1ACAgevWlHhfFGw2K71YJtXG0iARqCIGwIJp+SxfviZFc/BQg77n13J/wASl29wly3jWFwQxVCdCAdMsieRKmqKNoKaPtVweI72xexAQNdQgKn4QjTBPM/tOppSKiKyg2Jv6RiU1TRH8Rop2Wwa3cbaW4oa2CzOpmCiIztsQdl60KUU4fZtwk3buJuRpbwt4T/E6lQPcZqhO1wuobTjMG4d4tg/OhqsyOTJDBjqCZBB5EbVb/8ArjyqliVgz113n59KMneIwAUTH49srX3Tu0vHvBOt22WJ1JgwSsmcs+9AcF2hVcKLK2S1wOHLQMpIMqWO+mmnlvqaEcNwBunX4Rv/AGotjWSwg030EU0OeZmyIq2i9zciwWcC5mYzd+PaD4g3/wDQBkVHiHEECqDYxnO8Dyra34due/n60pjfEdi6VydRkmGEEjqJqbAY9LN9HZM6rlOXMV8QUayOjifaK1uWTkS6B4Q2Q+TEFgPkGqLEqMqmBpm9T4hp570IbYQ1H91gY02u2tsY1cSEcBkKXFkGNhK/9I0PStOMdp7IsXLNg3He85e7ccBSc0SAF6gAcgBPWl3hlm3dJBGXT0/ryMD3qmLZEqRBnn67qehitOptNxF4vihApsV8vT5+7m9nFMGAzEDp+tqbOyPADi8SoJgAFmO8ACPeSQPeldbY2ii/ZrjtzB31uWzpswImUkEjyOmnnWVgTxNb4RRbv2naODcAt4VW7rMSYksemsbCNZrg73J9bjEn+Y/5rvVviYv2DctMrqyMQQD0PnoRsRyrgKqSEjehxnYkzl9OtuB6iFezuMtd1esXX7pbrWzmiRCNJUxqJGx61ewna2++LuDD3LVpbraG6FywiQuYkaaLsOZpTZYkdKhaSYAmtK5DQE6r4se7N38+O3+B9J0/7QuK/wC6gI2GuJsxBBdSYg2wDpsQT0Nc3wN8yfOtLWA5vHpyq7ZuJsCKLI17znKaT4Sb+scvs5w5fEltPAjHXqYX5wTVft9YK415IMqhnr4QOp6U8/ZvwtbOF7w6veJJPRVJUD6E+/lQP7UuHftLd4bMpQ+qmR9D9KwkgkmauhyV1AHoR/MRMLbzNA32HqelMI7I3/8AgN9P/aiH2ZBDevKwBORWUxqCGI0PL4q6QMP6/Kj+Iy7LMP4jbZzcT/tPwubD27kQUuQf51Py1UVyy6NK6P2w7V4e7h3tIxctEEDwjKwO5Ou31rml+4daWoI5na/C3vCR5GCOIGteHnSD1/pWz+J4Owk/KrOEWVBPn+dNuhNKLqyahLOGv7qfWp7QIdXUwyEMDAMEajehWKwmpMV7bW6vp+udGrVxMXU9IzOSBGPi/aW45tXBbUX7bAi6szAkxl2gk660vDGl7jlolyWMaDxan03qYYp+cVvdw7tZ702myZsguAeEPyBP4d+cU0uW5nPyYnxJRG3vaMv2l8XF6zw8ZwzdxmbqCyoNfUo3ypNtqTAG5q7xLNc7uT/8aC2DyyhmYfVzTR9nvBjeXG2xGY2BlMcw8xPLMQPlSCNAhYeo+GlVFF8KORj613b7PuD27HD7WUCbyi455sWHnyAMAbfOuJYhINfQ/CMCLVi1bMzbtop9QoFKc2BE5nYrRM4JxTDd2923+47r8mIoRfbRfSnLt5hY4hiMpBEoTP7xRSR0NKfFR4gQZ0HIDWNdBoNelN7Azd0jWpWFuGXgttRPr66sR7KI96u2Ox+Jx4L2guW2oAzGMzESQvLfSTApXt3TprXeuwVkLgLI2LLOn68596F2IErqF+CNY7zhmN4Nfw75btp0P8SnX0OxHmK8s3sxy/i2jnNfSajaQJ84mf10Ncb7Ygf7QvmBIIWRuYVaBWLGVh68japSRFXhuIRyuc37TqOcBYJ26EigGMxP7MLpoWIPM5goIPpl+pq7xRzkgfiIn2/yRQvHfAvWR+VNraDhYnNqPeaYW6VMiiXCuB38U5SypdlBMZgIH8xHM1QtbCmjsnxI4e4bp8KIglyNAzkwCfNY0NCWPAnRyouNdXft94v4jC3LbFXUqw3BEEfOt8M8713DCPYx2G7y7ZR18YJygxHNTuPbnXF/uIDmDGv5VSsTMydQu4fatjG/7OeKsuI+7k/s7+YR0YKSCPUCD7dKWuGcPzC82/cAMRyI7xVM/Onj7MeDo1x7xEm3lCnXQtMn5ae9JVvincXcSEHgui7bIP7rNofUED61fN1MxyKc4ZOLEAPYOaKulVtoSN/zNV713xkio7svy2/0ow20058DPkocTwEsfEZ/KrWHUTB2NV1slTBEGrIWrDTQmNQPCJ3nsmIwOHC/8NZ9SJO46mhn2ioTg9jpcUmfRh+ZqXsDii2AtD93Op9mP96t9oB3mGvWzBlGjkZAzCJ31FZLozhN4Mp+cQOwLFcamX8SuD6ZSfzArq2c+Vcw7AWv97U9Ec/kP611KfL61Z5gZbLEmfPF59J59P1tVDEXNPWivHsK9ooroULDNBEGJI/oaDpZe9cS1b1Z2CrJjUnr0rQ25udvoKxdNZ77waH1J66UXwXC7pwr4hVm1buBWI3EiZiNtQJ6kUMxGHysV5qSD6g12v7LsGtrh6h4Ivs7FSAQQSFEjzA50DmhcHL1LYBqHnOPDFgn0q3bxIPOnft59mNi2jX7FzuiTpabVWJ5ISZXSTGo05CK5YwYf4oRuNpswdcMgsCGLySd5rU2gKFpjGHWjXClzeJh4fPmf7UwWIx+ow0WMhyMBMHLpyp17BcZXB2L95gSXdUVRGuUEk6kbZxz57UFw6rdvqhHhM5t9gPKmTA9nLmY37Xd27FiT1JZRmOhkExEE0bgabM8++VMmTxCh6SknZdPvFtmuHL3iaFR+8NDr7Guj9peItaypaMPckl2+FEVlzMx0ygZwN5MwInMvOcXigxgadCDrW3FuPXMVburdYg27KCVmWi4CSRPiMa5djAMSBVHFrICzOTvZlbj9tTcz2bjX5+JiqgFtRK67eHz5GTNLXFrMhdROpI0OUg6gwT5N6GieEcvoHZFjwKmhyg5ZYnck9QfQc9sarG1l0dsxAKiGD8s37xykexApvwqXYzRizaHEWrYggTPpX0fwS4Fw1gExFm2BIjZFH1I+or544Nw1r95bKQXZoGu/n6RrPSvoPiHELGEthr13YQAcpLQOQAnl6a1kyXwI/riCqj5wjdZSCxygCZJ2A5yeW1cY7XXkbG3WttmRiDI2JygGPKRVrtN2yuYtsiApbnwov4j/ERuZOw+ter2GvhEa7lts8kKZkARvGx12/KixYyWruZgBCCyZStthhhrpuybplbag9V3PKA0HzgjalPEjvIVVPOOhjQjXYimo9nv97WyXBOWdNhM7T6VJjOCZGcZkBW+HTXdYAceXOBzror0w0220pepKPaxPsgzBEEaEH+tdK4b9ngvXe/cqlgi3CSczBLaJJj4A2UGeh2oDiOFfecRh8uUtdORo/gMZmj+Hnv4a6zxDidrDJnuOoQTHJjGwAX4q5eXwsVE6fWZ/iYsdcm/8Rb7ZYK1awQVEZBbEIEuQJYgS4Hx9d/xVzXOBV/t32ta663FDi0TkVSxgxDMTyzaroNtPfOwOHXF4oeEsloZ3BGmh0BPm3LmAfMglBVLMw6qFE8TqfYvhowuEXNo9zxv1BI8IjqFAHrNJfavsccO1zE2mXu2LSlxSD+1BBAiZHiMExGm8TXSluAn4Y10Mj5+Wh6daQu2nGFv3FsWnlUJLkagt5dYE7aST0paEk7QMe7TlxIBPrV3AW8zoNgWHymrjcIzHKLUM7EIDMwu7MeY6AUV4P2ZDSpbK+yMTABOmojbXfl57VuPTOy3On/yOJCVlfgd607YnvkDo1t33ghgwK5T1LEL7neg9gawdaLcOxl/BJdR8OrLfDKWdZPhJBCkEbMPnQZLn7Q8tdqTVCKfPteM1OrfZriCbVy1yVgwn+IQeenwzTYuDMFWfMDMTGgPpH5UofZxhjld8xAJC7aGBOvzpu4nju6tM7AZVI2k6EgT5ETWWrM57WWnOfs8uMcYwaMot3ACOZBXbXyrpffD9/8A7D/aua4Lhj2+IqLc5CQ2aJAVuvLnFdLXBCN/z/8AamZRTbCXlTTRu7nJvtast98DQxUWk1jQSzxy02NLHY3EW7ePs3LzZEUlpJjWDl1JEeKNZpg+0rtALuIBsMwt5FUsCYcglvcAOK51xTGs5GdixAgT0Gwp6IKozcXI6YHtX/kK3rTX8ReNlGuL3jkZFLaFmI2E7V1nEdrrGFwtq3aV7rKiKBlZV0AmcwBOu46ztSJ9lnEWwwvXlifCon3J/MVFxTthicVAuX2gDQDwjXrG55TTMuAALvMTZzmGk9pFxnjF/FNnclo0CgHKNtAOW4+lAsTbZXZWUqQdVIgj1q2l+7bOa3cdSNQVYj8qr4/iNy/dZ7zZnIWWgAmAAJjcwBrSyPKbOgJRyPOUraywHU0bN6BpQNXh19RV+9c3qjD6k+KHuD3Utp31xlBdmVRMmFiTA11Jj+U17xXipuoLdtmylich8ILaAEA7mNKms9lWtKhaAxAJnSJ11naJpxwvCEuWQGCujD1B8wf611MXSakomcHN1IU6quc+7PdksTjLkWwUVWh7hJAX15z5ATTD2n7M28EgtLie8vkh4aPDlGhOrZZBIjnPlNW7Xaa5w62UQrcClgofdJJhpiSZ6nXXpSNjsU90sW1LNmJjWYI5dZ28hXPZMi5NzxNKkVfnCuAwFlUN3vSGyt+zLJMzMZ55kaGOfOq9zjGWMsSDm0nLmkbZtSBAGu8E6TACjCkbNHqKnsYXmTJrQz2Kiu+8L9m+ONgs9y2oN5kyozAEIDuw/i0gDbU+lQX8dcusXuOWY7sdZ9flUQMcqLdnsdYsubl5TcZBNtBGUtyLkmYG8DpWcgDeoeomMHCLVrh1oYnEIWvPrat7FR+8dRvttp5zFCcf9oV27nL5k+EWwmyDNLakzJXSY6bUK41xS5iLhuXGzMflpyAGw8qEj4iDsRpUxqVbV3hpTNRkOJ42zXWuBmuOYALdB6D9a1Ld4hiWAgwGAEqwkDodep5iaoDAnWD+iavYa3cUQDpvqAfzBppJPMaTp2O0Z+D8SXDNduW3hwEUZlLMSQMxGcEJqBJIJ1gVMmJxOPvoC2d2AUTEADmfLmTz3pdAJ1YjU8hH5ac661wbAWeHYM37iEv3YYtPiMgQqz8Ikj8/IZcnhN9zKbKL2nKvtCK/eRYtz3eHGQvvmuEzcbTQawv8op6+yG+ljB3nLKiNcJV5OYwoBzctJAGg3auc8T4iL91yVCd4WIAJI1PPzEk+evpUnDcReCPYDHuy05Z0keX65+5lCUAhFQRa7+se+2v2gC4ptWCcp0a4FiR0XpOvz96TMPlCE5ipXURzJER79fKiXZrsycU/iMWklrlw7KsTv1Iqr2g4laM28MJtrcuMHK+LKcqqpkclQEH+L1mlAU0IWHckCFuBdpbtuGKi4DMg7x67/Mnfas4jiFxmIVrVvLlBzhiBGpHlI36elJGGxLK4LSBqTBI6+cb707dgbea8jOoCwWBb8cEEAiZI0nbWOc1ofK2jTB0qLyd/pDXa3i37OzhkEBAGcnfOw1G2kTr5mk3FWYuIdPEgOn/My/8AjRBseHZ7jaksWbfWTv5dZoOl/PdJjcwP6VmC0KhYUOTidz7I4NrOEtDKJYZjqAfFr9AQKh7a47LhWQ5ZcwIPTXbyohhMefu6XCFUFA2Un+GYmK5t2j7QNirhOQBV8K/3PrSMa2ZnY1JeB8QxqNNlmIMLrBHh2BzaaA/Wuj4fG3si51OaBmhRExrGu00J7I2imDSVnMS0epPUdBRU3z/w3+S/3qsmUk1LLE8zg/ae5kCWiSzKpJbqzGT9aWraknbU/lOoo5jsOboe4WkrBIPMHTT35UFAhq6Ti2JlpkL4vhnt/uG8F2X2N28thSAYLyfdQZG3ON6tXeE4VFP+8l2jTu7RiYESXI03Gg6GhNocpqdBofUfOlaSeTEXUrNIOh06Go2JO416irhtztUgs8qLTDTM6GwZV4AtsYu2b4/ZAnMTsJUgExrEkU44nsxhLY77v81tfF8aEGNQJXU+m5pMxlmFMcomg90R607GVA3FysmRshsmNuB7V3Deud4O/RmByuZAg/hzHwnLOoI9OVOC9pUNi3ZsMEYg+G4fh5/ESA5JMASPaK5ZhJDQPL60Wwrtc3ZiD1P5aaDWiViJWoE78SzjLF17hDL+02gkElgNRA11gxpHtVEcxBBBiDoRA86vtxB8GSEIYuJAZQQk+HMs6loBHIQdjQ+3cLeJyWZjqTvOlA4H6wmcEH7f6lhQY1JqVrZnoa9sJpPsPof/ACr3vpJ02NLqJuREQTry/W1ae/P9R860uhs0Tp/pPKvCh5ct/YxUqS5PaggyDPIn+la3sKPU+laJdgxG/P8AXmKmtXZ31/yJq5LkDYIg/ETHP/HWri4rwqAJA1256b+w2/ua8JBGaNjG9RHT/WpIzkmyYw9keEHFX1UwESGc6DTkB5k6f6U5/aZxULhlsrqbhmeiqZMfzAD2NZ9mlq191JAIeSWbTlAET5Ukdt+MNfxLN+FfAoPJVnzO5k+9Za15N+0PhYsYqyu8QetaIG8p953qwJOm2/0/0rcRofatUiZXT8phzD9rGt4P7qBoxbM3MqxGnznWgn3RSD4R6/r+tWLYEA68v19KnS3MDoaEKBxK1GUzgVjad9ef+as4dcQlvOhYpbIHIgE7DWt3J2J5/r86ttxUtYWyFCKpLMQTLsZ1PoDFQkjiS75gNmZnbWAdY9eXy+dWeG2iGBjaIHXWpVwUncyfOi/Y3g4fFgMZ7rxmeYUgwI5+dC5pSTNmPqFVareOnHOL/d8ElliM7IoK75f3jIOusjSlDhym5cVQJLHTnM17xrFd/cZzzMDyHL6UZ+zrAKcSWO9tGOkb6D8iaUE0J6zKWJMe8PfS2gUAlbYjSSQBpr9OdEFvmBA0/XnUaWFkuBB29h5c6lNhP3RWILGT/9k="/>
          <p:cNvSpPr>
            <a:spLocks noChangeAspect="1" noChangeArrowheads="1"/>
          </p:cNvSpPr>
          <p:nvPr/>
        </p:nvSpPr>
        <p:spPr bwMode="auto">
          <a:xfrm>
            <a:off x="117475" y="-881063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8" name="Picture 2" descr="http://t2.gstatic.com/images?q=tbn:ANd9GcT_ytBB8OWVGhC3lRJaIFmlhdfJwGEeXRTa9Rwj8V22GwV4dSU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6482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3068</TotalTime>
  <Words>2059</Words>
  <Application>Microsoft Macintosh PowerPoint</Application>
  <PresentationFormat>On-screen Show (4:3)</PresentationFormat>
  <Paragraphs>303</Paragraphs>
  <Slides>41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Apex</vt:lpstr>
      <vt:lpstr>Coping with Crisis</vt:lpstr>
      <vt:lpstr>Understand Crisis</vt:lpstr>
      <vt:lpstr>Concerns of Older Adults</vt:lpstr>
      <vt:lpstr>What Makes a Crisis?</vt:lpstr>
      <vt:lpstr>What Makes a Crisis?</vt:lpstr>
      <vt:lpstr>What Makes a Crisis?</vt:lpstr>
      <vt:lpstr>Causes of Crisis</vt:lpstr>
      <vt:lpstr>Causes of Crisis</vt:lpstr>
      <vt:lpstr>Reacting to Crises</vt:lpstr>
      <vt:lpstr>Reacting to Crises</vt:lpstr>
      <vt:lpstr>Reacting to Crises</vt:lpstr>
      <vt:lpstr>Reacting to Crises</vt:lpstr>
      <vt:lpstr>Resources for a Crisis</vt:lpstr>
      <vt:lpstr>Chapter Summary</vt:lpstr>
      <vt:lpstr>Chapter Summary</vt:lpstr>
      <vt:lpstr>The Crises People Face</vt:lpstr>
      <vt:lpstr>The Crises People Face</vt:lpstr>
      <vt:lpstr>Health Issues</vt:lpstr>
      <vt:lpstr>Addictions</vt:lpstr>
      <vt:lpstr>Addictions</vt:lpstr>
      <vt:lpstr>Addictions</vt:lpstr>
      <vt:lpstr>Harassment and Abuse</vt:lpstr>
      <vt:lpstr>Harassment and Abuse</vt:lpstr>
      <vt:lpstr>Teasing</vt:lpstr>
      <vt:lpstr>Harassment and Abuse</vt:lpstr>
      <vt:lpstr>Harassment and Abuse</vt:lpstr>
      <vt:lpstr>Harassment and Abuse</vt:lpstr>
      <vt:lpstr>Domestic Violence</vt:lpstr>
      <vt:lpstr>Harassment and Abuse</vt:lpstr>
      <vt:lpstr>Death</vt:lpstr>
      <vt:lpstr>Death &amp; Grief</vt:lpstr>
      <vt:lpstr>Death &amp; Grief</vt:lpstr>
      <vt:lpstr>Death &amp; Grief</vt:lpstr>
      <vt:lpstr>Death &amp; Grief</vt:lpstr>
      <vt:lpstr>Death &amp; Grief</vt:lpstr>
      <vt:lpstr>Suicide</vt:lpstr>
      <vt:lpstr>Crisis Management</vt:lpstr>
      <vt:lpstr>Intervention</vt:lpstr>
      <vt:lpstr>Providing Help in Crisis</vt:lpstr>
      <vt:lpstr>Chapter Summary</vt:lpstr>
      <vt:lpstr>Chapter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&amp; Relationships</dc:title>
  <dc:creator>Susan</dc:creator>
  <cp:lastModifiedBy>Jerry Stratman</cp:lastModifiedBy>
  <cp:revision>324</cp:revision>
  <cp:lastPrinted>2011-10-25T20:57:44Z</cp:lastPrinted>
  <dcterms:created xsi:type="dcterms:W3CDTF">2011-10-25T20:56:37Z</dcterms:created>
  <dcterms:modified xsi:type="dcterms:W3CDTF">2011-10-25T21:19:26Z</dcterms:modified>
</cp:coreProperties>
</file>