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57" r:id="rId4"/>
    <p:sldId id="281" r:id="rId5"/>
    <p:sldId id="379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80" r:id="rId18"/>
    <p:sldId id="392" r:id="rId19"/>
    <p:sldId id="364" r:id="rId20"/>
    <p:sldId id="378" r:id="rId21"/>
    <p:sldId id="371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376" r:id="rId33"/>
    <p:sldId id="403" r:id="rId34"/>
    <p:sldId id="325" r:id="rId35"/>
    <p:sldId id="4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0F62A"/>
    <a:srgbClr val="F9FCFD"/>
    <a:srgbClr val="DADADA"/>
    <a:srgbClr val="8CEA3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211" autoAdjust="0"/>
    <p:restoredTop sz="94624" autoAdjust="0"/>
  </p:normalViewPr>
  <p:slideViewPr>
    <p:cSldViewPr>
      <p:cViewPr>
        <p:scale>
          <a:sx n="70" d="100"/>
          <a:sy n="70" d="100"/>
        </p:scale>
        <p:origin x="-1200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3E7AB-C2A4-48B0-B73A-8496D48F0E9A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22B6-0900-4F73-A664-742488F4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FD93E-A37A-4605-9195-669BCAEF0F2C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CADCF-A7A2-4AC8-8C68-50B19FC56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69180D-E61D-4632-A5BD-C92CE7876E46}" type="datetimeFigureOut">
              <a:rPr lang="en-US" smtClean="0"/>
              <a:pPr/>
              <a:t>10/26/11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I-l0tK8Ok0" TargetMode="Externa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 to </a:t>
            </a:r>
            <a:br>
              <a:rPr lang="en-US" dirty="0" smtClean="0"/>
            </a:br>
            <a:r>
              <a:rPr lang="en-US" dirty="0" smtClean="0"/>
              <a:t>Older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Living Arrangements</a:t>
            </a:r>
          </a:p>
          <a:p>
            <a:r>
              <a:rPr lang="en-US" sz="3200" dirty="0" smtClean="0"/>
              <a:t>Like teens, older adults cherish their independence</a:t>
            </a:r>
          </a:p>
          <a:p>
            <a:r>
              <a:rPr lang="en-US" sz="3200" dirty="0" smtClean="0"/>
              <a:t>Most older adults want to stay </a:t>
            </a:r>
            <a:br>
              <a:rPr lang="en-US" sz="3200" dirty="0" smtClean="0"/>
            </a:br>
            <a:r>
              <a:rPr lang="en-US" sz="3200" dirty="0" smtClean="0"/>
              <a:t>in their own homes</a:t>
            </a:r>
          </a:p>
          <a:p>
            <a:r>
              <a:rPr lang="en-US" sz="3200" dirty="0" smtClean="0"/>
              <a:t>Safety is a concern – injuries </a:t>
            </a:r>
            <a:br>
              <a:rPr lang="en-US" sz="3200" dirty="0" smtClean="0"/>
            </a:br>
            <a:r>
              <a:rPr lang="en-US" sz="3200" dirty="0" smtClean="0"/>
              <a:t>are a major cause of death</a:t>
            </a:r>
          </a:p>
          <a:p>
            <a:r>
              <a:rPr lang="en-US" sz="3200" dirty="0" smtClean="0"/>
              <a:t>Survey the home for hazards</a:t>
            </a:r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t2.gstatic.com/images?q=tbn:ANd9GcS91arufFBqv60pBtom9X4-L-TZ6r0_IeJ2vZj4HLHEqKLXcm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2819400"/>
            <a:ext cx="2800350" cy="1628775"/>
          </a:xfrm>
          <a:prstGeom prst="rect">
            <a:avLst/>
          </a:prstGeom>
          <a:noFill/>
        </p:spPr>
      </p:pic>
      <p:pic>
        <p:nvPicPr>
          <p:cNvPr id="27652" name="Picture 4" descr="http://t0.gstatic.com/images?q=tbn:ANd9GcTXGR56baQuwz0LXD3dMOrG7WFTyRLf-zBUEDmqxSRLXM8crQ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48200"/>
            <a:ext cx="237172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Living Arrangements</a:t>
            </a:r>
          </a:p>
          <a:p>
            <a:r>
              <a:rPr lang="en-US" sz="3200" dirty="0" smtClean="0"/>
              <a:t>When no longer able to live at home:</a:t>
            </a:r>
          </a:p>
          <a:p>
            <a:pPr lvl="1"/>
            <a:r>
              <a:rPr lang="en-US" dirty="0" smtClean="0"/>
              <a:t>Shared housing (rent out rooms to others)</a:t>
            </a:r>
          </a:p>
          <a:p>
            <a:pPr lvl="1"/>
            <a:r>
              <a:rPr lang="en-US" dirty="0" smtClean="0"/>
              <a:t>Group housing (live in same building)</a:t>
            </a:r>
          </a:p>
          <a:p>
            <a:pPr lvl="1"/>
            <a:r>
              <a:rPr lang="en-US" dirty="0" smtClean="0"/>
              <a:t>Live with family – adults must adapt to caring for older parents, while still caring for children or teens (sandwich generation)</a:t>
            </a:r>
          </a:p>
          <a:p>
            <a:pPr lvl="1"/>
            <a:r>
              <a:rPr lang="en-US" dirty="0" smtClean="0"/>
              <a:t>Retirement Communities – may </a:t>
            </a:r>
            <a:br>
              <a:rPr lang="en-US" dirty="0" smtClean="0"/>
            </a:br>
            <a:r>
              <a:rPr lang="en-US" dirty="0" smtClean="0"/>
              <a:t>offer several levels of care, </a:t>
            </a:r>
            <a:br>
              <a:rPr lang="en-US" dirty="0" smtClean="0"/>
            </a:br>
            <a:r>
              <a:rPr lang="en-US" dirty="0" smtClean="0"/>
              <a:t>including nursing </a:t>
            </a:r>
            <a:r>
              <a:rPr lang="en-US" dirty="0" smtClean="0"/>
              <a:t>care</a:t>
            </a:r>
          </a:p>
          <a:p>
            <a:pPr lvl="1"/>
            <a:r>
              <a:rPr lang="en-US" dirty="0" smtClean="0"/>
              <a:t>Nursing Home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t2.gstatic.com/images?q=tbn:ANd9GcQTcjyGDMyGgYn5Kh9x_NOJaKE8FmLci3No2s0ppbrRMuRO8n0K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3048000" cy="228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Living Arrangements</a:t>
            </a:r>
          </a:p>
          <a:p>
            <a:r>
              <a:rPr lang="en-US" sz="3200" dirty="0" smtClean="0"/>
              <a:t>Caregivers:  a </a:t>
            </a:r>
            <a:r>
              <a:rPr lang="en-US" sz="3200" b="1" dirty="0" smtClean="0">
                <a:solidFill>
                  <a:srgbClr val="FFFF00"/>
                </a:solidFill>
              </a:rPr>
              <a:t>caregiver</a:t>
            </a:r>
            <a:r>
              <a:rPr lang="en-US" sz="3200" dirty="0" smtClean="0"/>
              <a:t> is a person who provides direct care for another person</a:t>
            </a:r>
          </a:p>
          <a:p>
            <a:r>
              <a:rPr lang="en-US" sz="3200" dirty="0" smtClean="0"/>
              <a:t>Caregivers are very busy people</a:t>
            </a:r>
          </a:p>
          <a:p>
            <a:r>
              <a:rPr lang="en-US" sz="3200" dirty="0" smtClean="0"/>
              <a:t>Caregivers need to take care of </a:t>
            </a:r>
            <a:br>
              <a:rPr lang="en-US" sz="3200" dirty="0" smtClean="0"/>
            </a:br>
            <a:r>
              <a:rPr lang="en-US" sz="3200" dirty="0" smtClean="0"/>
              <a:t>themselves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Respite care</a:t>
            </a:r>
            <a:r>
              <a:rPr lang="en-US" sz="3200" dirty="0" smtClean="0"/>
              <a:t>:  temporary care of </a:t>
            </a:r>
            <a:br>
              <a:rPr lang="en-US" sz="3200" dirty="0" smtClean="0"/>
            </a:br>
            <a:r>
              <a:rPr lang="en-US" sz="3200" dirty="0" smtClean="0"/>
              <a:t>the person so the main caregiver </a:t>
            </a:r>
            <a:br>
              <a:rPr lang="en-US" sz="3200" dirty="0" smtClean="0"/>
            </a:br>
            <a:r>
              <a:rPr lang="en-US" sz="3200" dirty="0" smtClean="0"/>
              <a:t>can have a break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://t3.gstatic.com/images?q=tbn:ANd9GcR4LNE8Viz7C0doVXsix-oWTqUUa964lko9yO_pp_rcXa_DKm25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3200400"/>
            <a:ext cx="209208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Nursing Homes</a:t>
            </a:r>
          </a:p>
          <a:p>
            <a:r>
              <a:rPr lang="en-US" sz="3200" dirty="0" smtClean="0"/>
              <a:t>May be the only option for some</a:t>
            </a:r>
          </a:p>
          <a:p>
            <a:r>
              <a:rPr lang="en-US" sz="3200" dirty="0" smtClean="0"/>
              <a:t>People are living longer</a:t>
            </a:r>
          </a:p>
          <a:p>
            <a:r>
              <a:rPr lang="en-US" sz="3200" dirty="0" smtClean="0"/>
              <a:t>More older people have chronic illnesses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Chronic disease </a:t>
            </a:r>
            <a:r>
              <a:rPr lang="en-US" dirty="0" smtClean="0"/>
              <a:t>is an illness or condition that occurs repeatedly or never goes away</a:t>
            </a:r>
          </a:p>
          <a:p>
            <a:r>
              <a:rPr lang="en-US" dirty="0" smtClean="0"/>
              <a:t>Decision to place a family member in a nursing home is never an easy one.  All members of the family should discuss this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Nursing Homes</a:t>
            </a:r>
          </a:p>
          <a:p>
            <a:r>
              <a:rPr lang="en-US" sz="3200" dirty="0" smtClean="0"/>
              <a:t>Choosing a Nursing Home</a:t>
            </a:r>
          </a:p>
          <a:p>
            <a:pPr lvl="1"/>
            <a:r>
              <a:rPr lang="en-US" dirty="0" smtClean="0"/>
              <a:t>Discuss possible choices with the older adult’s doctor</a:t>
            </a:r>
          </a:p>
          <a:p>
            <a:pPr lvl="1"/>
            <a:r>
              <a:rPr lang="en-US" dirty="0" smtClean="0"/>
              <a:t>Ask people who have relatives in a particular home</a:t>
            </a:r>
          </a:p>
          <a:p>
            <a:pPr lvl="1"/>
            <a:r>
              <a:rPr lang="en-US" dirty="0" smtClean="0"/>
              <a:t>Choose a home that is near enough to visit</a:t>
            </a:r>
          </a:p>
          <a:p>
            <a:pPr lvl="1"/>
            <a:r>
              <a:rPr lang="en-US" dirty="0" smtClean="0"/>
              <a:t>Meet with the staff to find out about costs and services</a:t>
            </a:r>
          </a:p>
          <a:p>
            <a:pPr lvl="1"/>
            <a:r>
              <a:rPr lang="en-US" dirty="0" smtClean="0"/>
              <a:t>Inspect the rooms (clean &amp; odor free)</a:t>
            </a:r>
          </a:p>
          <a:p>
            <a:pPr lvl="1"/>
            <a:r>
              <a:rPr lang="en-US" dirty="0" smtClean="0"/>
              <a:t>Eat a meal at the home</a:t>
            </a:r>
          </a:p>
          <a:p>
            <a:pPr lvl="1"/>
            <a:r>
              <a:rPr lang="en-US" dirty="0" smtClean="0"/>
              <a:t>Notice if residents appear clean and well cared for</a:t>
            </a:r>
          </a:p>
          <a:p>
            <a:pPr lvl="1"/>
            <a:r>
              <a:rPr lang="en-US" dirty="0" smtClean="0"/>
              <a:t>Observe if staff members are kind, capable &amp; respectful</a:t>
            </a:r>
          </a:p>
          <a:p>
            <a:pPr lvl="1"/>
            <a:r>
              <a:rPr lang="en-US" dirty="0" smtClean="0"/>
              <a:t>View recreational facilities and observe some activities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Safety</a:t>
            </a:r>
          </a:p>
          <a:p>
            <a:r>
              <a:rPr lang="en-US" sz="3200" dirty="0" smtClean="0"/>
              <a:t>Older adults are often very concerned with their personal safety</a:t>
            </a:r>
          </a:p>
          <a:p>
            <a:r>
              <a:rPr lang="en-US" dirty="0" smtClean="0"/>
              <a:t>Concerned with crime and violence</a:t>
            </a:r>
          </a:p>
          <a:p>
            <a:pPr lvl="1"/>
            <a:r>
              <a:rPr lang="en-US" dirty="0" smtClean="0"/>
              <a:t>May move</a:t>
            </a:r>
          </a:p>
          <a:p>
            <a:r>
              <a:rPr lang="en-US" dirty="0" smtClean="0"/>
              <a:t>Losses due to crime may hurt older adults more</a:t>
            </a:r>
          </a:p>
          <a:p>
            <a:r>
              <a:rPr lang="en-US" dirty="0" smtClean="0"/>
              <a:t>Physical injuries can be life-threatening – older bodies do not heal as quickly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t3.gstatic.com/images?q=tbn:ANd9GcTRVz3UWxhQpWMNDkkUp_znnvSENe1esdPmkIKqRJzm3jsEC_QV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90800"/>
            <a:ext cx="1714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Elder Abuse or Neglect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Elder Abuse </a:t>
            </a:r>
            <a:r>
              <a:rPr lang="en-US" sz="3200" dirty="0" smtClean="0"/>
              <a:t>is physical abuse of aging  people</a:t>
            </a:r>
          </a:p>
          <a:p>
            <a:pPr lvl="1"/>
            <a:r>
              <a:rPr lang="en-US" dirty="0" smtClean="0"/>
              <a:t>Includes neglect (feeding, bathing, etc)</a:t>
            </a:r>
          </a:p>
          <a:p>
            <a:pPr lvl="1"/>
            <a:r>
              <a:rPr lang="en-US" dirty="0" smtClean="0"/>
              <a:t>Sometimes by adult caregiver</a:t>
            </a:r>
          </a:p>
          <a:p>
            <a:pPr lvl="1"/>
            <a:r>
              <a:rPr lang="en-US" dirty="0" smtClean="0"/>
              <a:t>Sometimes by nursing home staff</a:t>
            </a:r>
          </a:p>
          <a:p>
            <a:pPr lvl="1"/>
            <a:r>
              <a:rPr lang="en-US" dirty="0" smtClean="0"/>
              <a:t>Stress of caring for person may be a trigger</a:t>
            </a:r>
          </a:p>
          <a:p>
            <a:r>
              <a:rPr lang="en-US" dirty="0" smtClean="0"/>
              <a:t>Anyone who observes abuse or </a:t>
            </a:r>
            <a:br>
              <a:rPr lang="en-US" dirty="0" smtClean="0"/>
            </a:br>
            <a:r>
              <a:rPr lang="en-US" dirty="0" smtClean="0"/>
              <a:t>neglect must take action to end it.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t3.gstatic.com/images?q=tbn:ANd9GcS2utkvTUIiEDKPXMBEHbGHG7VfEtrEJq1qO0DPlgcIs2mf0U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76800"/>
            <a:ext cx="2486025" cy="172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some societies, people look forward to old age</a:t>
            </a:r>
          </a:p>
          <a:p>
            <a:r>
              <a:rPr lang="en-US" sz="3200" dirty="0" smtClean="0"/>
              <a:t>In other societies, old age is feared</a:t>
            </a:r>
          </a:p>
          <a:p>
            <a:r>
              <a:rPr lang="en-US" sz="3200" dirty="0" smtClean="0"/>
              <a:t>Look at advertising – what images do you see?</a:t>
            </a:r>
          </a:p>
          <a:p>
            <a:pPr lvl="1"/>
            <a:r>
              <a:rPr lang="en-US" dirty="0" smtClean="0"/>
              <a:t>Youth is seen as desirable</a:t>
            </a:r>
          </a:p>
          <a:p>
            <a:pPr lvl="1"/>
            <a:r>
              <a:rPr lang="en-US" dirty="0" smtClean="0"/>
              <a:t>Old age is not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Ageism</a:t>
            </a:r>
            <a:r>
              <a:rPr lang="en-US" dirty="0" smtClean="0"/>
              <a:t> is a bias against older adults.  </a:t>
            </a:r>
            <a:br>
              <a:rPr lang="en-US" dirty="0" smtClean="0"/>
            </a:br>
            <a:r>
              <a:rPr lang="en-US" dirty="0" smtClean="0"/>
              <a:t>Feeling that older adults are not as </a:t>
            </a:r>
            <a:br>
              <a:rPr lang="en-US" dirty="0" smtClean="0"/>
            </a:br>
            <a:r>
              <a:rPr lang="en-US" dirty="0" smtClean="0"/>
              <a:t>alert, capable as younger people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t0.gstatic.com/images?q=tbn:ANd9GcR9tezjCyVfTXiv_60r8bR70awcgsNxiCAcfPsQpG0tRw0cOhY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038600"/>
            <a:ext cx="1752600" cy="2329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Images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to do about these images</a:t>
            </a:r>
          </a:p>
          <a:p>
            <a:pPr lvl="1"/>
            <a:r>
              <a:rPr lang="en-US" dirty="0" smtClean="0"/>
              <a:t>Move beyond stereotypes</a:t>
            </a:r>
          </a:p>
          <a:p>
            <a:pPr lvl="1"/>
            <a:r>
              <a:rPr lang="en-US" dirty="0" smtClean="0"/>
              <a:t>Spend time with older adults</a:t>
            </a:r>
          </a:p>
          <a:p>
            <a:pPr lvl="1"/>
            <a:r>
              <a:rPr lang="en-US" dirty="0" smtClean="0"/>
              <a:t>Resolve the issues (work with the system)</a:t>
            </a:r>
          </a:p>
          <a:p>
            <a:pPr lvl="1"/>
            <a:r>
              <a:rPr lang="en-US" dirty="0" smtClean="0"/>
              <a:t>Think logically about older adults:</a:t>
            </a:r>
          </a:p>
          <a:p>
            <a:pPr lvl="2"/>
            <a:r>
              <a:rPr lang="en-US" dirty="0" smtClean="0"/>
              <a:t>Focus on what older adults can do  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like this!</a:t>
            </a:r>
            <a:endParaRPr lang="en-US" b="1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Learn more about the aging process</a:t>
            </a:r>
          </a:p>
          <a:p>
            <a:pPr lvl="2"/>
            <a:r>
              <a:rPr lang="en-US" dirty="0" smtClean="0"/>
              <a:t>Recognize that older adult’s values grew </a:t>
            </a:r>
            <a:br>
              <a:rPr lang="en-US" dirty="0" smtClean="0"/>
            </a:br>
            <a:r>
              <a:rPr lang="en-US" dirty="0" smtClean="0"/>
              <a:t>out of their life experiences</a:t>
            </a:r>
          </a:p>
          <a:p>
            <a:pPr lvl="2"/>
            <a:r>
              <a:rPr lang="en-US" dirty="0" smtClean="0"/>
              <a:t>Be aware of the older adult’s desire for independence</a:t>
            </a:r>
          </a:p>
          <a:p>
            <a:pPr lvl="2"/>
            <a:r>
              <a:rPr lang="en-US" dirty="0" smtClean="0"/>
              <a:t>Show respect in what you say and do.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t2.gstatic.com/images?q=tbn:ANd9GcS7hY5ug8pdptFpQDMmQRCpIUG84PaeSrLPO7yxSfqFbeSnGYWt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422" y="152400"/>
            <a:ext cx="224757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15.2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Concerns </a:t>
            </a:r>
            <a:br>
              <a:rPr lang="en-US" dirty="0" smtClean="0"/>
            </a:br>
            <a:r>
              <a:rPr lang="en-US" dirty="0" smtClean="0"/>
              <a:t>of Older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15.1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Aging Process</a:t>
            </a:r>
            <a:endParaRPr lang="en-US" dirty="0"/>
          </a:p>
        </p:txBody>
      </p:sp>
      <p:pic>
        <p:nvPicPr>
          <p:cNvPr id="4" name="Picture 7" descr="main id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2895600" cy="7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514600"/>
            <a:ext cx="8534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latin typeface="Tahoma" pitchFamily="34" charset="0"/>
              </a:rPr>
              <a:t>People go through five stages as they age.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latin typeface="Tahoma" pitchFamily="34" charset="0"/>
              </a:rPr>
              <a:t>The last third of life is sometimes called the third age.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latin typeface="Tahoma" pitchFamily="34" charset="0"/>
              </a:rPr>
              <a:t>During the third age, older people go through many changes.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Stages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Aging is a natural life process.  The study of aging is called </a:t>
            </a:r>
            <a:r>
              <a:rPr lang="en-US" sz="3200" b="1" dirty="0" smtClean="0">
                <a:solidFill>
                  <a:srgbClr val="FFFF00"/>
                </a:solidFill>
              </a:rPr>
              <a:t>gerontology</a:t>
            </a:r>
          </a:p>
          <a:p>
            <a:r>
              <a:rPr lang="en-US" sz="3200" dirty="0" smtClean="0"/>
              <a:t>Five general stages of life for older adults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0F62A"/>
                </a:solidFill>
              </a:rPr>
              <a:t>Honeymoon Stage </a:t>
            </a:r>
            <a:r>
              <a:rPr lang="en-US" dirty="0" smtClean="0"/>
              <a:t>(starts with retirement)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0F62A"/>
                </a:solidFill>
              </a:rPr>
              <a:t>Active Stage </a:t>
            </a:r>
            <a:r>
              <a:rPr lang="en-US" dirty="0" smtClean="0"/>
              <a:t>(person pursues new &amp; old dreams)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0F62A"/>
                </a:solidFill>
              </a:rPr>
              <a:t>Slowing-Down Stage </a:t>
            </a:r>
            <a:r>
              <a:rPr lang="en-US" dirty="0" smtClean="0"/>
              <a:t>(pause &amp; reflect; give up some activities or find new ones)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0F62A"/>
                </a:solidFill>
              </a:rPr>
              <a:t>Reminiscing Stage </a:t>
            </a:r>
            <a:r>
              <a:rPr lang="en-US" dirty="0" smtClean="0"/>
              <a:t>(look back and assess their life; visit past locations; observe more &amp; do less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90F62A"/>
                </a:solidFill>
              </a:rPr>
              <a:t>Sunset Stage </a:t>
            </a:r>
            <a:r>
              <a:rPr lang="en-US" dirty="0" smtClean="0"/>
              <a:t>(putting things in order; tie up ends)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Disengagement</a:t>
            </a:r>
            <a:r>
              <a:rPr lang="en-US" dirty="0" smtClean="0"/>
              <a:t> – withdrawal from others and from activities; become less happy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people look at life as three long stages: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Development as a person (infancy, childhood, adolescence, young adulthood)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Focus on family and career concerns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200" dirty="0" smtClean="0"/>
              <a:t>Creative learning and personal exploration</a:t>
            </a:r>
          </a:p>
          <a:p>
            <a:pPr marL="971550" lvl="1" indent="-514350"/>
            <a:r>
              <a:rPr lang="en-US" dirty="0" smtClean="0"/>
              <a:t>More freedom to pursue what they want</a:t>
            </a:r>
          </a:p>
          <a:p>
            <a:pPr marL="971550" lvl="1" indent="-514350"/>
            <a:r>
              <a:rPr lang="en-US" dirty="0" smtClean="0"/>
              <a:t>This stage can last a long time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Physical changes:</a:t>
            </a:r>
          </a:p>
          <a:p>
            <a:pPr lvl="1"/>
            <a:r>
              <a:rPr lang="en-US" dirty="0" smtClean="0"/>
              <a:t>Appears to shrink as tissues flatten &amp; compress</a:t>
            </a:r>
          </a:p>
          <a:p>
            <a:pPr lvl="1"/>
            <a:r>
              <a:rPr lang="en-US" dirty="0" smtClean="0"/>
              <a:t>Reactions &amp; reflexes slow</a:t>
            </a:r>
          </a:p>
          <a:p>
            <a:pPr lvl="1"/>
            <a:r>
              <a:rPr lang="en-US" dirty="0" smtClean="0"/>
              <a:t>Many internal organs and systems work at a lower level</a:t>
            </a:r>
          </a:p>
          <a:p>
            <a:pPr lvl="1"/>
            <a:r>
              <a:rPr lang="en-US" dirty="0" smtClean="0"/>
              <a:t>Muscles may become weaker</a:t>
            </a:r>
          </a:p>
          <a:p>
            <a:pPr lvl="1"/>
            <a:r>
              <a:rPr lang="en-US" dirty="0" smtClean="0"/>
              <a:t>Bones break more easily</a:t>
            </a:r>
          </a:p>
          <a:p>
            <a:pPr lvl="1"/>
            <a:r>
              <a:rPr lang="en-US" dirty="0" smtClean="0"/>
              <a:t>Healing takes more time</a:t>
            </a:r>
          </a:p>
          <a:p>
            <a:pPr lvl="1"/>
            <a:r>
              <a:rPr lang="en-US" dirty="0" smtClean="0"/>
              <a:t>Senses don’t respond like they do with younger people</a:t>
            </a:r>
          </a:p>
          <a:p>
            <a:pPr lvl="1"/>
            <a:r>
              <a:rPr lang="en-US" dirty="0" smtClean="0"/>
              <a:t>Loss of hearing and vision is common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Physical changes:</a:t>
            </a:r>
          </a:p>
          <a:p>
            <a:pPr lvl="1"/>
            <a:r>
              <a:rPr lang="en-US" dirty="0" smtClean="0"/>
              <a:t>Some physical changes may affect eating habits</a:t>
            </a:r>
          </a:p>
          <a:p>
            <a:pPr lvl="1"/>
            <a:r>
              <a:rPr lang="en-US" dirty="0" smtClean="0"/>
              <a:t>Less appetite; may not eat enough, may eat more salt</a:t>
            </a:r>
          </a:p>
          <a:p>
            <a:pPr lvl="1"/>
            <a:r>
              <a:rPr lang="en-US" dirty="0" smtClean="0"/>
              <a:t>More salt can lead to hypertension and heart disease</a:t>
            </a:r>
          </a:p>
          <a:p>
            <a:pPr lvl="1"/>
            <a:r>
              <a:rPr lang="en-US" dirty="0" smtClean="0"/>
              <a:t>Tooth loss can interfere with eating enjoyment</a:t>
            </a:r>
          </a:p>
          <a:p>
            <a:pPr lvl="1"/>
            <a:r>
              <a:rPr lang="en-US" dirty="0" smtClean="0"/>
              <a:t>Dietary needs change (less food, but more of some nutrients)</a:t>
            </a:r>
          </a:p>
          <a:p>
            <a:pPr lvl="1"/>
            <a:r>
              <a:rPr lang="en-US" dirty="0" smtClean="0"/>
              <a:t>Chronic diseases interfere with life:  arthritis, high blood pressure, diabetes, heart conditions, etc.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Physical changes:</a:t>
            </a:r>
          </a:p>
          <a:p>
            <a:pPr lvl="1"/>
            <a:r>
              <a:rPr lang="en-US" dirty="0" smtClean="0"/>
              <a:t>Maintain Physical Health</a:t>
            </a:r>
          </a:p>
          <a:p>
            <a:pPr lvl="2"/>
            <a:r>
              <a:rPr lang="en-US" dirty="0" smtClean="0"/>
              <a:t>Exercise, properly done</a:t>
            </a:r>
          </a:p>
          <a:p>
            <a:pPr lvl="2"/>
            <a:r>
              <a:rPr lang="en-US" dirty="0" smtClean="0"/>
              <a:t>Good nutrition</a:t>
            </a:r>
          </a:p>
          <a:p>
            <a:pPr lvl="2"/>
            <a:r>
              <a:rPr lang="en-US" dirty="0" smtClean="0"/>
              <a:t>Attitude is important!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t1.gstatic.com/images?q=tbn:ANd9GcRd4kTFsa56dYgnRWiVNCI50AHS_yTuRVJoO1K3-q5M1D-_zXV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96531"/>
            <a:ext cx="3657600" cy="526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Mental changes:</a:t>
            </a:r>
          </a:p>
          <a:p>
            <a:pPr lvl="1"/>
            <a:r>
              <a:rPr lang="en-US" dirty="0" smtClean="0"/>
              <a:t>Mind often slows, just as the body does</a:t>
            </a:r>
          </a:p>
          <a:p>
            <a:pPr lvl="1"/>
            <a:r>
              <a:rPr lang="en-US" dirty="0" smtClean="0"/>
              <a:t>Often have problems with memory</a:t>
            </a:r>
          </a:p>
          <a:p>
            <a:pPr lvl="2"/>
            <a:r>
              <a:rPr lang="en-US" dirty="0" smtClean="0"/>
              <a:t>Receiving information</a:t>
            </a:r>
          </a:p>
          <a:p>
            <a:pPr lvl="2"/>
            <a:r>
              <a:rPr lang="en-US" dirty="0" smtClean="0"/>
              <a:t>Storing information short-term</a:t>
            </a:r>
          </a:p>
          <a:p>
            <a:pPr lvl="2"/>
            <a:r>
              <a:rPr lang="en-US" dirty="0" smtClean="0"/>
              <a:t>Storing information long-term</a:t>
            </a:r>
          </a:p>
          <a:p>
            <a:pPr lvl="1"/>
            <a:r>
              <a:rPr lang="en-US" dirty="0" smtClean="0"/>
              <a:t>All three parts of memory may work, but data may not move as easily between areas</a:t>
            </a:r>
          </a:p>
          <a:p>
            <a:pPr lvl="1"/>
            <a:r>
              <a:rPr lang="en-US" dirty="0" smtClean="0"/>
              <a:t>May lack speed in though processes</a:t>
            </a:r>
          </a:p>
          <a:p>
            <a:pPr lvl="1"/>
            <a:r>
              <a:rPr lang="en-US" dirty="0" smtClean="0"/>
              <a:t>But logic and understanding can often improve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Mental changes:</a:t>
            </a:r>
          </a:p>
          <a:p>
            <a:pPr lvl="1"/>
            <a:r>
              <a:rPr lang="en-US" dirty="0" smtClean="0"/>
              <a:t>Brain Disorders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Dementia</a:t>
            </a:r>
            <a:r>
              <a:rPr lang="en-US" dirty="0" smtClean="0"/>
              <a:t> – progressive decline in cognition due to disease or damage in the brain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Alzheimer’s Disease </a:t>
            </a:r>
            <a:r>
              <a:rPr lang="en-US" dirty="0" smtClean="0"/>
              <a:t>– a degenerative brain disease that is one of the most common forms of dementia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Mental changes:</a:t>
            </a:r>
          </a:p>
          <a:p>
            <a:pPr lvl="1"/>
            <a:r>
              <a:rPr lang="en-US" dirty="0" smtClean="0"/>
              <a:t>Staying Mentally Healthy</a:t>
            </a:r>
          </a:p>
          <a:p>
            <a:pPr lvl="2"/>
            <a:r>
              <a:rPr lang="en-US" dirty="0" smtClean="0"/>
              <a:t>Often decline is not due to aging</a:t>
            </a:r>
          </a:p>
          <a:p>
            <a:pPr lvl="2"/>
            <a:r>
              <a:rPr lang="en-US" dirty="0" smtClean="0"/>
              <a:t>May be due to depression, grief, poor health, poverty, and a lack of effort</a:t>
            </a:r>
          </a:p>
          <a:p>
            <a:pPr lvl="2"/>
            <a:r>
              <a:rPr lang="en-US" dirty="0" smtClean="0"/>
              <a:t>Use mental exercises to keep thinking skills sharp</a:t>
            </a:r>
          </a:p>
          <a:p>
            <a:pPr lvl="2"/>
            <a:r>
              <a:rPr lang="en-US" dirty="0" smtClean="0"/>
              <a:t>Activities should be active, not passive</a:t>
            </a:r>
          </a:p>
          <a:p>
            <a:pPr lvl="2"/>
            <a:r>
              <a:rPr lang="en-US" dirty="0" smtClean="0"/>
              <a:t>Learn new skills, join clubs, part-time job, volunteer, take classes, etc.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Social changes </a:t>
            </a:r>
            <a:r>
              <a:rPr lang="en-US" sz="3200" dirty="0" smtClean="0"/>
              <a:t>– many changes in roles and relationships</a:t>
            </a:r>
          </a:p>
          <a:p>
            <a:pPr lvl="1"/>
            <a:r>
              <a:rPr lang="en-US" dirty="0" smtClean="0"/>
              <a:t>Loss of work</a:t>
            </a:r>
          </a:p>
          <a:p>
            <a:pPr lvl="1"/>
            <a:r>
              <a:rPr lang="en-US" dirty="0" smtClean="0"/>
              <a:t>Loss of friends</a:t>
            </a:r>
          </a:p>
          <a:p>
            <a:pPr lvl="1"/>
            <a:r>
              <a:rPr lang="en-US" dirty="0" smtClean="0"/>
              <a:t>Loss of spouse</a:t>
            </a:r>
          </a:p>
          <a:p>
            <a:pPr lvl="1"/>
            <a:r>
              <a:rPr lang="en-US" dirty="0" smtClean="0"/>
              <a:t>Gains in friendships</a:t>
            </a:r>
          </a:p>
          <a:p>
            <a:pPr lvl="1"/>
            <a:r>
              <a:rPr lang="en-US" dirty="0" smtClean="0"/>
              <a:t>Gains in grandchildren, great-grandchildren</a:t>
            </a:r>
          </a:p>
          <a:p>
            <a:r>
              <a:rPr lang="en-US" dirty="0" smtClean="0"/>
              <a:t>Grandparent role is important</a:t>
            </a:r>
          </a:p>
          <a:p>
            <a:pPr lvl="1"/>
            <a:r>
              <a:rPr lang="en-US" dirty="0" smtClean="0"/>
              <a:t>Active role longer than in the past</a:t>
            </a:r>
          </a:p>
          <a:p>
            <a:pPr lvl="1"/>
            <a:r>
              <a:rPr lang="en-US" dirty="0" smtClean="0"/>
              <a:t>Stability may be needed if there is divorce or other issues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72" y="2133601"/>
            <a:ext cx="322942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38400"/>
            <a:ext cx="2374900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Concerns of Older Adults</a:t>
            </a:r>
            <a:endParaRPr lang="en-US" dirty="0"/>
          </a:p>
        </p:txBody>
      </p:sp>
      <p:pic>
        <p:nvPicPr>
          <p:cNvPr id="4" name="Picture 7" descr="main id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2895600" cy="7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286000"/>
            <a:ext cx="838200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Older adults have concerns such as decisions about finances and medical care.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They need to live where they will be safe and cared for.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Some societies tend to have a negative stereotype of older adults.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Emotional changes </a:t>
            </a:r>
            <a:r>
              <a:rPr lang="en-US" sz="3200" dirty="0" smtClean="0"/>
              <a:t>– </a:t>
            </a:r>
          </a:p>
          <a:p>
            <a:pPr lvl="1"/>
            <a:r>
              <a:rPr lang="en-US" dirty="0" smtClean="0"/>
              <a:t>Depression caused by dwelling on less-pleasant aspects of aging</a:t>
            </a:r>
          </a:p>
          <a:p>
            <a:pPr lvl="1"/>
            <a:r>
              <a:rPr lang="en-US" dirty="0" smtClean="0"/>
              <a:t>Some no longer see a purpose in their lives</a:t>
            </a:r>
          </a:p>
          <a:p>
            <a:pPr lvl="1"/>
            <a:r>
              <a:rPr lang="en-US" dirty="0" smtClean="0"/>
              <a:t>Some older adults don’t feel needed</a:t>
            </a:r>
          </a:p>
          <a:p>
            <a:pPr lvl="2"/>
            <a:r>
              <a:rPr lang="en-US" dirty="0" smtClean="0"/>
              <a:t>You can help the older adults in your life feel needed</a:t>
            </a:r>
          </a:p>
          <a:p>
            <a:r>
              <a:rPr lang="en-US" dirty="0" smtClean="0"/>
              <a:t>Maintaining emotional health</a:t>
            </a:r>
          </a:p>
          <a:p>
            <a:pPr lvl="1"/>
            <a:r>
              <a:rPr lang="en-US" dirty="0" smtClean="0"/>
              <a:t>Maintain contacts with friends and family members</a:t>
            </a:r>
          </a:p>
          <a:p>
            <a:pPr lvl="1"/>
            <a:r>
              <a:rPr lang="en-US" dirty="0" smtClean="0"/>
              <a:t>Respect their wisdom and life experiences</a:t>
            </a:r>
          </a:p>
          <a:p>
            <a:pPr lvl="1"/>
            <a:r>
              <a:rPr lang="en-US" dirty="0" smtClean="0"/>
              <a:t>Younger people can help older adults stay in touch with their communities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Reminisce with Older Adults</a:t>
            </a:r>
            <a:r>
              <a:rPr lang="en-US" sz="3200" dirty="0" smtClean="0"/>
              <a:t>– </a:t>
            </a:r>
          </a:p>
          <a:p>
            <a:pPr lvl="1"/>
            <a:r>
              <a:rPr lang="en-US" dirty="0" smtClean="0"/>
              <a:t>You get a glimpse of history</a:t>
            </a:r>
          </a:p>
          <a:p>
            <a:pPr lvl="1"/>
            <a:r>
              <a:rPr lang="en-US" dirty="0" smtClean="0"/>
              <a:t>Helps the older adults see meaning in their lives</a:t>
            </a:r>
          </a:p>
          <a:p>
            <a:pPr lvl="1"/>
            <a:r>
              <a:rPr lang="en-US" dirty="0" smtClean="0"/>
              <a:t>How to reminisce with older adults</a:t>
            </a:r>
          </a:p>
          <a:p>
            <a:pPr marL="1307592" lvl="2" indent="-457200">
              <a:buFont typeface="+mj-lt"/>
              <a:buAutoNum type="arabicPeriod"/>
            </a:pPr>
            <a:r>
              <a:rPr lang="en-US" dirty="0" smtClean="0"/>
              <a:t>Ask about relationships (friends, spouse, children, etc)</a:t>
            </a:r>
          </a:p>
          <a:p>
            <a:pPr marL="1307592" lvl="2" indent="-457200">
              <a:buFont typeface="+mj-lt"/>
              <a:buAutoNum type="arabicPeriod"/>
            </a:pPr>
            <a:r>
              <a:rPr lang="en-US" dirty="0" smtClean="0"/>
              <a:t>Ask about life choices (what was toughest life choice?)</a:t>
            </a:r>
          </a:p>
          <a:p>
            <a:pPr marL="1307592" lvl="2" indent="-457200">
              <a:buFont typeface="+mj-lt"/>
              <a:buAutoNum type="arabicPeriod"/>
            </a:pPr>
            <a:r>
              <a:rPr lang="en-US" dirty="0" smtClean="0"/>
              <a:t>Ask about the good times (what was happiest time? Why?)</a:t>
            </a:r>
          </a:p>
          <a:p>
            <a:pPr marL="1307592" lvl="2" indent="-457200">
              <a:buFont typeface="+mj-lt"/>
              <a:buAutoNum type="arabicPeriod"/>
            </a:pPr>
            <a:r>
              <a:rPr lang="en-US" dirty="0" smtClean="0"/>
              <a:t>Ask about teen years (what do you find in common?)</a:t>
            </a:r>
          </a:p>
          <a:p>
            <a:pPr marL="1307592" lvl="2" indent="-457200">
              <a:buFont typeface="+mj-lt"/>
              <a:buAutoNum type="arabicPeriod"/>
            </a:pPr>
            <a:r>
              <a:rPr lang="en-US" dirty="0" smtClean="0"/>
              <a:t>Ask about the world they grew up in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15.1 – </a:t>
            </a:r>
            <a:r>
              <a:rPr lang="en-US" u="sng" dirty="0" smtClean="0"/>
              <a:t>Concerns of Older Adults</a:t>
            </a:r>
            <a:endParaRPr lang="en-US" sz="2800" u="sng" dirty="0" smtClean="0"/>
          </a:p>
          <a:p>
            <a:r>
              <a:rPr lang="en-US" dirty="0" smtClean="0"/>
              <a:t>Older adults have a variety of concerns as they age.</a:t>
            </a:r>
          </a:p>
          <a:p>
            <a:r>
              <a:rPr lang="en-US" dirty="0" smtClean="0"/>
              <a:t>They may have financial and health concerns.</a:t>
            </a:r>
          </a:p>
          <a:p>
            <a:r>
              <a:rPr lang="en-US" dirty="0" smtClean="0"/>
              <a:t>They may also reach a point where they cannot live alone.</a:t>
            </a:r>
          </a:p>
          <a:p>
            <a:r>
              <a:rPr lang="en-US" dirty="0" smtClean="0"/>
              <a:t>They may share a house, live in a group home, move in with a adult child, or live in a retirement community</a:t>
            </a:r>
          </a:p>
          <a:p>
            <a:r>
              <a:rPr lang="en-US" dirty="0" smtClean="0"/>
              <a:t>Nursing homes may be used for those who need skilled care.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15.1 – </a:t>
            </a:r>
            <a:r>
              <a:rPr lang="en-US" u="sng" dirty="0" smtClean="0"/>
              <a:t>Concerns of Older Adults</a:t>
            </a:r>
            <a:endParaRPr lang="en-US" sz="2800" u="sng" dirty="0" smtClean="0"/>
          </a:p>
          <a:p>
            <a:r>
              <a:rPr lang="en-US" dirty="0" smtClean="0"/>
              <a:t>Older adults are concerned about safety from crime.</a:t>
            </a:r>
          </a:p>
          <a:p>
            <a:r>
              <a:rPr lang="en-US" dirty="0" smtClean="0"/>
              <a:t>Elder abuse and neglect can also be problems of aging.</a:t>
            </a:r>
          </a:p>
          <a:p>
            <a:r>
              <a:rPr lang="en-US" dirty="0" smtClean="0"/>
              <a:t>Older adults are individuals and should not be stereotyped.</a:t>
            </a:r>
          </a:p>
          <a:p>
            <a:r>
              <a:rPr lang="en-US" dirty="0" smtClean="0"/>
              <a:t>They are working to solve the problems they face.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15.2 – The Aging Process</a:t>
            </a:r>
          </a:p>
          <a:p>
            <a:r>
              <a:rPr lang="en-US" dirty="0" smtClean="0"/>
              <a:t>Gerontology is the study of the aging process.</a:t>
            </a:r>
          </a:p>
          <a:p>
            <a:r>
              <a:rPr lang="en-US" dirty="0" smtClean="0"/>
              <a:t>There are five general stages of life for older adults.</a:t>
            </a:r>
          </a:p>
          <a:p>
            <a:r>
              <a:rPr lang="en-US" dirty="0" smtClean="0"/>
              <a:t>The final years of life are sometimes </a:t>
            </a:r>
            <a:r>
              <a:rPr lang="en-US" dirty="0" smtClean="0"/>
              <a:t>called </a:t>
            </a:r>
            <a:r>
              <a:rPr lang="en-US" dirty="0" smtClean="0"/>
              <a:t>the third age.</a:t>
            </a:r>
          </a:p>
          <a:p>
            <a:r>
              <a:rPr lang="en-US" dirty="0" smtClean="0"/>
              <a:t>During this time, people face many changes.</a:t>
            </a:r>
          </a:p>
          <a:p>
            <a:r>
              <a:rPr lang="en-US" dirty="0" smtClean="0"/>
              <a:t>Physical changes are the most obvious. </a:t>
            </a:r>
          </a:p>
          <a:p>
            <a:r>
              <a:rPr lang="en-US" dirty="0" smtClean="0"/>
              <a:t>These can be slowed by good health, nutrition, and exercise.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15.2 – The Aging Process</a:t>
            </a:r>
          </a:p>
          <a:p>
            <a:r>
              <a:rPr lang="en-US" dirty="0" smtClean="0"/>
              <a:t>There are also mental, social, and emotional changes.</a:t>
            </a:r>
          </a:p>
          <a:p>
            <a:r>
              <a:rPr lang="en-US" dirty="0" smtClean="0"/>
              <a:t>Older adults who stay involved can maintain their mental skills</a:t>
            </a:r>
          </a:p>
          <a:p>
            <a:r>
              <a:rPr lang="en-US" dirty="0" smtClean="0"/>
              <a:t>The biggest social change is retirement.</a:t>
            </a:r>
          </a:p>
          <a:p>
            <a:r>
              <a:rPr lang="en-US" dirty="0" smtClean="0"/>
              <a:t>Many adults enjoy the role of grandparent.</a:t>
            </a:r>
          </a:p>
          <a:p>
            <a:r>
              <a:rPr lang="en-US" dirty="0" smtClean="0"/>
              <a:t>Preserving emotional health is vital for older adults.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Aging is a part of the individual’s natural life cycle</a:t>
            </a:r>
          </a:p>
          <a:p>
            <a:r>
              <a:rPr lang="en-US" sz="3200" dirty="0" smtClean="0"/>
              <a:t>Aging has changed over time</a:t>
            </a:r>
          </a:p>
          <a:p>
            <a:r>
              <a:rPr lang="en-US" sz="3200" dirty="0" smtClean="0"/>
              <a:t>In today’s society, people do not age as fast as they used to.</a:t>
            </a:r>
          </a:p>
          <a:p>
            <a:r>
              <a:rPr lang="en-US" sz="3200" dirty="0" smtClean="0"/>
              <a:t>Longer life spans in general</a:t>
            </a:r>
          </a:p>
          <a:p>
            <a:r>
              <a:rPr lang="en-US" sz="3200" dirty="0" smtClean="0"/>
              <a:t>Aging population is growing</a:t>
            </a:r>
          </a:p>
          <a:p>
            <a:r>
              <a:rPr lang="en-US" sz="3200" dirty="0" smtClean="0"/>
              <a:t>Especially as baby boomers age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g;base64,/9j/4AAQSkZJRgABAQAAAQABAAD/2wCEAAkGBhQSERUSExQWFBUUFBoXGBUYFBcXHRcaFRUXFBcVGBYXHSYgFxkjHBQUHy8gIycpLCwsFR4xNTAqNSYrLCkBCQoKDgwOGg8PGi8kHyUsKSwpKikqLCwpLCwpNSksKSwqLCw1LCkpKS8sKSwpKSkpLCwsLCwsKSwpLCwpLCwsLP/AABEIAGoAoAMBIgACEQEDEQH/xAAbAAACAgMBAAAAAAAAAAAAAAAEBQMGAQIHAP/EAEMQAAECBAMFBQYCBwYHAAAAAAEAAgMEESEFEjEGQVFhcRMigZGxMkJSocHwI9EzNFNicuHxBySCssLSFRZDc5Kis//EABoBAAIDAQEAAAAAAAAAAAAAAAMFAQIEAAb/xAAqEQACAQMEAQMCBwAAAAAAAAAAAQIDESEEEjFRQRMiYYGhFCMzQlJxkf/aAAwDAQACEQMRAD8AuzhXksg2o6/NJIe10v8AH8ivP2sl/j+RQ7rsrtl0WCHDaBohp7CxFHBKP+cJf4/kV522kD4/kVF1e9ztsuglmDBtkRBw4C6TP2xg7nHyKyNsIJ94+RRd/wAoo4T6Y3xeaywiAbut+apc0b9UyxXHGPaDmoBe/DikcxGq7W3oseoa8DHSQaWQqV0rpfzumcpCqSRoPqk0GehjV7B1cKHodE9kYorUULTTvC4+SyJDHwNZa266OhnToUO5tTUdPsqQXd/h9UdIAxjCcCpIwUECy1Dwd9Qd1Oeqgg0jH76IeOyoPTle6lim5otHNq13RXhyCq5iI4zqKMPOqGxKcLbhpO5A/wDGHfAUzjVilkVSoybwN3xahBx3W1QT8Xcf+mUFNYlEIsz5q/rQ7KejIsY2Ug/tPRYOy8H4/RUodtxcpm9tTUpHtl/L7Dfb8fcbTkmxjy0GvNQ9i1ABkXn5LIgxTx8kdTSQN0pB4gjgPJZ7IcEJ2cTn5LZsGJz8lO9HelIDh54he0O1JAroNbdEtwx740V4iDuQaAtrZ7t1eLQBWnRN2VY8N4ud6LaWlWhz9QXkE0392n0QFOyyb5wvJW4N2xnE1q1oHGlChp2diQzWG5jb6wnAEHjl0PQrdmGNcSIrc1rEn0Q07s9DYKsbdxG+qiLXZO13wgvBttZvPkLGxQDqD2ZdXzFdVYcP29h5iHQYrXVsAA6wtuN9FT8GgRx2saCwRIbDlNTSuWpcR4k+SzCiPMBselBEc40aK5QHFoF9dEV36IilazZ1OU2nhEAkuZW/fhvA8TSgTBs0yIMzHteOLSD50XKMLxhkOJliRYkImlKgEAHpornLyWcCKyIC6lojQL9SNRxBUW7Byt4HcVxBostP9UBh2JCNLiKaDVrhX2XMOVwJ6grErizYjiyH3wNXj2QeFVePIGadhTiLgHkc0JUIjFpFzohJIaeZ8igjhhHvjzV3J9APTXlkvdUEctWpw798eajiyDae23zXb5dE+muyRuz838Q8lINnpv4x/wCK6E1i3DF2yIP1pHPRs3NfH8lu3Zma/af+qv8AEcGiriAOJNErm9qpaHrEzHg0Zv5KVTT4RHryKsNlJj9ofJbjZOY/aHyClxD+1BrbQ4BdzcafIBVyf/tOnT7DWQx/CCfNxV1Q+CPxDDMTwt0F4a8hxpWu+9ggXwyRwNbEGhQeF7SRpqI7t+8+nt0AFBahATlzLCix1IOErDOjU3xTI4UvGA9lkQbqih8wUDMGJEcINGsqb5SSQOJcdExmsRc1uRgq47+HMpfh0wYURua9TUneaqiNdsF62ewpsGX7Ib2keY1SHCsHrBfLuPehxHOZ0calvnUeSfyGOQiC6unOlOaSY8YZdDjQnVzkhxabA7iCESTxgHFXdmay8pDafxoQJbuc2unOmixAm2y7nxIIyw8pc5hrlGW5cCdOi3l5accQBFa9v77M1PEEFMmYM5xHbuD2Aj8NrMrXHUF5JJdThooVys0lyVfZfZCLEh9pMve1sV/aNghxFnXq4bq1BorjPS4hQHMhdxoFBlNDXjUIlzjmzcAT40t9EPgeDxH07Q1vmfXdwCJJv/TPBRit0nhHhsmIrWOeXF2Ro1O4b+ayNhYfPzKtwZRZopTSQrlqG22VIbCwuHzXn7EQuCtuVRxQpTV+CFVk2IMV2jhwO77T/hG7qdyq09thHfZpDBwb+ZSYRczcxufVDl3qmtPTpIzSqu+CeaxF7q5nF3UkoCLM6W1REZwOh+R9aIFx8fvijKCRS5DHekk9EJITl+tEmxFlCFSpGwSDGuzcWkVo5EfJXaVbmoFzOUmSxwcNWmvkuhSEzcOGhFfNLNVHKY10UuUYmY3ZnKRUk1sCfRRMfCiOAfvPNt+F0ziwc3f30RMtBBblcwO5OAPTVZFdsY2XJNhWES7Rc1PBw+h1RmM4Yx8Eth0sK0G6mlKaKCXwqDmvDy1HulyzOSDoRYWuc5hdRwdQkVFi1wAPgUR4WQVnfDItnZo5crtW2I6J2+90JKSIDy8e8io0UNaSdBr0F1EYt4IqzXJNLwCdLWN+fJOpWXDG5R49VzLAtrjM52nuHMe7eoFbAqzyW0b4Yo7vDmbjxWt6WdrijUV4y9seC2LyXS2PQn+9lPAj6pgCs0ouPKM5lRxVvVRxTZQuS0eTiuDxaspXwUr4FH9SKJbgr6EhPiytOV6+H816KPBlfIEBRATUsM2n0TQtvxUGIQ7V4KTkxPFbcam+hKW4zDpQ80zje00HyQ2Iwcw+aHNXCRwxMwq3ykyRLw36jLQ8qGnlQKoltFctlWZ5ctN6OcPr9VirQ3RszZSqOEroeYTioIvvCdyE0D5qm4fs5MGI5rBVgNQ8m191Naj5q4SGDtg2fWJEO7SleW5LH7WOYVE1kdwcpHBRzhDmFvl4XH1W0CRHvHLTgdPFQxsOBIpnPOpXNldy8A0rNltWnzQW1DHdm1taZ25jTdc5eulUe/Ca2NbH4vULebkBENXk1oBbgBQBHoVYU5XkZNTTnUVov+znX6OLDmWige7s4o3B40dyrRWWcj+yQa5kZF2NaREAeaP1DmjXc6o0uEmjYdMQnhsQUa0DvAg6mgPQ0TSnqKdR2TyK6tCcMsawXUHROcK2gcyjXd5vzHRIIj6Nub2+ajknZiTz9ESdKM1ZgFJo6XBjB7Q5pqCvRtFVcGxTs3UPsmxHDmrRFIoOCUVKTpyNMGnk4PhsUG4N9PpdWaAK+A/P8lT8VhmDEEeH+jiGppudvPjqrTg01n71dQPS/qnafgyyXk85u9ax4VWU3i6xMxezdQ6HQqaXeCLb6qxUrBbWYA1o0r00NVtA/Wn/ALo48SvT4JdzJVQgnjQ9Ve9gMJJh1d77qjkKUqfJVdkiMzWnvOcaU3X9V0+DGbKS3aHc2jRx3BLNZUt7UMtJTUnuY0nZqHLtDW0c8+y36k8Fph0kbxHm5qXOPzpyS3ApAvdne7M9zquO4W9kDgEwxXFWucZYBwa0DO9o319m9h/NK/kZyxhfUzCf2ne93N3Rx5opk2HOyC1NT9FBNxYctBDy4ObQ0NbndSnOygwiCS3M72iSTyru+it8FFZ58DQYdvqPz8lp2VLUvyUjplrdLW8yo+1qusQ5E0KDTp93VcxTEA+KQKFoGXrTX1RO0ONBgMNp7xFXEHQW8vviq0ItaUr9/wBEy0lD97+gs1de/sX1I8ehuDQG+89uU9Kkg/e9S4TEBZwI15IyE8PGU+B9ClGGQXsMTMCPxHUHjY+KZJ+BcOYMS9SrLg+KZh2ZNxpzHDwVRdHomeAtJitPOvhRBrwTi7hKUmpHPsNjNiwzCiGocCP513KPZuOYUR8F2rTUIORNIoojp4f3uGf3EXxfo63KHmJws7CRqLhLcMntQTcH+iYP0b0VbJ/FiIhRK56FG/vMU8wPqjMwFTvKBkP00Tw9EW7VBvcuzfCTWYqRXI2vG5ICse08xnZAhg2dEbUcm98/5Uk2V/WX/wALf8ybbQ/rcH/H/wDMJPqv1Gx7pF+Ui0SkcQYD43wsJHWllps/Fa4Amuc3dX3ibk86pfPfqL+in2cFz/Csq5RoawwKfyzM8GsP4cC7m17r4vuinIXtyVmlnHLQA5uGiqOygvF/7v8AqKvkp7XgFMeyJKySK3juDTJAdDj0p7uUUrxqbqpTuOzUq/LEqCRXPcjwHFdMnNHdD6oTG4LS0VaDd2oHAKySTuUu2rHJ4m0edxNakm5r93T7DpirbnX7+/6KmTEMCPEAAHfO7mrThwt4f7k8oS3RENaG1tDpkehoix+IKb6UB9ATvCWRdR1TSUGnRHYACkpdxd3qih0TmTjZHtPB3qoX+2f4QvO1VZLciU7M/9k="/>
          <p:cNvSpPr>
            <a:spLocks noChangeAspect="1" noChangeArrowheads="1"/>
          </p:cNvSpPr>
          <p:nvPr/>
        </p:nvSpPr>
        <p:spPr bwMode="auto">
          <a:xfrm>
            <a:off x="63500" y="-493713"/>
            <a:ext cx="1524000" cy="1009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www.insureva.com/images/long_imag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0"/>
            <a:ext cx="25209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what does that mean for me???</a:t>
            </a:r>
          </a:p>
          <a:p>
            <a:r>
              <a:rPr lang="en-US" sz="3200" dirty="0" smtClean="0"/>
              <a:t>Older people are apt </a:t>
            </a:r>
            <a:br>
              <a:rPr lang="en-US" sz="3200" dirty="0" smtClean="0"/>
            </a:br>
            <a:r>
              <a:rPr lang="en-US" sz="3200" dirty="0" smtClean="0"/>
              <a:t>to be a part of your life</a:t>
            </a:r>
          </a:p>
          <a:p>
            <a:r>
              <a:rPr lang="en-US" sz="3200" dirty="0" smtClean="0"/>
              <a:t>The concerns of older </a:t>
            </a:r>
            <a:br>
              <a:rPr lang="en-US" sz="3200" dirty="0" smtClean="0"/>
            </a:br>
            <a:r>
              <a:rPr lang="en-US" sz="3200" dirty="0" smtClean="0"/>
              <a:t>adults affect </a:t>
            </a:r>
            <a:br>
              <a:rPr lang="en-US" sz="3200" dirty="0" smtClean="0"/>
            </a:br>
            <a:r>
              <a:rPr lang="en-US" sz="3200" dirty="0" smtClean="0"/>
              <a:t>all generations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http://t0.gstatic.com/images?q=tbn:ANd9GcSK1Ul9uMnXHkONRHrqVIGwQ5bE85Axe4QMvU81qrw_WrcdaIG9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276600" cy="252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Financial Concerns</a:t>
            </a:r>
          </a:p>
          <a:p>
            <a:r>
              <a:rPr lang="en-US" sz="3200" dirty="0" smtClean="0"/>
              <a:t>Many older adults live on a </a:t>
            </a:r>
            <a:r>
              <a:rPr lang="en-US" sz="3200" b="1" dirty="0" smtClean="0">
                <a:solidFill>
                  <a:srgbClr val="FFFF00"/>
                </a:solidFill>
              </a:rPr>
              <a:t>fixed income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(a set amount that does not change)</a:t>
            </a:r>
          </a:p>
          <a:p>
            <a:r>
              <a:rPr lang="en-US" sz="3200" dirty="0" smtClean="0"/>
              <a:t>That amount may not cover a retired person’s expenses</a:t>
            </a:r>
          </a:p>
          <a:p>
            <a:r>
              <a:rPr lang="en-US" sz="3200" dirty="0" smtClean="0"/>
              <a:t>Some older adults live in poverty</a:t>
            </a:r>
          </a:p>
          <a:p>
            <a:pPr lvl="1"/>
            <a:r>
              <a:rPr lang="en-US" dirty="0" smtClean="0"/>
              <a:t>More likely to be female, members of a </a:t>
            </a:r>
            <a:br>
              <a:rPr lang="en-US" dirty="0" smtClean="0"/>
            </a:br>
            <a:r>
              <a:rPr lang="en-US" dirty="0" smtClean="0"/>
              <a:t>minority group, or over 85 years old</a:t>
            </a:r>
          </a:p>
          <a:p>
            <a:r>
              <a:rPr lang="en-US" dirty="0" smtClean="0"/>
              <a:t>Fears of the future</a:t>
            </a:r>
          </a:p>
          <a:p>
            <a:pPr lvl="1"/>
            <a:r>
              <a:rPr lang="en-US" dirty="0" smtClean="0"/>
              <a:t>Cannot predict how long they will live</a:t>
            </a:r>
          </a:p>
          <a:p>
            <a:pPr lvl="1"/>
            <a:r>
              <a:rPr lang="en-US" dirty="0" smtClean="0"/>
              <a:t>May become </a:t>
            </a:r>
            <a:r>
              <a:rPr lang="en-US" b="1" dirty="0" smtClean="0">
                <a:solidFill>
                  <a:srgbClr val="90F62A"/>
                </a:solidFill>
              </a:rPr>
              <a:t>frugal</a:t>
            </a:r>
            <a:r>
              <a:rPr lang="en-US" dirty="0" smtClean="0"/>
              <a:t>, skimping on food, </a:t>
            </a:r>
            <a:br>
              <a:rPr lang="en-US" dirty="0" smtClean="0"/>
            </a:br>
            <a:r>
              <a:rPr lang="en-US" dirty="0" smtClean="0"/>
              <a:t>heat, etc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t0.gstatic.com/images?q=tbn:ANd9GcTnP7Y8jAi9Nxu5O_I1TkgaVHjK103YZwk5kmEZmYiz3kTxhZxh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05200"/>
            <a:ext cx="2286000" cy="303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Financial Concerns, continued</a:t>
            </a:r>
          </a:p>
          <a:p>
            <a:r>
              <a:rPr lang="en-US" sz="3200" dirty="0" smtClean="0"/>
              <a:t>Government programs for older adults include Social Security and Medicare</a:t>
            </a:r>
          </a:p>
          <a:p>
            <a:pPr lvl="1"/>
            <a:r>
              <a:rPr lang="en-US" dirty="0" smtClean="0"/>
              <a:t>Social Security pays a fixed amount each month to those over a certain age</a:t>
            </a:r>
          </a:p>
          <a:p>
            <a:pPr lvl="1"/>
            <a:r>
              <a:rPr lang="en-US" dirty="0" smtClean="0"/>
              <a:t>Medicare helps with the cost of health care</a:t>
            </a:r>
          </a:p>
          <a:p>
            <a:r>
              <a:rPr lang="en-US" dirty="0" smtClean="0"/>
              <a:t>As baby boomers age, funding of these programs may be a problem because there will be fewer workers supporting each older adult.</a:t>
            </a:r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Financial Concerns, continued</a:t>
            </a:r>
          </a:p>
          <a:p>
            <a:r>
              <a:rPr lang="en-US" sz="3200" dirty="0" smtClean="0"/>
              <a:t>Continue to work – many older people continue to work past retirement age</a:t>
            </a:r>
          </a:p>
          <a:p>
            <a:pPr lvl="1"/>
            <a:r>
              <a:rPr lang="en-US" dirty="0" smtClean="0"/>
              <a:t>Part-time</a:t>
            </a:r>
          </a:p>
          <a:p>
            <a:pPr lvl="1"/>
            <a:r>
              <a:rPr lang="en-US" dirty="0" smtClean="0"/>
              <a:t>Volunteer work</a:t>
            </a:r>
          </a:p>
          <a:p>
            <a:pPr lvl="1"/>
            <a:r>
              <a:rPr lang="en-US" dirty="0" smtClean="0"/>
              <a:t>Less-demanding jobs than before</a:t>
            </a:r>
          </a:p>
          <a:p>
            <a:r>
              <a:rPr lang="en-US" dirty="0" smtClean="0"/>
              <a:t>Some people like the interaction with others</a:t>
            </a:r>
          </a:p>
          <a:p>
            <a:r>
              <a:rPr lang="en-US" dirty="0" smtClean="0"/>
              <a:t>Some people want or need the extra money</a:t>
            </a:r>
          </a:p>
          <a:p>
            <a:r>
              <a:rPr lang="en-US" dirty="0" smtClean="0"/>
              <a:t>Younger people will need to take a serious look at planning for their retirement years</a:t>
            </a:r>
          </a:p>
          <a:p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t2.gstatic.com/images?q=tbn:ANd9GcSzaP7bk2Dq8i53V83QpIHnLW1Kj8qwrLtebOKFseLq-B6rwqfc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the Issues – </a:t>
            </a:r>
            <a:br>
              <a:rPr lang="en-US" dirty="0" smtClean="0"/>
            </a:br>
            <a:r>
              <a:rPr lang="en-US" dirty="0" smtClean="0"/>
              <a:t>Concerns of Older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Medical Care</a:t>
            </a:r>
          </a:p>
          <a:p>
            <a:r>
              <a:rPr lang="en-US" sz="3200" dirty="0" smtClean="0"/>
              <a:t>Aging process and illness take toll on body</a:t>
            </a:r>
          </a:p>
          <a:p>
            <a:r>
              <a:rPr lang="en-US" sz="3200" dirty="0" smtClean="0"/>
              <a:t>Older adults may spend a lot on health care</a:t>
            </a:r>
          </a:p>
          <a:p>
            <a:r>
              <a:rPr lang="en-US" sz="3200" dirty="0" smtClean="0"/>
              <a:t>Over-medication may be an issue (multiple doctors; body slows down and needs less)</a:t>
            </a:r>
          </a:p>
          <a:p>
            <a:r>
              <a:rPr lang="en-US" sz="3200" dirty="0" smtClean="0"/>
              <a:t>Health care professionals need to </a:t>
            </a:r>
            <a:br>
              <a:rPr lang="en-US" sz="3200" dirty="0" smtClean="0"/>
            </a:br>
            <a:r>
              <a:rPr lang="en-US" sz="3200" dirty="0" smtClean="0"/>
              <a:t>be told about ALL medications</a:t>
            </a:r>
          </a:p>
          <a:p>
            <a:r>
              <a:rPr lang="en-US" sz="3200" dirty="0" smtClean="0"/>
              <a:t>Any side effects should </a:t>
            </a:r>
            <a:br>
              <a:rPr lang="en-US" sz="3200" dirty="0" smtClean="0"/>
            </a:br>
            <a:r>
              <a:rPr lang="en-US" sz="3200" dirty="0" smtClean="0"/>
              <a:t>be reported</a:t>
            </a:r>
            <a:endParaRPr lang="en-US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://t0.gstatic.com/images?q=tbn:ANd9GcQw13HDz3g75BZx6ZWA3DftQ6vhTrGnUTnNQf2WQsBP-OC6N25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250730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2204</TotalTime>
  <Words>2000</Words>
  <Application>Microsoft Macintosh PowerPoint</Application>
  <PresentationFormat>On-screen Show (4:3)</PresentationFormat>
  <Paragraphs>249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Relate to  Older Adults</vt:lpstr>
      <vt:lpstr>Concerns  of Older Adults</vt:lpstr>
      <vt:lpstr>Concerns of Older Adults</vt:lpstr>
      <vt:lpstr>Looking at the Issues –  Older Adults</vt:lpstr>
      <vt:lpstr>Looking at the Issues – 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Looking at the Issues –  Concerns of Older Adults</vt:lpstr>
      <vt:lpstr>Images of Aging</vt:lpstr>
      <vt:lpstr>Images of Aging</vt:lpstr>
      <vt:lpstr>The Aging Process</vt:lpstr>
      <vt:lpstr>The Aging Process</vt:lpstr>
      <vt:lpstr>The Stages of Aging</vt:lpstr>
      <vt:lpstr>The Third Age</vt:lpstr>
      <vt:lpstr>Aging</vt:lpstr>
      <vt:lpstr>Aging</vt:lpstr>
      <vt:lpstr>Aging</vt:lpstr>
      <vt:lpstr>Aging</vt:lpstr>
      <vt:lpstr>Aging</vt:lpstr>
      <vt:lpstr>Aging</vt:lpstr>
      <vt:lpstr>Aging</vt:lpstr>
      <vt:lpstr>Aging</vt:lpstr>
      <vt:lpstr>Aging</vt:lpstr>
      <vt:lpstr>Chapter Summary</vt:lpstr>
      <vt:lpstr>Chapter Summary</vt:lpstr>
      <vt:lpstr>Chapter Summary</vt:lpstr>
      <vt:lpstr>Chapter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&amp; Relationships</dc:title>
  <dc:creator>Susan</dc:creator>
  <cp:lastModifiedBy>Jerry Stratman</cp:lastModifiedBy>
  <cp:revision>231</cp:revision>
  <dcterms:created xsi:type="dcterms:W3CDTF">2011-10-26T12:57:23Z</dcterms:created>
  <dcterms:modified xsi:type="dcterms:W3CDTF">2011-10-26T13:38:23Z</dcterms:modified>
</cp:coreProperties>
</file>