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32"/>
  </p:notesMasterIdLst>
  <p:handoutMasterIdLst>
    <p:handoutMasterId r:id="rId33"/>
  </p:handoutMasterIdLst>
  <p:sldIdLst>
    <p:sldId id="256" r:id="rId2"/>
    <p:sldId id="282" r:id="rId3"/>
    <p:sldId id="257" r:id="rId4"/>
    <p:sldId id="281" r:id="rId5"/>
    <p:sldId id="353" r:id="rId6"/>
    <p:sldId id="354" r:id="rId7"/>
    <p:sldId id="356" r:id="rId8"/>
    <p:sldId id="379" r:id="rId9"/>
    <p:sldId id="357" r:id="rId10"/>
    <p:sldId id="359" r:id="rId11"/>
    <p:sldId id="360" r:id="rId12"/>
    <p:sldId id="361" r:id="rId13"/>
    <p:sldId id="362" r:id="rId14"/>
    <p:sldId id="363" r:id="rId15"/>
    <p:sldId id="364" r:id="rId16"/>
    <p:sldId id="378" r:id="rId17"/>
    <p:sldId id="366" r:id="rId18"/>
    <p:sldId id="367" r:id="rId19"/>
    <p:sldId id="368" r:id="rId20"/>
    <p:sldId id="369" r:id="rId21"/>
    <p:sldId id="373" r:id="rId22"/>
    <p:sldId id="370" r:id="rId23"/>
    <p:sldId id="371" r:id="rId24"/>
    <p:sldId id="372" r:id="rId25"/>
    <p:sldId id="374" r:id="rId26"/>
    <p:sldId id="375" r:id="rId27"/>
    <p:sldId id="376" r:id="rId28"/>
    <p:sldId id="351" r:id="rId29"/>
    <p:sldId id="325" r:id="rId30"/>
    <p:sldId id="377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9FCFD"/>
    <a:srgbClr val="90F62A"/>
    <a:srgbClr val="DADADA"/>
    <a:srgbClr val="8CEA36"/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9211" autoAdjust="0"/>
    <p:restoredTop sz="94624" autoAdjust="0"/>
  </p:normalViewPr>
  <p:slideViewPr>
    <p:cSldViewPr>
      <p:cViewPr>
        <p:scale>
          <a:sx n="70" d="100"/>
          <a:sy n="70" d="100"/>
        </p:scale>
        <p:origin x="-1296" y="-7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86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03E7AB-C2A4-48B0-B73A-8496D48F0E9A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8F22B6-0900-4F73-A664-742488F4AED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FD93E-A37A-4605-9195-669BCAEF0F2C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CCADCF-A7A2-4AC8-8C68-50B19FC56D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180D-E61D-4632-A5BD-C92CE7876E46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B10E-5F8C-4249-8360-2A94E28DFC8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180D-E61D-4632-A5BD-C92CE7876E46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B10E-5F8C-4249-8360-2A94E28DF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180D-E61D-4632-A5BD-C92CE7876E46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B10E-5F8C-4249-8360-2A94E28DF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180D-E61D-4632-A5BD-C92CE7876E46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B10E-5F8C-4249-8360-2A94E28DF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180D-E61D-4632-A5BD-C92CE7876E46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503B10E-5F8C-4249-8360-2A94E28DF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180D-E61D-4632-A5BD-C92CE7876E46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B10E-5F8C-4249-8360-2A94E28DF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180D-E61D-4632-A5BD-C92CE7876E46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B10E-5F8C-4249-8360-2A94E28DF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180D-E61D-4632-A5BD-C92CE7876E46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B10E-5F8C-4249-8360-2A94E28DF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180D-E61D-4632-A5BD-C92CE7876E46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B10E-5F8C-4249-8360-2A94E28DF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180D-E61D-4632-A5BD-C92CE7876E46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B10E-5F8C-4249-8360-2A94E28DF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9180D-E61D-4632-A5BD-C92CE7876E46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3B10E-5F8C-4249-8360-2A94E28DF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169180D-E61D-4632-A5BD-C92CE7876E46}" type="datetimeFigureOut">
              <a:rPr lang="en-US" smtClean="0"/>
              <a:pPr/>
              <a:t>10/26/11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503B10E-5F8C-4249-8360-2A94E28DFC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Relationship Id="rId3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youtube.com/watch?v=eZzVseSbzAE&amp;feature=related" TargetMode="External"/><Relationship Id="rId3" Type="http://schemas.openxmlformats.org/officeDocument/2006/relationships/hyperlink" Target="http://www.youtube.com/watch?v=S8OUK_BrA10&amp;feature=related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8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0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Divorce and Remarriage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r>
              <a:rPr lang="en-US" dirty="0" smtClean="0"/>
              <a:t>Chapter 14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Stable and Unstable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200" u="sng" dirty="0" smtClean="0"/>
              <a:t>The Legal Process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Desertion</a:t>
            </a:r>
            <a:r>
              <a:rPr lang="en-US" sz="3200" dirty="0" smtClean="0"/>
              <a:t> – one spouse simply leaves</a:t>
            </a:r>
          </a:p>
          <a:p>
            <a:pPr>
              <a:buNone/>
            </a:pPr>
            <a:r>
              <a:rPr lang="en-US" sz="3200" dirty="0" smtClean="0"/>
              <a:t>	but legal marriage remains</a:t>
            </a:r>
          </a:p>
          <a:p>
            <a:pPr>
              <a:buNone/>
            </a:pPr>
            <a:r>
              <a:rPr lang="en-US" sz="3200" dirty="0" smtClean="0"/>
              <a:t>Legal end to the marriage requires: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annulment</a:t>
            </a:r>
            <a:r>
              <a:rPr lang="en-US" sz="2800" dirty="0" smtClean="0"/>
              <a:t> – states a marriage never took place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Legal Separation </a:t>
            </a:r>
            <a:r>
              <a:rPr lang="en-US" sz="2800" dirty="0" smtClean="0"/>
              <a:t>– legal agreement to live apart (half-way point for some)</a:t>
            </a:r>
          </a:p>
          <a:p>
            <a:pPr lvl="1"/>
            <a:r>
              <a:rPr lang="en-US" sz="2800" b="1" dirty="0" smtClean="0">
                <a:solidFill>
                  <a:srgbClr val="FFFF00"/>
                </a:solidFill>
              </a:rPr>
              <a:t>Divorce</a:t>
            </a:r>
            <a:r>
              <a:rPr lang="en-US" sz="2800" dirty="0" smtClean="0"/>
              <a:t> – legal dissolution of marriage</a:t>
            </a:r>
          </a:p>
          <a:p>
            <a:pPr>
              <a:buNone/>
            </a:pPr>
            <a:r>
              <a:rPr lang="en-US" sz="3200" dirty="0" smtClean="0"/>
              <a:t>No-Fault Divorce Laws – marriage has broken down, neither party is to blame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506" name="Picture 2" descr="http://t0.gstatic.com/images?q=tbn:ANd9GcRQwWpSdmgPSVcKODr0ebHlTkLLaZrQkj5Rfs0wvX0gmSoKU0s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1676400"/>
            <a:ext cx="1524000" cy="15240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2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Stable and Unstable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/>
              <a:t>Divorce Decisions</a:t>
            </a:r>
          </a:p>
          <a:p>
            <a:pPr>
              <a:buNone/>
            </a:pPr>
            <a:r>
              <a:rPr lang="en-US" sz="3200" dirty="0" smtClean="0"/>
              <a:t>How to divide time with children</a:t>
            </a:r>
          </a:p>
          <a:p>
            <a:pPr>
              <a:buNone/>
            </a:pPr>
            <a:r>
              <a:rPr lang="en-US" sz="3200" dirty="0" smtClean="0"/>
              <a:t>How to split personal items</a:t>
            </a:r>
          </a:p>
          <a:p>
            <a:pPr>
              <a:buNone/>
            </a:pPr>
            <a:r>
              <a:rPr lang="en-US" sz="3200" dirty="0" smtClean="0"/>
              <a:t>Divorce judge legalizes the couple’s decisions</a:t>
            </a:r>
          </a:p>
          <a:p>
            <a:pPr>
              <a:buNone/>
            </a:pPr>
            <a:r>
              <a:rPr lang="en-US" sz="3200" dirty="0" smtClean="0"/>
              <a:t>Or decides for them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Divorce mediation </a:t>
            </a:r>
            <a:r>
              <a:rPr lang="en-US" sz="3200" dirty="0" smtClean="0"/>
              <a:t>– meeting with a neutral third person to work out a solution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482" name="Picture 2" descr="http://t1.gstatic.com/images?q=tbn:ANd9GcRZiI3SLZuxwSaNq-r89bliGesmGDCJVAuFp6SAeIdL0Igd2Ck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838200"/>
            <a:ext cx="1933575" cy="2362201"/>
          </a:xfrm>
          <a:prstGeom prst="rect">
            <a:avLst/>
          </a:prstGeom>
          <a:noFill/>
        </p:spPr>
      </p:pic>
      <p:pic>
        <p:nvPicPr>
          <p:cNvPr id="20484" name="Picture 4" descr="http://t3.gstatic.com/images?q=tbn:ANd9GcSpW4JTKkWepSMtgYkm7Wq4SR2oXdJLkBf8UCEYET-tQ9nDSg5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5562600"/>
            <a:ext cx="4114800" cy="1114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Stable and Unstable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sz="3200" u="sng" dirty="0" smtClean="0"/>
              <a:t>Child Custody</a:t>
            </a:r>
          </a:p>
          <a:p>
            <a:pPr>
              <a:buNone/>
            </a:pPr>
            <a:r>
              <a:rPr lang="en-US" sz="3200" b="1" dirty="0" smtClean="0">
                <a:solidFill>
                  <a:srgbClr val="FFFF00"/>
                </a:solidFill>
              </a:rPr>
              <a:t>Custody</a:t>
            </a:r>
            <a:r>
              <a:rPr lang="en-US" sz="3200" dirty="0" smtClean="0"/>
              <a:t> is the legal right to make decisions that affect children</a:t>
            </a:r>
          </a:p>
          <a:p>
            <a:r>
              <a:rPr lang="en-US" sz="3200" b="1" dirty="0" smtClean="0">
                <a:solidFill>
                  <a:srgbClr val="FFFF00"/>
                </a:solidFill>
              </a:rPr>
              <a:t>Sole Custody </a:t>
            </a:r>
            <a:r>
              <a:rPr lang="en-US" sz="3200" dirty="0" smtClean="0"/>
              <a:t>– one spouse keeps all rights</a:t>
            </a:r>
          </a:p>
          <a:p>
            <a:r>
              <a:rPr lang="en-US" sz="3200" dirty="0" smtClean="0"/>
              <a:t>Joint custody – couple shares equally in decisions</a:t>
            </a:r>
          </a:p>
          <a:p>
            <a:r>
              <a:rPr lang="en-US" sz="3200" dirty="0" smtClean="0"/>
              <a:t>Split custody – each parent has sole custody of one or more of the children</a:t>
            </a:r>
          </a:p>
          <a:p>
            <a:r>
              <a:rPr lang="en-US" sz="3200" dirty="0" smtClean="0"/>
              <a:t>Alternate custody – sole custody for a designated period of time; then other spouse</a:t>
            </a:r>
          </a:p>
          <a:p>
            <a:r>
              <a:rPr lang="en-US" sz="3200" dirty="0" smtClean="0"/>
              <a:t>Third-party custody – someone else is assigned as the child’s legal guardian; sometimes relatives, sometimes foster homes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9458" name="Picture 2" descr="http://t0.gstatic.com/images?q=tbn:ANd9GcTp9-dI7YveMO2cA_oxXp-WOaVwDpWg6Ne8eklBOQukKBJELR9nx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05600" y="0"/>
            <a:ext cx="2257425" cy="20288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Stable and Unstable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u="sng" dirty="0" smtClean="0"/>
              <a:t>Child Support</a:t>
            </a:r>
          </a:p>
          <a:p>
            <a:pPr>
              <a:buNone/>
            </a:pPr>
            <a:r>
              <a:rPr lang="en-US" sz="3200" dirty="0" smtClean="0"/>
              <a:t>Usually the parent who does not have custody is required to make payments for child support</a:t>
            </a:r>
          </a:p>
          <a:p>
            <a:pPr>
              <a:buNone/>
            </a:pPr>
            <a:r>
              <a:rPr lang="en-US" sz="3200" dirty="0" smtClean="0"/>
              <a:t>Set amount to be paid each month</a:t>
            </a:r>
          </a:p>
          <a:p>
            <a:pPr>
              <a:buNone/>
            </a:pPr>
            <a:r>
              <a:rPr lang="en-US" sz="3200" dirty="0" smtClean="0"/>
              <a:t>Judge decides how much this will be</a:t>
            </a:r>
          </a:p>
          <a:p>
            <a:pPr>
              <a:buNone/>
            </a:pPr>
            <a:r>
              <a:rPr lang="en-US" sz="3200" dirty="0" smtClean="0"/>
              <a:t>Child support tends to cover less than half the cost of raising a child</a:t>
            </a:r>
          </a:p>
          <a:p>
            <a:pPr>
              <a:buNone/>
            </a:pPr>
            <a:r>
              <a:rPr lang="en-US" sz="3200" dirty="0" smtClean="0"/>
              <a:t>Distance – physical or emotional may lessen the sense of duty to pay child support</a:t>
            </a:r>
          </a:p>
          <a:p>
            <a:pPr>
              <a:buNone/>
            </a:pPr>
            <a:r>
              <a:rPr lang="en-US" sz="3200" dirty="0" smtClean="0"/>
              <a:t>Government has programs to “encourage” payment of child support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434" name="Picture 2" descr="http://t1.gstatic.com/images?q=tbn:ANd9GcQJOwVAbJyLIwhN_05Mn1qY8BQspZr_0Bw6QWeSeHmRv9qfDMi92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0"/>
            <a:ext cx="1981200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Stable and Unstable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/>
              <a:t>Financial Matters in Divorce</a:t>
            </a:r>
          </a:p>
          <a:p>
            <a:pPr>
              <a:buNone/>
            </a:pPr>
            <a:r>
              <a:rPr lang="en-US" sz="3200" dirty="0" smtClean="0"/>
              <a:t>Divorce means you have to divide property</a:t>
            </a:r>
          </a:p>
          <a:p>
            <a:pPr>
              <a:buNone/>
            </a:pPr>
            <a:r>
              <a:rPr lang="en-US" sz="3200" dirty="0" smtClean="0"/>
              <a:t>No-fault divorce calls for equal division of property</a:t>
            </a:r>
          </a:p>
          <a:p>
            <a:pPr>
              <a:buNone/>
            </a:pPr>
            <a:r>
              <a:rPr lang="en-US" sz="3200" dirty="0" smtClean="0"/>
              <a:t>If can’t reach agreement, judge may decide</a:t>
            </a:r>
          </a:p>
          <a:p>
            <a:pPr>
              <a:buNone/>
            </a:pPr>
            <a:r>
              <a:rPr lang="en-US" sz="3200" dirty="0" smtClean="0">
                <a:solidFill>
                  <a:srgbClr val="FFFF00"/>
                </a:solidFill>
              </a:rPr>
              <a:t>Alimony</a:t>
            </a:r>
            <a:r>
              <a:rPr lang="en-US" sz="3200" dirty="0" smtClean="0"/>
              <a:t> – is the financial </a:t>
            </a:r>
            <a:br>
              <a:rPr lang="en-US" sz="3200" dirty="0" smtClean="0"/>
            </a:br>
            <a:r>
              <a:rPr lang="en-US" sz="3200" dirty="0" smtClean="0"/>
              <a:t>support of an ex-spouse.  </a:t>
            </a:r>
            <a:br>
              <a:rPr lang="en-US" sz="3200" dirty="0" smtClean="0"/>
            </a:br>
            <a:r>
              <a:rPr lang="en-US" sz="3200" dirty="0" smtClean="0"/>
              <a:t>It is separate from </a:t>
            </a:r>
            <a:br>
              <a:rPr lang="en-US" sz="3200" dirty="0" smtClean="0"/>
            </a:br>
            <a:r>
              <a:rPr lang="en-US" sz="3200" dirty="0" smtClean="0"/>
              <a:t>child support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0" name="Picture 2" descr="http://t0.gstatic.com/images?q=tbn:ANd9GcTMV5Ikr55PLRRnxkn4EPlPfxP2FfKlaCdTzUCyRVpK2OhMTh4WE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07488" y="4419600"/>
            <a:ext cx="3836512" cy="18764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Manage After Divorce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r>
              <a:rPr lang="en-US" dirty="0" smtClean="0"/>
              <a:t>Chapter 14.2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Facing Change</a:t>
            </a:r>
            <a:endParaRPr lang="en-US" dirty="0"/>
          </a:p>
        </p:txBody>
      </p:sp>
      <p:pic>
        <p:nvPicPr>
          <p:cNvPr id="4" name="Picture 7" descr="main ide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76400"/>
            <a:ext cx="2895600" cy="709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2514600"/>
            <a:ext cx="8534400" cy="40811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en-US" sz="3600" dirty="0" smtClean="0">
                <a:latin typeface="Tahoma" pitchFamily="34" charset="0"/>
              </a:rPr>
              <a:t>Children need stability as the divorce occurs. 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en-US" sz="3600" dirty="0" smtClean="0">
                <a:latin typeface="Tahoma" pitchFamily="34" charset="0"/>
              </a:rPr>
              <a:t>Divorce can create single-parent families. 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en-US" sz="3600" dirty="0" smtClean="0">
                <a:latin typeface="Tahoma" pitchFamily="34" charset="0"/>
              </a:rPr>
              <a:t>When divorced couples remarry, blended families face many challenges. 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Children and Divorce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Studies have shown that to cope well, children must function on two levels:</a:t>
            </a:r>
          </a:p>
          <a:p>
            <a:r>
              <a:rPr lang="en-US" sz="3200" dirty="0" smtClean="0"/>
              <a:t>Must be able to manage daily life</a:t>
            </a:r>
          </a:p>
          <a:p>
            <a:r>
              <a:rPr lang="en-US" sz="3200" dirty="0" smtClean="0"/>
              <a:t>Must be able to live with the emotions caused by the divorce</a:t>
            </a:r>
          </a:p>
          <a:p>
            <a:r>
              <a:rPr lang="en-US" sz="3200" i="1" dirty="0" smtClean="0">
                <a:hlinkClick r:id="rId2"/>
              </a:rPr>
              <a:t>It’s My Life </a:t>
            </a:r>
            <a:r>
              <a:rPr lang="en-US" sz="3200" dirty="0" smtClean="0"/>
              <a:t>PBS</a:t>
            </a:r>
            <a:r>
              <a:rPr lang="en-US" sz="3200" i="1" dirty="0" smtClean="0"/>
              <a:t> </a:t>
            </a:r>
            <a:r>
              <a:rPr lang="en-US" sz="3200" dirty="0" smtClean="0"/>
              <a:t>segment</a:t>
            </a:r>
          </a:p>
          <a:p>
            <a:r>
              <a:rPr lang="en-US" sz="3200" i="1" dirty="0" smtClean="0">
                <a:hlinkClick r:id="rId3"/>
              </a:rPr>
              <a:t>Torn Apart </a:t>
            </a:r>
            <a:r>
              <a:rPr lang="en-US" sz="3200" dirty="0" smtClean="0"/>
              <a:t>segment for teens (beginning is kind of intense)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Children and Divorce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Younger children often think that </a:t>
            </a:r>
            <a:br>
              <a:rPr lang="en-US" sz="3200" dirty="0" smtClean="0"/>
            </a:br>
            <a:r>
              <a:rPr lang="en-US" sz="3200" dirty="0" smtClean="0"/>
              <a:t>divorce is their fault.</a:t>
            </a:r>
          </a:p>
          <a:p>
            <a:pPr>
              <a:buNone/>
            </a:pPr>
            <a:r>
              <a:rPr lang="en-US" sz="3200" dirty="0" smtClean="0"/>
              <a:t>Parents need to make clear to children that they did not cause the divorce.  They could not have prevented it.  They also cannot make their parents  reunite.</a:t>
            </a:r>
          </a:p>
          <a:p>
            <a:pPr>
              <a:buNone/>
            </a:pPr>
            <a:r>
              <a:rPr lang="en-US" sz="3200" dirty="0" smtClean="0"/>
              <a:t>Older children realize that divorce is complex</a:t>
            </a:r>
          </a:p>
          <a:p>
            <a:pPr>
              <a:buNone/>
            </a:pPr>
            <a:r>
              <a:rPr lang="en-US" sz="3200" dirty="0" smtClean="0"/>
              <a:t>Sometimes relief is mixed in with sorrow &amp; guilt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3314" name="Picture 2" descr="http://t0.gstatic.com/images?q=tbn:ANd9GcSgrfGcVAbnDia0At5PfD75bGVh-Ird42F2hV8mvHZdhfZYI5xOH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457200"/>
            <a:ext cx="2047875" cy="2047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Children and Divorce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/>
              <a:t>Parents’ Attitude matters!</a:t>
            </a:r>
          </a:p>
          <a:p>
            <a:r>
              <a:rPr lang="en-US" sz="3200" dirty="0" smtClean="0"/>
              <a:t>Children tend to model parents’ attitude</a:t>
            </a:r>
          </a:p>
          <a:p>
            <a:r>
              <a:rPr lang="en-US" sz="3200" dirty="0" smtClean="0"/>
              <a:t>Parents can stress that divorce is the best way for all of them to have a better life</a:t>
            </a:r>
          </a:p>
          <a:p>
            <a:r>
              <a:rPr lang="en-US" sz="3200" dirty="0" smtClean="0"/>
              <a:t>Help children see that they have two homes with loving parents</a:t>
            </a:r>
          </a:p>
          <a:p>
            <a:pPr>
              <a:buNone/>
            </a:pPr>
            <a:r>
              <a:rPr lang="en-US" sz="3200" u="sng" dirty="0" smtClean="0"/>
              <a:t>Children have a need for stability.  </a:t>
            </a:r>
          </a:p>
          <a:p>
            <a:r>
              <a:rPr lang="en-US" sz="3200" dirty="0" smtClean="0"/>
              <a:t>Keep stable, loving relationships</a:t>
            </a:r>
          </a:p>
          <a:p>
            <a:r>
              <a:rPr lang="en-US" sz="3200" dirty="0" smtClean="0"/>
              <a:t>Don’t make children choose or take sides!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290" name="Picture 2" descr="http://t0.gstatic.com/images?q=tbn:ANd9GcRCXw5G6bnkroM6nrZ7rz18iRgOBIhQ3X022mSstmTuOT8DFvgGZ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28600"/>
            <a:ext cx="2628900" cy="17430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When Marriages 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r>
              <a:rPr lang="en-US" dirty="0" smtClean="0"/>
              <a:t>Chapter 14.1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Children and Divorce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u="sng" dirty="0" smtClean="0"/>
              <a:t>Effects of Divorce</a:t>
            </a:r>
          </a:p>
          <a:p>
            <a:r>
              <a:rPr lang="en-US" sz="3200" dirty="0" smtClean="0"/>
              <a:t>Time around the separation is the hardest time for children</a:t>
            </a:r>
          </a:p>
          <a:p>
            <a:r>
              <a:rPr lang="en-US" sz="3200" dirty="0" smtClean="0"/>
              <a:t>Child grieves for loss of intact family</a:t>
            </a:r>
          </a:p>
          <a:p>
            <a:r>
              <a:rPr lang="en-US" sz="3200" dirty="0" smtClean="0"/>
              <a:t>Feelings of guilt, rage, rejection, helplessness</a:t>
            </a:r>
          </a:p>
          <a:p>
            <a:r>
              <a:rPr lang="en-US" sz="3200" dirty="0" smtClean="0"/>
              <a:t>May take up to a year to sort out feelings and adapt to new life</a:t>
            </a:r>
          </a:p>
          <a:p>
            <a:pPr>
              <a:buNone/>
            </a:pPr>
            <a:r>
              <a:rPr lang="en-US" sz="3200" dirty="0" smtClean="0"/>
              <a:t>Emotional problems caused by divorce lessen with time</a:t>
            </a:r>
          </a:p>
          <a:p>
            <a:pPr>
              <a:buNone/>
            </a:pPr>
            <a:r>
              <a:rPr lang="en-US" sz="3200" dirty="0" smtClean="0"/>
              <a:t>Long-term effects:  reluctance to marry; more likely to divorce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66" name="Picture 2" descr="http://t2.gstatic.com/images?q=tbn:ANd9GcS4dncF766bUzPl9Xmcp1ZJG1iL5mvriMzTMWmYa--vRBC8fnt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152400"/>
            <a:ext cx="2590800" cy="17145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Children and Divorce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sz="3200" u="sng" dirty="0" smtClean="0"/>
              <a:t>Keys for Children of Divorced Parents</a:t>
            </a:r>
          </a:p>
          <a:p>
            <a:r>
              <a:rPr lang="en-US" sz="3200" dirty="0" smtClean="0"/>
              <a:t>Don’t blame yourself.  It is NOT your fault!</a:t>
            </a:r>
          </a:p>
          <a:p>
            <a:r>
              <a:rPr lang="en-US" sz="3200" dirty="0" smtClean="0"/>
              <a:t>Do not choose sides.  Even if you feel pressure to do so.  They are </a:t>
            </a:r>
            <a:r>
              <a:rPr lang="en-US" sz="3200" u="sng" dirty="0" smtClean="0"/>
              <a:t>both</a:t>
            </a:r>
            <a:r>
              <a:rPr lang="en-US" sz="3200" dirty="0" smtClean="0"/>
              <a:t> still your parents.</a:t>
            </a:r>
          </a:p>
          <a:p>
            <a:r>
              <a:rPr lang="en-US" sz="3200" dirty="0" smtClean="0"/>
              <a:t>Talk about it.  Talk with parents and other trusted supportive adults.</a:t>
            </a:r>
          </a:p>
          <a:p>
            <a:r>
              <a:rPr lang="en-US" sz="3200" dirty="0" smtClean="0"/>
              <a:t>Take care of yourself.  Eat well, get exercise, get enough sleep to help manage stress</a:t>
            </a:r>
          </a:p>
          <a:p>
            <a:r>
              <a:rPr lang="en-US" sz="3200" dirty="0" smtClean="0"/>
              <a:t>Join a support group of other children of divorce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0" name="Picture 2" descr="http://t2.gstatic.com/images?q=tbn:ANd9GcT2fGqUaewn9VOKGdbML4T8QiWTiKSYWIwXxijSqGtpYIHTvQd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228600"/>
            <a:ext cx="1828800" cy="18288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7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2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Divorced Couple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dirty="0" smtClean="0"/>
              <a:t>Divorce requires a period of </a:t>
            </a:r>
            <a:r>
              <a:rPr lang="en-US" sz="3200" b="1" dirty="0" smtClean="0">
                <a:solidFill>
                  <a:srgbClr val="FFFF00"/>
                </a:solidFill>
              </a:rPr>
              <a:t>adjustment</a:t>
            </a:r>
            <a:r>
              <a:rPr lang="en-US" sz="3200" dirty="0" smtClean="0"/>
              <a:t>, working to change routines and feelings to function in a new setting.</a:t>
            </a:r>
          </a:p>
          <a:p>
            <a:r>
              <a:rPr lang="en-US" sz="3200" dirty="0" smtClean="0"/>
              <a:t>Takes from two to four years to get over divorce</a:t>
            </a:r>
          </a:p>
          <a:p>
            <a:r>
              <a:rPr lang="en-US" sz="3200" dirty="0" smtClean="0"/>
              <a:t>Both partners have to rebuild their lives</a:t>
            </a:r>
          </a:p>
          <a:p>
            <a:r>
              <a:rPr lang="en-US" sz="3200" dirty="0" smtClean="0"/>
              <a:t>Positive &amp; determined attitude helps</a:t>
            </a:r>
          </a:p>
          <a:p>
            <a:r>
              <a:rPr lang="en-US" sz="3200" dirty="0" smtClean="0"/>
              <a:t>Some people have more financial, emotional, social and community resources.  That helps.</a:t>
            </a:r>
          </a:p>
          <a:p>
            <a:r>
              <a:rPr lang="en-US" sz="3200" dirty="0" smtClean="0"/>
              <a:t>Hardest for those who withdraw from others</a:t>
            </a:r>
          </a:p>
          <a:p>
            <a:r>
              <a:rPr lang="en-US" sz="3200" dirty="0" smtClean="0"/>
              <a:t>May affect careers</a:t>
            </a:r>
          </a:p>
          <a:p>
            <a:r>
              <a:rPr lang="en-US" sz="3200" dirty="0" smtClean="0"/>
              <a:t>Dealing with day-to-day care of children is hard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The Divorced Couple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u="sng" dirty="0" smtClean="0"/>
              <a:t>Single Parenting</a:t>
            </a:r>
          </a:p>
          <a:p>
            <a:r>
              <a:rPr lang="en-US" sz="3200" dirty="0" smtClean="0"/>
              <a:t>This is a HUGE task!</a:t>
            </a:r>
          </a:p>
          <a:p>
            <a:r>
              <a:rPr lang="en-US" sz="3200" dirty="0" smtClean="0"/>
              <a:t>Can cause strain and tension for </a:t>
            </a:r>
            <a:br>
              <a:rPr lang="en-US" sz="3200" dirty="0" smtClean="0"/>
            </a:br>
            <a:r>
              <a:rPr lang="en-US" sz="3200" dirty="0" smtClean="0"/>
              <a:t>both parent and child</a:t>
            </a:r>
          </a:p>
          <a:p>
            <a:r>
              <a:rPr lang="en-US" sz="3200" dirty="0" smtClean="0"/>
              <a:t>Money is often an on-going problem</a:t>
            </a:r>
          </a:p>
          <a:p>
            <a:r>
              <a:rPr lang="en-US" sz="3200" dirty="0" smtClean="0"/>
              <a:t>Especially true if single parent is a woman</a:t>
            </a:r>
          </a:p>
          <a:p>
            <a:r>
              <a:rPr lang="en-US" sz="3200" dirty="0" smtClean="0"/>
              <a:t>Gets worse if child support payments are late or unpaid</a:t>
            </a:r>
          </a:p>
          <a:p>
            <a:r>
              <a:rPr lang="en-US" sz="3200" dirty="0" smtClean="0"/>
              <a:t>Poverty rates for female single-parents is high</a:t>
            </a:r>
          </a:p>
          <a:p>
            <a:r>
              <a:rPr lang="en-US" sz="3200" dirty="0" smtClean="0"/>
              <a:t>Single parents need to make good use of their support systems.  Exchange help and services.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18" name="Picture 2" descr="http://t0.gstatic.com/images?q=tbn:ANd9GcSInmu8NBS4BU5QR6r1MliYRAVlItNwBGjwFtRoMZ-v5LpdfbL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58000" y="228600"/>
            <a:ext cx="2047875" cy="3077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Divorced Couple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3200" u="sng" dirty="0" smtClean="0"/>
              <a:t>Remarriage</a:t>
            </a:r>
          </a:p>
          <a:p>
            <a:r>
              <a:rPr lang="en-US" sz="3200" dirty="0" smtClean="0"/>
              <a:t>Most divorced people marry again.</a:t>
            </a:r>
          </a:p>
          <a:p>
            <a:r>
              <a:rPr lang="en-US" sz="3200" dirty="0" smtClean="0"/>
              <a:t>Men remarry sooner than women do.</a:t>
            </a:r>
          </a:p>
          <a:p>
            <a:r>
              <a:rPr lang="en-US" sz="3200" dirty="0" smtClean="0"/>
              <a:t>The younger the person, the greater the chance that they will re-marry</a:t>
            </a:r>
          </a:p>
          <a:p>
            <a:r>
              <a:rPr lang="en-US" sz="3200" dirty="0" smtClean="0"/>
              <a:t>Most experts recommend waiting at least four years before re-marrying to heal the hurts from divorce</a:t>
            </a:r>
          </a:p>
          <a:p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marriages are most successful when partners have figured out what went wrong the first time</a:t>
            </a:r>
          </a:p>
          <a:p>
            <a:r>
              <a:rPr lang="en-US" sz="3200" dirty="0" smtClean="0"/>
              <a:t>Having a good working relationship with former spouse is helpful in second marriage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Blended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/>
              <a:t>Blended family </a:t>
            </a:r>
            <a:r>
              <a:rPr lang="en-US" sz="3200" dirty="0" smtClean="0"/>
              <a:t>is one where one or both spouses have been married before and includes children from previous marriages.</a:t>
            </a:r>
            <a:endParaRPr lang="en-US" sz="3200" u="sng" dirty="0" smtClean="0"/>
          </a:p>
          <a:p>
            <a:r>
              <a:rPr lang="en-US" sz="3200" dirty="0" smtClean="0"/>
              <a:t>In a blended family, all members of the family have lost a relationship from the past.</a:t>
            </a:r>
          </a:p>
          <a:p>
            <a:r>
              <a:rPr lang="en-US" sz="3200" dirty="0" smtClean="0"/>
              <a:t>The parent-child relationship is older than the couple relationship</a:t>
            </a:r>
          </a:p>
          <a:p>
            <a:r>
              <a:rPr lang="en-US" sz="3200" dirty="0" smtClean="0"/>
              <a:t>In a nuclear family, the couple relationship is the first and older</a:t>
            </a:r>
            <a:r>
              <a:rPr lang="en-US" sz="3200" dirty="0" smtClean="0"/>
              <a:t> relationship.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Blended Families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sz="3200" dirty="0" smtClean="0"/>
              <a:t>Challenges of blending families</a:t>
            </a:r>
          </a:p>
          <a:p>
            <a:r>
              <a:rPr lang="en-US" sz="3200" dirty="0" smtClean="0"/>
              <a:t>Discipline issues – new rules</a:t>
            </a:r>
          </a:p>
          <a:p>
            <a:r>
              <a:rPr lang="en-US" sz="3200" dirty="0" smtClean="0"/>
              <a:t>Resources – how do divide resources;  </a:t>
            </a:r>
            <a:br>
              <a:rPr lang="en-US" sz="3200" dirty="0" smtClean="0"/>
            </a:br>
            <a:r>
              <a:rPr lang="en-US" sz="3200" dirty="0" smtClean="0"/>
              <a:t>keep clear on which is which</a:t>
            </a:r>
          </a:p>
          <a:p>
            <a:r>
              <a:rPr lang="en-US" sz="3200" dirty="0" smtClean="0"/>
              <a:t>Values – often don’t share values because they come from different families</a:t>
            </a:r>
          </a:p>
          <a:p>
            <a:r>
              <a:rPr lang="en-US" sz="3200" dirty="0" smtClean="0"/>
              <a:t>Former relationships – parents and children from previous marriages may not support</a:t>
            </a:r>
          </a:p>
          <a:p>
            <a:r>
              <a:rPr lang="en-US" sz="3200" dirty="0" smtClean="0"/>
              <a:t>Roles – takes some time to define these</a:t>
            </a:r>
          </a:p>
          <a:p>
            <a:r>
              <a:rPr lang="en-US" sz="3200" dirty="0" smtClean="0"/>
              <a:t>Child-spouse competition – parent-child bond is older and may make new spouse feel excluded</a:t>
            </a:r>
          </a:p>
          <a:p>
            <a:r>
              <a:rPr lang="en-US" sz="3200" dirty="0" smtClean="0"/>
              <a:t>Use communication skills to successfully blend families</a:t>
            </a:r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2" name="Picture 2" descr="http://t1.gstatic.com/images?q=tbn:ANd9GcREpQQa8wAl3AVPFxBybZLatU8foPkpJiwDXkeoQ-FKNV3E3NtV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152400"/>
            <a:ext cx="2514600" cy="28738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/>
              <a:t>Section 14.1 – When Marriages End</a:t>
            </a:r>
          </a:p>
          <a:p>
            <a:r>
              <a:rPr lang="en-US" dirty="0" smtClean="0"/>
              <a:t>When a marriage starts to come apart, it is often because a lack of communication or shared interests.</a:t>
            </a:r>
          </a:p>
          <a:p>
            <a:r>
              <a:rPr lang="en-US" dirty="0" smtClean="0"/>
              <a:t>A couple starts on a process that involves isolation, invalidation, and betrayal.</a:t>
            </a:r>
          </a:p>
          <a:p>
            <a:r>
              <a:rPr lang="en-US" dirty="0" smtClean="0"/>
              <a:t>This may take about two years.</a:t>
            </a:r>
          </a:p>
          <a:p>
            <a:r>
              <a:rPr lang="en-US" dirty="0" smtClean="0"/>
              <a:t>The couple can end the marriage by annulment,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/>
              <a:t>legal separation or divorce.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/>
              <a:t>Section 14.1 – When Marriages End, continued</a:t>
            </a:r>
          </a:p>
          <a:p>
            <a:r>
              <a:rPr lang="en-US" dirty="0" smtClean="0"/>
              <a:t>There are many decisions to be made when a divorce happens.</a:t>
            </a:r>
          </a:p>
          <a:p>
            <a:r>
              <a:rPr lang="en-US" dirty="0" smtClean="0"/>
              <a:t>If there are children, custody and support issues must be settled.</a:t>
            </a:r>
          </a:p>
          <a:p>
            <a:r>
              <a:rPr lang="en-US" dirty="0" smtClean="0"/>
              <a:t>Property must be divided.</a:t>
            </a:r>
          </a:p>
          <a:p>
            <a:r>
              <a:rPr lang="en-US" dirty="0" smtClean="0"/>
              <a:t>Sometimes one spouse pays alimony or maintenance.</a:t>
            </a:r>
          </a:p>
          <a:p>
            <a:r>
              <a:rPr lang="en-US" dirty="0" smtClean="0"/>
              <a:t>The divorce judge has the final say in what is decided.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u="sng" dirty="0" smtClean="0"/>
              <a:t>Section 14.2 – Manage </a:t>
            </a:r>
            <a:r>
              <a:rPr lang="en-US" u="sng" dirty="0" smtClean="0"/>
              <a:t>A</a:t>
            </a:r>
            <a:r>
              <a:rPr lang="en-US" sz="2800" u="sng" dirty="0" smtClean="0"/>
              <a:t>fter Divorce</a:t>
            </a:r>
          </a:p>
          <a:p>
            <a:r>
              <a:rPr lang="en-US" dirty="0" smtClean="0"/>
              <a:t>Children tend to see divorce in the same terms as their parents.</a:t>
            </a:r>
          </a:p>
          <a:p>
            <a:r>
              <a:rPr lang="en-US" dirty="0" smtClean="0"/>
              <a:t>If it is presented in a positive light, they see it that way too.</a:t>
            </a:r>
          </a:p>
          <a:p>
            <a:r>
              <a:rPr lang="en-US" dirty="0" smtClean="0"/>
              <a:t>Children need stability in their lives as they adjust to divorce.</a:t>
            </a:r>
          </a:p>
          <a:p>
            <a:r>
              <a:rPr lang="en-US" dirty="0" smtClean="0"/>
              <a:t>This means they cope better when there are few changes in the rest of their lives.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Facing Change</a:t>
            </a:r>
            <a:endParaRPr lang="en-US" dirty="0"/>
          </a:p>
        </p:txBody>
      </p:sp>
      <p:pic>
        <p:nvPicPr>
          <p:cNvPr id="4" name="Picture 7" descr="main idea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676400"/>
            <a:ext cx="2895600" cy="7098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81000" y="2514600"/>
            <a:ext cx="8382000" cy="333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</a:rPr>
              <a:t>Unstable couple relationships can lead to divorce. 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r>
              <a:rPr lang="en-US" sz="3600" dirty="0" smtClean="0">
                <a:solidFill>
                  <a:schemeClr val="accent4">
                    <a:lumMod val="20000"/>
                    <a:lumOff val="80000"/>
                  </a:schemeClr>
                </a:solidFill>
                <a:latin typeface="Tahoma" pitchFamily="34" charset="0"/>
              </a:rPr>
              <a:t>When this happens, there are many decisions to be made by the couple. </a:t>
            </a:r>
          </a:p>
          <a:p>
            <a:pPr>
              <a:lnSpc>
                <a:spcPct val="105000"/>
              </a:lnSpc>
              <a:spcBef>
                <a:spcPct val="30000"/>
              </a:spcBef>
            </a:pPr>
            <a:endParaRPr lang="en-US" sz="3600" dirty="0">
              <a:solidFill>
                <a:schemeClr val="accent4">
                  <a:lumMod val="20000"/>
                  <a:lumOff val="80000"/>
                </a:schemeClr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2800" u="sng" dirty="0" smtClean="0"/>
              <a:t>Section 14.2 – Manage </a:t>
            </a:r>
            <a:r>
              <a:rPr lang="en-US" u="sng" dirty="0" smtClean="0"/>
              <a:t>A</a:t>
            </a:r>
            <a:r>
              <a:rPr lang="en-US" sz="2800" u="sng" dirty="0" smtClean="0"/>
              <a:t>fter Divorce, continued</a:t>
            </a:r>
          </a:p>
          <a:p>
            <a:r>
              <a:rPr lang="en-US" dirty="0" smtClean="0"/>
              <a:t>There are a few long-term effects of parental divorce.</a:t>
            </a:r>
          </a:p>
          <a:p>
            <a:r>
              <a:rPr lang="en-US" dirty="0" smtClean="0"/>
              <a:t>Two</a:t>
            </a:r>
            <a:r>
              <a:rPr lang="en-US" dirty="0" smtClean="0"/>
              <a:t> of these effects are </a:t>
            </a:r>
            <a:r>
              <a:rPr lang="en-US" dirty="0" smtClean="0"/>
              <a:t>a hesitation to marry and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a </a:t>
            </a:r>
            <a:r>
              <a:rPr lang="en-US" dirty="0" smtClean="0"/>
              <a:t>tendency to divorce.</a:t>
            </a:r>
          </a:p>
          <a:p>
            <a:r>
              <a:rPr lang="en-US" dirty="0" smtClean="0"/>
              <a:t>Divorced couples may go through a two-to-four-year adjustment period.  </a:t>
            </a:r>
          </a:p>
          <a:p>
            <a:r>
              <a:rPr lang="en-US" dirty="0" smtClean="0"/>
              <a:t>Being a single parent may make the adjustment more difficult.</a:t>
            </a:r>
          </a:p>
          <a:p>
            <a:r>
              <a:rPr lang="en-US" dirty="0" smtClean="0"/>
              <a:t>Many people remarry.</a:t>
            </a:r>
          </a:p>
          <a:p>
            <a:r>
              <a:rPr lang="en-US" dirty="0" smtClean="0"/>
              <a:t>A blended family has adjustments to make.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Stable and Unstable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fontScale="92500" lnSpcReduction="20000"/>
          </a:bodyPr>
          <a:lstStyle/>
          <a:p>
            <a:r>
              <a:rPr lang="en-US" sz="3200" b="1" dirty="0" smtClean="0">
                <a:solidFill>
                  <a:srgbClr val="FFFF00"/>
                </a:solidFill>
              </a:rPr>
              <a:t>Stability</a:t>
            </a:r>
            <a:r>
              <a:rPr lang="en-US" sz="3200" dirty="0" smtClean="0"/>
              <a:t> is the quality of being firm and steadfast</a:t>
            </a:r>
          </a:p>
          <a:p>
            <a:r>
              <a:rPr lang="en-US" sz="3200" dirty="0" smtClean="0"/>
              <a:t>Steadfast:  faithful to someone or something</a:t>
            </a:r>
          </a:p>
          <a:p>
            <a:pPr>
              <a:buNone/>
            </a:pPr>
            <a:r>
              <a:rPr lang="en-US" sz="3200" u="sng" dirty="0" smtClean="0"/>
              <a:t>Stable Relationships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Respect and trust each other</a:t>
            </a:r>
          </a:p>
          <a:p>
            <a:r>
              <a:rPr lang="en-US" sz="3200" dirty="0" smtClean="0"/>
              <a:t>Good communication</a:t>
            </a:r>
          </a:p>
          <a:p>
            <a:r>
              <a:rPr lang="en-US" sz="3200" dirty="0" smtClean="0"/>
              <a:t>Show unity</a:t>
            </a:r>
          </a:p>
          <a:p>
            <a:r>
              <a:rPr lang="en-US" sz="3200" dirty="0" smtClean="0"/>
              <a:t>Share values and beliefs</a:t>
            </a:r>
          </a:p>
          <a:p>
            <a:r>
              <a:rPr lang="en-US" sz="3200" dirty="0" smtClean="0"/>
              <a:t>Build strong morals</a:t>
            </a:r>
          </a:p>
          <a:p>
            <a:r>
              <a:rPr lang="en-US" sz="3200" dirty="0" smtClean="0"/>
              <a:t>Spend time together</a:t>
            </a:r>
          </a:p>
          <a:p>
            <a:r>
              <a:rPr lang="en-US" sz="3200" dirty="0" smtClean="0"/>
              <a:t>Establish traditions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9698" name="Picture 2" descr="http://t0.gstatic.com/images?q=tbn:ANd9GcTxsHSGzZ98v5_cQleHnung-3WsHYzh-HsgsleH5UWMDF_mdjK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9267" y="3886200"/>
            <a:ext cx="4133633" cy="2590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26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6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61" dur="1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Stable and Unstable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/>
              <a:t>Unstable Relationships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Respect and trust is reduced</a:t>
            </a:r>
          </a:p>
          <a:p>
            <a:r>
              <a:rPr lang="en-US" sz="3200" dirty="0" smtClean="0"/>
              <a:t>Communicate less</a:t>
            </a:r>
          </a:p>
          <a:p>
            <a:r>
              <a:rPr lang="en-US" sz="3200" dirty="0" smtClean="0"/>
              <a:t>Show division</a:t>
            </a:r>
          </a:p>
          <a:p>
            <a:r>
              <a:rPr lang="en-US" sz="3200" dirty="0" smtClean="0"/>
              <a:t>Don’t share values and beliefs</a:t>
            </a:r>
          </a:p>
          <a:p>
            <a:r>
              <a:rPr lang="en-US" sz="3200" dirty="0" smtClean="0"/>
              <a:t>Avoid spending time together</a:t>
            </a:r>
          </a:p>
          <a:p>
            <a:r>
              <a:rPr lang="en-US" sz="3200" dirty="0" smtClean="0"/>
              <a:t>Costs begin to outweigh rewards in relationship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2" name="AutoShape 2" descr="data:image/jpg;base64,/9j/4AAQSkZJRgABAQAAAQABAAD/2wCEAAkGBhISEBUUExQUFBQVGBQXFxcUFxQVFRgVGBUVFBgXFxcXHCYfFxokGRQUHy8gIycpLCwsFR4xNTAqNSYrLCkBCQoKDgwOGg8PGiwkHyApLCksLCwsLCwpLCwsLCwsKSksKSwsLCksLCwpKSwsKSwpLCksLCksLCksKSwpLCkpKf/AABEIALcBFAMBIgACEQEDEQH/xAAcAAACAgMBAQAAAAAAAAAAAAAEBQIDAAEGBwj/xABBEAABAwIDBQUGBAQGAAcAAAABAAIRAyEEEjEFQVFhcQYigZGhEzJCscHwByNS0TNicuEUFYKSovEWJUNTssLS/8QAGQEAAwEBAQAAAAAAAAAAAAAAAQIDBAAF/8QAJBEAAgICAwACAgMBAAAAAAAAAAECEQMhEjFBIlEEcRMzYTL/2gAMAwEAAhEDEQA/AOgNRaDlSCpheUegXAoimFQwIqk1FCF1MIhirptV7GpkKyxgVgUWhWAJhTApBYAphq4JkLAFMNUw1GgWRa1WNCwNVgamSFs00K4Baa1ThOkK2YApALAFRj8cyjTdUqODWNEkn71R6F7LMTim02l73BrWiSTYALzPtT+KBJyYfug2zH3nf0jcOq5rtt28finRdtIHuUxqf5n8Ty3LmmgjvOu93kB9As88jfXRtxYUtsZVca+o+Xkucd0yfFGYUTdxJjQCwHADiUqw5trrv3u/Zo+7wmGGqbzZo48FBo1IZ0HEgR3W+nhxVv8AjgPdudJIsOg4pccV7Q2sweAPGOSKwrc1mC0anhxO4A6Ab+iR6GGODxz5EuHhM+n0XVbP7T5QA4zG/euOpvaDDRmOknSfD3unyTKlhbTUPrkb/tb9SipNCSgn2ejbK25TqizgTw3poF43V2kab5ZUyn+UbupK7Hsv26FZzaTxDzbcZ5yD6LZjy3pmHLh47R2a0VsFYQtJnIEKJVkKMJQla2pQtQhQTSxbhYiceZMKvYFRTRNNYjSXUwiqYVDETTTIUIpBXNCppq9iYVlrQrGhQYrmBEBsNUw1baFMBEBjWqYaskIfEbWo0/fqMb1ITJChbWqYagmbYonSow/6gi6WIa7QhNoDssAUgsCkmFIPeACTYC5J4LxL8Q+3JxDsrSRQYYa3/wBxwPvHiF234pdpBRoexaYdUBLyNRTGo6k26SvDS81H5nWa3QcG8lCbt14asMKXL0soEj8x93GzRz49B80RTGY30u5x4nh8vEoUPzGTYDQDcBuCPwNIu7u8w48rwwdAMx8lN/ZpX0EtF5MWsBuAAkieA1Krp1TiHQJFIHpm3yfLTgENtCuJyN3i/HKTYdXa+SOwzctNrWxmd6CJcfIJWqVjdhlEl5hvu/dum8+CLdjge5TIDRdzzvOhPT7CAqPytDGe88G5Pu0xq5x4nVW4CiHDgwXE/FeM7upsAp0PY2weIIswa2zHU9OA5K+ntCSQAXnyH+6LDoEA58ggGBo474/SOE70bs6kHEsbZrffd+n+UcXHmu6B2RdgXVHQBO917N62uVvG4UUWywlrtAdXE8ZHDknNOsxrYAt8IGrucanqfBUYlgjvCXaxMgdSl5h4jbsZ24dLaWIcbjuud5XXpDXSLL57qUXCq5w4C2+Jnyt6r0zsD2kL2+ye6S3cdR+4WzFl8ZizYa+SO4hRhSCwrUZCBC1CktFA6yJCxbWLgnlzCiqTkAyoiKb1iNIwplEsKApvRVNyIAxjkQwoRhV9MpkKwpiIYh2IhiYUsdUDQSSABck6ALzftf8Aiw1k08J3naGofdH9PFKvxR7f5icLQNh/EcN5/SOS8tY4mSTKdROHWM7VYt7pfXqGeDnAeQQdfazzq4nmSSl5JlSa2U9I62HYbbD2mQ4+a6PZ3bDEUiHNqOy8ySFyNPDpns2iTLYsfnxU5pdlIW9HuvYnt03EQypZ505rs61UNaXHQAk+C+euzxc0iJEGRxXo/ajtZ/5VM/mVIpnj/MfIeqSOSrR08W1R5j21287FYl7v1G3JoMNCSYpoa0M/1O8Nysw4l+Y/1HoNEFVrZnX6n6BIuzS9IIotk+AtzcYA8p806w9mkm2aSTwaLfKyV4a7m8bkdRv8JA8EXtasG0XEbyGD+kW9Yd5oS20gx0mxdgiatUu0kl3QaNHgE8ouHvHSP+M6DmT8kq2ZSimTvdDfAxPp/wDJOK1RrdNG28RwQn2GHRstLnlpu5wzVD+lgPdZO4afYRBrZWhoPeeSZPwgaGOOvmFRQBbRzfHWdIH8oJDZ5auPULbYDi5x7rGhonUmMxPz80KCwsF2ZlGkO++0n4RqXHnqescF0ADaVNtJl7+bjqTzKWbIpezY6s7+JV7rJ+EG56ADVG4Me0cGt1dv3huhPUifVSkMhjs/C2c8mTcTx4kctwVOJbDXPd4Didw8yJ6hN6lMABrRuGnpPzS8u9o4tLops988+A/mMn/dyUx0xJ/gvZ0s79XEnmXHh6AIjYdb/DVqdRx7xIkDcN4PmrcbipJIiRYQO7TaNw4u0ukpnO03u46mdyKYzjaPesLVDmgjQ6K4pP2arTh2dB5xP1TiV6sJXFM8SceMqIkrUrZUSmFMWLUrFwTyFlVE0qiVU6qMo1FhNQ1pORlJ6W0XI+kUyAHUiiGISkUVTKZChVMoLtRjjRwVZ7TBDHQeeiLYVzX4n1CNm1I3loPQuCZAPC67SQSdTvOp4qDGWPISi6zPzMu4AfJbpUvqCqchuIHkuOqmxuqvw7BMH7IUjhzmkLrO4lj6fckalOdhtA94dOn3CCFEZBx0TDZwgN+4KlLaLR0xrScGO8z5pd2hx5LWtJ7ov4nd1st1MSWvg67uiU7VrZ6ojSfSP7KdbHTKH1Ypnib+Gn7+SW03yet/BSxuImfLw0H1QtEZngcT6DX0V4R1ZOct0P8AZbTJdeQ0Af1Ov8iFm3iO5TG6JHP7MorZ4gDmbzxJH1I/2pdUOesOf1Jj0lTW5WUeo0MqL8okaUx/zIsPMjyVdSalRtFu8gOPM3d6Sq8ZiA2273jzdqB5x6oLA4hwBd8TzlaeE+87wv5IKPoeXh0mIxofUcQYa38tnQWcf+MeClQwpeWh3uN77urjoeMANHWUlwFQOdA9xg9T9/NOK2PDWgC5AzHm46eAvHiUklWkMt7Dto7TnWzW3O+ALBo4yR8052H+VSD3CH1YsdzTuPMz5LkcA32rsz/4TCC7+d40YOIk+oXSYTH53Z3HuiTP7eFh571OSrQVsfYnGFrQB77zbkOPkEi2jtOMtCjd5JLjwJsXnnHlMBB7W26WAuH8R8ho1yi1h4QUV2X2SQ32jxJde9yTxJ4KT0rZaKt0H08HkpAxrYTqeJ++aXHC/nEahlyeZIAXR47EBrMxHGI8h5mENgtnlz2s+Jzg5/n9FFOy7VKzv+zndphp3hpHkB9E9CX4SiJEfCAEevYwqo0eBkdyswqJU1AhVJmlpbWLgnhtN6NoOS6mjqBWI1DPDuTKiUqoOTCk9FCjGmUQxyBpvRLHpkAOYUD2p2QcVg6tJvvOFuouETTepnaNNpguE8NUbo6m+j54OFe2sWvBDmmDPEJgcHNwvS+3OwG1w11Gl+b+vQRzG9ec19m18NUDa5gOnKRoY+SRyt6NuONx2hVXoFrjbmr6RAHEH0TIN9o8N94cQumwXYH2lP8AS7cu/kS7A8L8OLyxfimGz6145orbXZGvQBtMcL24qXZLZZr1RmBAbc+CMpqrOx4m5UwHHtJqhKMY/vmNwPmV0naGn7N9RxGsx8gAuONaWk8yhD5bOmlHQDUfJPL9lfgREu8BzKFaPqmWzR3gTo2//wCfW/gtUtIyx2xs6pkAbOgMnm1rif8AkT5BA7Nqw/OdGtJ87D5jyVderIPMeTQZPyHmq31slMcXnN4CzQpJaoq3uyONxRcYnXX5n9lWytJgdPD7lUOJ0F3G5VtCG6G/Hny/dUqkTu2NsNUFJm7MfQrVFxfMuhur3czuHExoEDMiSYAtz/7Ktp1S6ABDR6c+bjx5KLXpe/B3Tql2VjBDQLDgOvE3JKIxe1wxuUGwtb4j+yXOrikyN584+ivwXZqq9hxD4DdwJ8rcFGl2yy/wZdmthvrP9rV90b3aRqfBdo7EM3Gwte1hF+XPhYLkcJtypApASbABtukp/guzlQN9pXdkbqRBd0DWDU/1bzosuW2zVBKKCqbjWdmDSWMkjdmcBqeQXQ9mdnvzZoBdvceJ5DgPmEPgqFV1MilTNGnoH1v4lRx0hm4b+Ft67LZWDFOm1o3AdTzPEqmDC3K2Zfyc+uKDMJRyhXqAKkvUWjymSUVixEWjSxblaQCfLdDbDh8RTHD9o3A6g9QuepugblbSnhKk4ovZ2uF7SHe2eib4XtFTOst6rzplaNCQiRi3R70pHENnqGH2rSdo8IuptFjGFxIIHBeT08a4aBX/AOauLSLoNMKSbPU2GpVbIOVp4aqzDvpsOVrc79/DxK47sl2lzRSqOiBbmuufXygCmBJ1cd37rK7vZuUUuhnXdmpHP3TGrdy43bmyxUpFzhnyg31K6N1ZrWOFSoMxBu4jhwXDbS7VupENa78tzSCY36Qik30VxzjHTFGxnBlQECQvStm7RGQLzbZYY4nK6+qeMx7mQ02QadjTaa0egUAyoe8Ad1+BRlDYFGmD7Nobm1IXL7DxrnwNI3rp6uODWEk2aCSeQEn0CKf2ZnaejyL8XcY0YkUmRDGiQOJ09PmuAfanCabe2gcTialU/E4noNB5BKqzxHL9lrxqlRnm9gw3BMgAxgB+IE+Qt5n5oTZ1HNULjo0Sfora7i+pw+gH2VWW3ROPVk3Nl2XkAfC7vW3ghcXW70+Q5bkRWqBrXW1sD8/T5pey/ePgjFegk/Ccx4+vVWtMXKHm/Eq1gMj4nHQBFo5BLGufrYfeiY4IGQGAuIjK2JJduJH36roOyn4b4nEkOqflU+epHIaxzXs/ZfsJhsI3uNBqH3qhAzdBwCzt8nSL6grkeM7P7Iud3qpIeSLQCIO+QYBkjUf2bP7NVKdNzWEvv3nmzR/SNS5e1f5HSHwiPn4rk+2REBjYA5WEKWROK2UxZFN1E578Mdksc90gEjQ70R+I2NxVO9CqyiA4iXZAAwAkuzO94mIyi99FDsZiQzGBrTYmP+l6FtDYFFzaktBLw4Xki/AbkuJXv6YfyHxlv1Hl/wCGNXaWIrCrinOq0Wg5C5wGV7gDOXf3bcpXrjUv2Rs1tCmGN0Gp4neUeCtMTBJlwKkCqgpgqqJkwsWpWpTAJLS1KxccfIxfHNX0anAwhArWVUrRSwtrzPFXMM7iChpB5K9tO2qUYMoAWG/mo1GqpgNt/RQNT8zLpIEfVJIpDtE6TiHAgwRovQtn7aeMM57rFjCesBeeGmWuEp7tfa0YUUm+9UgeCg1bRrukxUdsVa9WT33HfwH7JjXpUywtcSSd40CFwOCFJsD3jqfosq0yhKVuonQx6uXYKyoabu6BbeLFGVtuOqZQdVz22sYGWaZd8kqbj6hcLq8cXJWQnn4y4nsWE7Q08PREm+4byVHtP2jd/gTeHVe6Omp/bxXmeHo1H1GkucbjwTrtBjg5zWgkhjQP9R1++SzvHUkaFK4tsRYh2VvVB19I4qeJfmeArW0++J4T0C1rRje2Wn8uk1g955bPPX0i3ioYRti7wCFxOJmoDEgbvGw8oTRzBTpcxAH9RXS0q9Y0dtvxC7HNnLzn53Pmt1sMWwI3SiThCHt5EN9f7ro9tYFop0zHuuc3wcJHySyyVSGhju2zlsFs8k33/Lgu+7N7PpMIIY2eMX81z2HpLp9mOiFDJkcjZixKJ6PsXFLp8HWlcVsM2XXYIWCTG2mJ+RFUVdpu0lPCUS95ubNA1c7gAvJtq9ocRWl5ADTu3rqPxN2HUrezqMMmlJDdxnXxXmbNo4pst9i5zZgxJd8k07mxsEYQh+zv+weGzvbUi8/Vek7QxgBgkDqvM/wu2401XU3jK5t4Nj5Fb/EDaL3Y45CS1rWCxtMXHmux6T/ZL8vcl9UeiU644q5tReQYTaVTjUbvs7+6aYTtBV0FV881ZMwOJ6i16nmXn1PtLVA/iz/pRuH7VPI95viE6kLxZ2uZZmXHt7XvBghsq09sssZmjwlHmgcWdVmWLmh21pcPMrEeaO4s+a6ata7xQ9MFE03J2FBNCTeyKpwhWQRqr6bbQbpGOEAjggq1HO6JIduPBFPtu8VHZ7ZeCpSdF8cb7C6Oz8S1he4Me0CSZgwOSF2Y41Hmo7oOXRdHtqsG4J4GrgB5pLs2jlpjopuXxsso/OvoIq4gNuUj2tt8gZWan0UtsYg3hcw50mVXDiT2yf5GZx+KNvcSZOqZbKwg95xsEDh6Rcelz0TSi8ZRa/AaQtOTqjFj7tjjCY5v6bA3ix5IDGVASSLCTAQpqnjA4AQsxDrdT/dZlCma/wCS0UUruCuqmGVHbyQwep+QClgmTU6KnF1Py2jiXnxMD5AKnonllGBp5njgL+V00xlXvtbuHedzdf0CX4F+Uk8j9ERhxLgeJd8iSjLuzo6jR0TsH/Gn4HMPlA+hRuJqGtSiNAx3K9v3UGjN/id0lvo3TzhEbBINK+6m3yn+6wSerN8VsBwdMEmF1GycJceCS08HkqRuNx+y6rYtKCJSt2XukdLT/LaMok7lb/4roUe7Vqta/XKSbbkPWxxb7omy5fF4lxPfaXAHSLjpwKKI1y7O3pbboVI/MYQeF0Zst2Ea1zg6mC3vONgRF5K5nYrMM9oa5gPQZXelpSXt9tPCsw7sNhnTUqO/MyuzFrG3LXHqIjkVSK9DkhCqTYh7W9txjce4UIbRa1zWvaMr6h0zki8ToOHVA9odq+yqUiZcH0qcgG+aN3A8+q5zZNAh7XG0h0c44J32grtFWjaYpt4xF5Bi43Ki/tM2RVhHOx8aKjgHUnMMA3vbcSeadjDU294CdZGh1XFYHBYmu4mgyo8AbphrZmATqAATbgul7G4T25h1Qn2kBhN2gwXAuJvlOVwniruH0YVL7HNKjSJFnD3Ta4V+Ipj9Vv5gpO2K+m8tqgsLRIE6jjwUKlQ5dJ5G9uKmODMxjdHZY3W+q0CDIEDxMqBqsMDLBtaFGsG5Zhut7GUDivEUjm3/ADWLKNWBaI8Vi4J5IypG5TFXkqGvVhfzhaCIVQrA2t4owVISylx1V9M31QaGTDnORWz2Q4IJpReHqQs0tm+CoZ7UIeGtmwIKHc+yExOMh0KLsSAEnFj8khRth8SkSY7UxOYoKi2XBb8SqJ5maXKQXRYGi/CbceatBtz48oQxdw3KYrzrquaBEOOLa6nlDAHxrbXeZ10VNd/uxyVD6lrDhfopMvl8vvzSUUTDNnj80/0uP35IbEts3qUXs6oDiDpBzN9CPooYxvdbyz/NJfyLJfEFFO3h9UbhqPcbrJL/AFYR9FKjh/yyeAai8M3ut5fUkH5pJTHjDY22TWLpkSagFucD6gphsWkBDNxpvjnc/SEu2dTIaHDc6R1ESPmnWCphtQEe6CSOQcbjwMrDJ7Zu40kEf5c6pSBZGdt78Pv5Kl22H0iG1Gljueh6HeE+wGKDagbFiPP70Qm1qoOam5rXAfqEiNQZOlkyoTdjPYu1A8DeSuuwOApOgloJOsgLxhu1m4aXtccg0abz04JzQ/GZtNgig4nm9o+hTxg30JkaWrPVtt4yhgsJWrhrQabHFthJeRDB4uIC8Aw2ELKL6jzNR9ucuMnqSfmje0HbnE7RLQ+KdJpltNsmXfqcT7xHooULAF0Q33Z90H9R4qmSVKhMUPWUbK2U51UNAu1oB5E94pz2r7PinSoYwEuEhlVofkyAOtBA+IAtvvhQ7N7ewbX1GuLyGAHOBZ9QuHd10njqlu3tvVsU51I5GUMxyhgAe8Aw1usOAfpAm5KfFB8uTI/kZE48YjztT23pvwJoUKfsnS0RSIy06bgCabntjODG4RqFzmxXVSxjQ4klxaAL2gP00IDoPiVrCMAa+k5rafcFzvu0gwPiFtNQn+EYxjGCiQSGZtQDJuS86A/yg/RaGzMonZU+0LcQ006zHUqzMtMVIApWJzOdva1zp4xKFrYa/vQeRsOiA2Hh6Bc5ldwaHMcWPLi1oqA5jmB943gAxorMDTD2BxfpqLkCNySX2d1o1ive1BIi9pQTsWwyDJyk34hE4rDC5FQX5QZQeLpuaGy5sWnTqkGNtNN1wLbu8VtUl9MRMg6wIIErFwTyyRKmCFQ4rYK00ZwkOVtF10ECrqDkrWh4vYxa9FUK43pYKsLZrqPE1KdFuMxHelC4jG2VGIrSUI98q0YEJ5DKj5KN2Ls19eoWsc1piZeYEWHjql6f7KrOpYR9VhDX5wA7foLA7jv8CqS0tEI7exeacb5ILgeFrWO9RdSndYb1YXyAI3kk6m/FRpsJBiYFylHRFjzv3IihaXcB6n7J8FT7Q2FvG60+qXQJsNeZOpQqxk6LMG+HA8P3EJhXZLTycfI3SukDMfdkzoPzN+XgpZO7NGPqg/CU/wAp3MfRRptLWt6fI/8ASLwbPy46o2lhA4lh/SY6wscpG6MRtsjCtc17baZh4wtMloII90ehE/QofZOMc1zHf6HD0/ZP6+BD21MvvASI1s0OH/281m9LNgrKob3j8Ikc5Ewl/avaEhse7F4+I7h4KjG1T7IEaEOHiLx5X8Eix2MJotkyRPnvV4KycnQo2jiC90Hy+gVmC2S6o5tiTuG6yEZOu82b9SnWzK76ZDWuje489Y6LXJuKpGNU3bGFTZwoU89Qhg3T7zjwaNSuS2xtV1V5AkMFg36niUVt7aRr18xcXBohoPAfubpLmvKphxV8n2Z8+dy+K6GuCqgUHaTIO+94ifNXYamXAOuGiLzcu5eR8lRRp5GtD5yuLXZRfNEjwOqLdiGvqE6A6bg3r5eoVmQiPdn+y9p+Y8tYRcwS4mxgamfvemODpWJiwubtuLeVylmycJmzua4OyC73wIEEWF4JA9E72fiXMY5mYZX6nfabcibKLRdMPxtVjmtiM0d/48xAlpjhqD/ZFYG1MwQPdMAGAYu0g8N6CLmiiIBz5jMke6WzPPSY5c1fhnRTkOF9Y6RB4rn/AMielmINQzBaNBYTBjVC4hpdAzCQPA7uCu9vOpad51BiNEJUaXTlIbymePFTGKcQy+4wALREralTpWuWzvssXDHlS0o5lmZazKTCtw+qoBVuHfchB9DR7LH1FS+oo1nKkuXRiNKZsvUVi2qEbNJ1htlg4R1R2cGZbEZYnLcHid/JJgmB2k40W0iYAMEAajUSd8ElLK/Axr03gKYcSwkC0TqBJAU6dKZ3xreJA+igzDgMLpi8Abzad2im1lgDGmoM+CRlEUVDoJ11++CnTpyJ3/d+S3iMPlIEyI1iPDqpYd3eIGhBt4T9EH0FdldJpm2qd7Mwsuy/pAnqbn0QFGgGnM636W/U8l0uyqHs6Dnn33yR0mJ++BWbLLRtxRMwdGQRyJ9UxNIlzCP0yPAj90Nsun+YG/yT6x+6Nb3QJ+Eweht+yyyRqiyt7YceDvQp3gNo5Tm4GDzGoPgZHillelAnULWFBd7hEg8Y8CFNxHsN2jswd5gMNqd+mdwdc5fA26HkuB2ph3NcG8zIO52i9AbiSG5arHgE2OUkTxBEwg9q7JFW4DQRBzH4hwdvBTY5uL2JONrRxlPDAvMfBDfSZ85VJrFtEneSW252+Q9UxZNF5c9pAJhwjycOSWbSa1rXNBOUukcpuJ9Qtcdsyz1HQtaB3yTcN7scfoEIxswOJjgFeW633Jh2ZwzXVm52tcwTmDpygGZLovAHBbb0ec1sFxzcjokmAIPPQweAIIV+zWkkb90DVw4T9dyv2u1lN7vZVPaNaQ1rgAGkSXQASSAJJ36oenUy21JuNAR14b7dFwao6XC0KjKbXCGAkubBAdYazqQmmE2g2mHe6QQ4DPq3uiSBpJ08km7O4KtiXtDQWNEfmGS0HMBae7Pe05Heuir9lW4PFMp1T/iAW5mlodT7xMfERvGoO9TaKJ/QPh68lr/Z920BxMP0G8cZP/SfUKAZSyhpB4tM8T4hJ6bJNn5DlkA7yHO7o8Y46nfKOo1o1g9ZB4JZ9BXZGq52aZgm1+RVLKkFziAeY4+CKxFWPhteO9r5oDFVoHuwN8EHxspDkqlQgwJP31WIMYikby/wIhYjR1nmRWSsWLaYzeZbD1ixCg2RJWlixEBtaWLFxxZh6Jc4AfcXRdDAGo8NBufLmfQrFiSTHirD6VFtN+V8GMrxYlrxZzQ4aiRI8Uz2tt8V8jcgaGuzGDqS0AxAADbDdNlixT7K9A+LweR2RxBsDYceqBdWyP7rW337xOsLFiA3TDaeALngu0EFxN/+00xWLJqhgsMo8nbvJbWLI99m1KuvsOw9QtxgZP8A6It/qJ+qdGmCDI1EeCxYkl5+h4dv9i6oSyWHdoeISevXIda3RYsXRQ4S3tHiGtyh0z+q8dCl4xdTN7xEkTc3PisWJqQGQrscXObNng+BFiklWoXAB3DL1ANvELSxWxmTKAPaZy6Qn2ymMp0H1Hh0NaQ0tMTUcC0TBmLi3mtrFpfhjXpz2eTJv6LuOy3Z3C1czmk1nUmMcWvaRTlxIANwTcAW4raxGYIKzstpbXfgWCnQLA2oalM0qjM5pOF3BrhDYJcNJjik1HbdV9RtWq51ao0BuZ8Hux3RG4zeVpYposSwrXF8Gz3SBJBaXtfLt1gGkxG9H4jClzZsfGCZutLEMgIg+KBDTIgCN/7Jdimgm0yY8vFbWKaGZqnSduMDo1bWLFwaP//Z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5604" name="AutoShape 4" descr="data:image/jpg;base64,/9j/4AAQSkZJRgABAQAAAQABAAD/2wCEAAkGBhISEBUUExQUFBQVGBQXFxcUFxQVFRgVGBUVFBgXFxcXHCYfFxokGRQUHy8gIycpLCwsFR4xNTAqNSYrLCkBCQoKDgwOGg8PGiwkHyApLCksLCwsLCwpLCwsLCwsKSksKSwsLCksLCwpKSwsKSwpLCksLCksLCksKSwpLCkpKf/AABEIALcBFAMBIgACEQEDEQH/xAAcAAACAgMBAQAAAAAAAAAAAAAEBQIDAAEGBwj/xABBEAABAwIDBQUGBAQGAAcAAAABAAIRAyEEEjEFQVFhcQYigZGhEzJCscHwByNS0TNicuEUFYKSovEWJUNTssLS/8QAGQEAAwEBAQAAAAAAAAAAAAAAAQIDBAAF/8QAJBEAAgICAwACAgMBAAAAAAAAAAECEQMhEjFBIlEEcRMzYTL/2gAMAwEAAhEDEQA/AOgNRaDlSCpheUegXAoimFQwIqk1FCF1MIhirptV7GpkKyxgVgUWhWAJhTApBYAphq4JkLAFMNUw1GgWRa1WNCwNVgamSFs00K4Baa1ThOkK2YApALAFRj8cyjTdUqODWNEkn71R6F7LMTim02l73BrWiSTYALzPtT+KBJyYfug2zH3nf0jcOq5rtt28finRdtIHuUxqf5n8Ty3LmmgjvOu93kB9As88jfXRtxYUtsZVca+o+Xkucd0yfFGYUTdxJjQCwHADiUqw5trrv3u/Zo+7wmGGqbzZo48FBo1IZ0HEgR3W+nhxVv8AjgPdudJIsOg4pccV7Q2sweAPGOSKwrc1mC0anhxO4A6Ab+iR6GGODxz5EuHhM+n0XVbP7T5QA4zG/euOpvaDDRmOknSfD3unyTKlhbTUPrkb/tb9SipNCSgn2ejbK25TqizgTw3poF43V2kab5ZUyn+UbupK7Hsv26FZzaTxDzbcZ5yD6LZjy3pmHLh47R2a0VsFYQtJnIEKJVkKMJQla2pQtQhQTSxbhYiceZMKvYFRTRNNYjSXUwiqYVDETTTIUIpBXNCppq9iYVlrQrGhQYrmBEBsNUw1baFMBEBjWqYaskIfEbWo0/fqMb1ITJChbWqYagmbYonSow/6gi6WIa7QhNoDssAUgsCkmFIPeACTYC5J4LxL8Q+3JxDsrSRQYYa3/wBxwPvHiF234pdpBRoexaYdUBLyNRTGo6k26SvDS81H5nWa3QcG8lCbt14asMKXL0soEj8x93GzRz49B80RTGY30u5x4nh8vEoUPzGTYDQDcBuCPwNIu7u8w48rwwdAMx8lN/ZpX0EtF5MWsBuAAkieA1Krp1TiHQJFIHpm3yfLTgENtCuJyN3i/HKTYdXa+SOwzctNrWxmd6CJcfIJWqVjdhlEl5hvu/dum8+CLdjge5TIDRdzzvOhPT7CAqPytDGe88G5Pu0xq5x4nVW4CiHDgwXE/FeM7upsAp0PY2weIIswa2zHU9OA5K+ntCSQAXnyH+6LDoEA58ggGBo474/SOE70bs6kHEsbZrffd+n+UcXHmu6B2RdgXVHQBO917N62uVvG4UUWywlrtAdXE8ZHDknNOsxrYAt8IGrucanqfBUYlgjvCXaxMgdSl5h4jbsZ24dLaWIcbjuud5XXpDXSLL57qUXCq5w4C2+Jnyt6r0zsD2kL2+ye6S3cdR+4WzFl8ZizYa+SO4hRhSCwrUZCBC1CktFA6yJCxbWLgnlzCiqTkAyoiKb1iNIwplEsKApvRVNyIAxjkQwoRhV9MpkKwpiIYh2IhiYUsdUDQSSABck6ALzftf8Aiw1k08J3naGofdH9PFKvxR7f5icLQNh/EcN5/SOS8tY4mSTKdROHWM7VYt7pfXqGeDnAeQQdfazzq4nmSSl5JlSa2U9I62HYbbD2mQ4+a6PZ3bDEUiHNqOy8ySFyNPDpns2iTLYsfnxU5pdlIW9HuvYnt03EQypZ505rs61UNaXHQAk+C+euzxc0iJEGRxXo/ajtZ/5VM/mVIpnj/MfIeqSOSrR08W1R5j21287FYl7v1G3JoMNCSYpoa0M/1O8Nysw4l+Y/1HoNEFVrZnX6n6BIuzS9IIotk+AtzcYA8p806w9mkm2aSTwaLfKyV4a7m8bkdRv8JA8EXtasG0XEbyGD+kW9Yd5oS20gx0mxdgiatUu0kl3QaNHgE8ouHvHSP+M6DmT8kq2ZSimTvdDfAxPp/wDJOK1RrdNG28RwQn2GHRstLnlpu5wzVD+lgPdZO4afYRBrZWhoPeeSZPwgaGOOvmFRQBbRzfHWdIH8oJDZ5auPULbYDi5x7rGhonUmMxPz80KCwsF2ZlGkO++0n4RqXHnqescF0ADaVNtJl7+bjqTzKWbIpezY6s7+JV7rJ+EG56ADVG4Me0cGt1dv3huhPUifVSkMhjs/C2c8mTcTx4kctwVOJbDXPd4Didw8yJ6hN6lMABrRuGnpPzS8u9o4tLops988+A/mMn/dyUx0xJ/gvZ0s79XEnmXHh6AIjYdb/DVqdRx7xIkDcN4PmrcbipJIiRYQO7TaNw4u0ukpnO03u46mdyKYzjaPesLVDmgjQ6K4pP2arTh2dB5xP1TiV6sJXFM8SceMqIkrUrZUSmFMWLUrFwTyFlVE0qiVU6qMo1FhNQ1pORlJ6W0XI+kUyAHUiiGISkUVTKZChVMoLtRjjRwVZ7TBDHQeeiLYVzX4n1CNm1I3loPQuCZAPC67SQSdTvOp4qDGWPISi6zPzMu4AfJbpUvqCqchuIHkuOqmxuqvw7BMH7IUjhzmkLrO4lj6fckalOdhtA94dOn3CCFEZBx0TDZwgN+4KlLaLR0xrScGO8z5pd2hx5LWtJ7ov4nd1st1MSWvg67uiU7VrZ6ojSfSP7KdbHTKH1Ypnib+Gn7+SW03yet/BSxuImfLw0H1QtEZngcT6DX0V4R1ZOct0P8AZbTJdeQ0Af1Ov8iFm3iO5TG6JHP7MorZ4gDmbzxJH1I/2pdUOesOf1Jj0lTW5WUeo0MqL8okaUx/zIsPMjyVdSalRtFu8gOPM3d6Sq8ZiA2273jzdqB5x6oLA4hwBd8TzlaeE+87wv5IKPoeXh0mIxofUcQYa38tnQWcf+MeClQwpeWh3uN77urjoeMANHWUlwFQOdA9xg9T9/NOK2PDWgC5AzHm46eAvHiUklWkMt7Dto7TnWzW3O+ALBo4yR8052H+VSD3CH1YsdzTuPMz5LkcA32rsz/4TCC7+d40YOIk+oXSYTH53Z3HuiTP7eFh571OSrQVsfYnGFrQB77zbkOPkEi2jtOMtCjd5JLjwJsXnnHlMBB7W26WAuH8R8ho1yi1h4QUV2X2SQ32jxJde9yTxJ4KT0rZaKt0H08HkpAxrYTqeJ++aXHC/nEahlyeZIAXR47EBrMxHGI8h5mENgtnlz2s+Jzg5/n9FFOy7VKzv+zndphp3hpHkB9E9CX4SiJEfCAEevYwqo0eBkdyswqJU1AhVJmlpbWLgnhtN6NoOS6mjqBWI1DPDuTKiUqoOTCk9FCjGmUQxyBpvRLHpkAOYUD2p2QcVg6tJvvOFuouETTepnaNNpguE8NUbo6m+j54OFe2sWvBDmmDPEJgcHNwvS+3OwG1w11Gl+b+vQRzG9ec19m18NUDa5gOnKRoY+SRyt6NuONx2hVXoFrjbmr6RAHEH0TIN9o8N94cQumwXYH2lP8AS7cu/kS7A8L8OLyxfimGz6145orbXZGvQBtMcL24qXZLZZr1RmBAbc+CMpqrOx4m5UwHHtJqhKMY/vmNwPmV0naGn7N9RxGsx8gAuONaWk8yhD5bOmlHQDUfJPL9lfgREu8BzKFaPqmWzR3gTo2//wCfW/gtUtIyx2xs6pkAbOgMnm1rif8AkT5BA7Nqw/OdGtJ87D5jyVderIPMeTQZPyHmq31slMcXnN4CzQpJaoq3uyONxRcYnXX5n9lWytJgdPD7lUOJ0F3G5VtCG6G/Hny/dUqkTu2NsNUFJm7MfQrVFxfMuhur3czuHExoEDMiSYAtz/7Ktp1S6ABDR6c+bjx5KLXpe/B3Tql2VjBDQLDgOvE3JKIxe1wxuUGwtb4j+yXOrikyN584+ivwXZqq9hxD4DdwJ8rcFGl2yy/wZdmthvrP9rV90b3aRqfBdo7EM3Gwte1hF+XPhYLkcJtypApASbABtukp/guzlQN9pXdkbqRBd0DWDU/1bzosuW2zVBKKCqbjWdmDSWMkjdmcBqeQXQ9mdnvzZoBdvceJ5DgPmEPgqFV1MilTNGnoH1v4lRx0hm4b+Ft67LZWDFOm1o3AdTzPEqmDC3K2Zfyc+uKDMJRyhXqAKkvUWjymSUVixEWjSxblaQCfLdDbDh8RTHD9o3A6g9QuepugblbSnhKk4ovZ2uF7SHe2eib4XtFTOst6rzplaNCQiRi3R70pHENnqGH2rSdo8IuptFjGFxIIHBeT08a4aBX/AOauLSLoNMKSbPU2GpVbIOVp4aqzDvpsOVrc79/DxK47sl2lzRSqOiBbmuufXygCmBJ1cd37rK7vZuUUuhnXdmpHP3TGrdy43bmyxUpFzhnyg31K6N1ZrWOFSoMxBu4jhwXDbS7VupENa78tzSCY36Qik30VxzjHTFGxnBlQECQvStm7RGQLzbZYY4nK6+qeMx7mQ02QadjTaa0egUAyoe8Ad1+BRlDYFGmD7Nobm1IXL7DxrnwNI3rp6uODWEk2aCSeQEn0CKf2ZnaejyL8XcY0YkUmRDGiQOJ09PmuAfanCabe2gcTialU/E4noNB5BKqzxHL9lrxqlRnm9gw3BMgAxgB+IE+Qt5n5oTZ1HNULjo0Sfora7i+pw+gH2VWW3ROPVk3Nl2XkAfC7vW3ghcXW70+Q5bkRWqBrXW1sD8/T5pey/ePgjFegk/Ccx4+vVWtMXKHm/Eq1gMj4nHQBFo5BLGufrYfeiY4IGQGAuIjK2JJduJH36roOyn4b4nEkOqflU+epHIaxzXs/ZfsJhsI3uNBqH3qhAzdBwCzt8nSL6grkeM7P7Iud3qpIeSLQCIO+QYBkjUf2bP7NVKdNzWEvv3nmzR/SNS5e1f5HSHwiPn4rk+2REBjYA5WEKWROK2UxZFN1E578Mdksc90gEjQ70R+I2NxVO9CqyiA4iXZAAwAkuzO94mIyi99FDsZiQzGBrTYmP+l6FtDYFFzaktBLw4Xki/AbkuJXv6YfyHxlv1Hl/wCGNXaWIrCrinOq0Wg5C5wGV7gDOXf3bcpXrjUv2Rs1tCmGN0Gp4neUeCtMTBJlwKkCqgpgqqJkwsWpWpTAJLS1KxccfIxfHNX0anAwhArWVUrRSwtrzPFXMM7iChpB5K9tO2qUYMoAWG/mo1GqpgNt/RQNT8zLpIEfVJIpDtE6TiHAgwRovQtn7aeMM57rFjCesBeeGmWuEp7tfa0YUUm+9UgeCg1bRrukxUdsVa9WT33HfwH7JjXpUywtcSSd40CFwOCFJsD3jqfosq0yhKVuonQx6uXYKyoabu6BbeLFGVtuOqZQdVz22sYGWaZd8kqbj6hcLq8cXJWQnn4y4nsWE7Q08PREm+4byVHtP2jd/gTeHVe6Omp/bxXmeHo1H1GkucbjwTrtBjg5zWgkhjQP9R1++SzvHUkaFK4tsRYh2VvVB19I4qeJfmeArW0++J4T0C1rRje2Wn8uk1g955bPPX0i3ioYRti7wCFxOJmoDEgbvGw8oTRzBTpcxAH9RXS0q9Y0dtvxC7HNnLzn53Pmt1sMWwI3SiThCHt5EN9f7ro9tYFop0zHuuc3wcJHySyyVSGhju2zlsFs8k33/Lgu+7N7PpMIIY2eMX81z2HpLp9mOiFDJkcjZixKJ6PsXFLp8HWlcVsM2XXYIWCTG2mJ+RFUVdpu0lPCUS95ubNA1c7gAvJtq9ocRWl5ADTu3rqPxN2HUrezqMMmlJDdxnXxXmbNo4pst9i5zZgxJd8k07mxsEYQh+zv+weGzvbUi8/Vek7QxgBgkDqvM/wu2401XU3jK5t4Nj5Fb/EDaL3Y45CS1rWCxtMXHmux6T/ZL8vcl9UeiU644q5tReQYTaVTjUbvs7+6aYTtBV0FV881ZMwOJ6i16nmXn1PtLVA/iz/pRuH7VPI95viE6kLxZ2uZZmXHt7XvBghsq09sssZmjwlHmgcWdVmWLmh21pcPMrEeaO4s+a6ata7xQ9MFE03J2FBNCTeyKpwhWQRqr6bbQbpGOEAjggq1HO6JIduPBFPtu8VHZ7ZeCpSdF8cb7C6Oz8S1he4Me0CSZgwOSF2Y41Hmo7oOXRdHtqsG4J4GrgB5pLs2jlpjopuXxsso/OvoIq4gNuUj2tt8gZWan0UtsYg3hcw50mVXDiT2yf5GZx+KNvcSZOqZbKwg95xsEDh6Rcelz0TSi8ZRa/AaQtOTqjFj7tjjCY5v6bA3ix5IDGVASSLCTAQpqnjA4AQsxDrdT/dZlCma/wCS0UUruCuqmGVHbyQwep+QClgmTU6KnF1Py2jiXnxMD5AKnonllGBp5njgL+V00xlXvtbuHedzdf0CX4F+Uk8j9ERhxLgeJd8iSjLuzo6jR0TsH/Gn4HMPlA+hRuJqGtSiNAx3K9v3UGjN/id0lvo3TzhEbBINK+6m3yn+6wSerN8VsBwdMEmF1GycJceCS08HkqRuNx+y6rYtKCJSt2XukdLT/LaMok7lb/4roUe7Vqta/XKSbbkPWxxb7omy5fF4lxPfaXAHSLjpwKKI1y7O3pbboVI/MYQeF0Zst2Ea1zg6mC3vONgRF5K5nYrMM9oa5gPQZXelpSXt9tPCsw7sNhnTUqO/MyuzFrG3LXHqIjkVSK9DkhCqTYh7W9txjce4UIbRa1zWvaMr6h0zki8ToOHVA9odq+yqUiZcH0qcgG+aN3A8+q5zZNAh7XG0h0c44J32grtFWjaYpt4xF5Bi43Ki/tM2RVhHOx8aKjgHUnMMA3vbcSeadjDU294CdZGh1XFYHBYmu4mgyo8AbphrZmATqAATbgul7G4T25h1Qn2kBhN2gwXAuJvlOVwniruH0YVL7HNKjSJFnD3Ta4V+Ipj9Vv5gpO2K+m8tqgsLRIE6jjwUKlQ5dJ5G9uKmODMxjdHZY3W+q0CDIEDxMqBqsMDLBtaFGsG5Zhut7GUDivEUjm3/ADWLKNWBaI8Vi4J5IypG5TFXkqGvVhfzhaCIVQrA2t4owVISylx1V9M31QaGTDnORWz2Q4IJpReHqQs0tm+CoZ7UIeGtmwIKHc+yExOMh0KLsSAEnFj8khRth8SkSY7UxOYoKi2XBb8SqJ5maXKQXRYGi/CbceatBtz48oQxdw3KYrzrquaBEOOLa6nlDAHxrbXeZ10VNd/uxyVD6lrDhfopMvl8vvzSUUTDNnj80/0uP35IbEts3qUXs6oDiDpBzN9CPooYxvdbyz/NJfyLJfEFFO3h9UbhqPcbrJL/AFYR9FKjh/yyeAai8M3ut5fUkH5pJTHjDY22TWLpkSagFucD6gphsWkBDNxpvjnc/SEu2dTIaHDc6R1ESPmnWCphtQEe6CSOQcbjwMrDJ7Zu40kEf5c6pSBZGdt78Pv5Kl22H0iG1Gljueh6HeE+wGKDagbFiPP70Qm1qoOam5rXAfqEiNQZOlkyoTdjPYu1A8DeSuuwOApOgloJOsgLxhu1m4aXtccg0abz04JzQ/GZtNgig4nm9o+hTxg30JkaWrPVtt4yhgsJWrhrQabHFthJeRDB4uIC8Aw2ELKL6jzNR9ucuMnqSfmje0HbnE7RLQ+KdJpltNsmXfqcT7xHooULAF0Q33Z90H9R4qmSVKhMUPWUbK2U51UNAu1oB5E94pz2r7PinSoYwEuEhlVofkyAOtBA+IAtvvhQ7N7ewbX1GuLyGAHOBZ9QuHd10njqlu3tvVsU51I5GUMxyhgAe8Aw1usOAfpAm5KfFB8uTI/kZE48YjztT23pvwJoUKfsnS0RSIy06bgCabntjODG4RqFzmxXVSxjQ4klxaAL2gP00IDoPiVrCMAa+k5rafcFzvu0gwPiFtNQn+EYxjGCiQSGZtQDJuS86A/yg/RaGzMonZU+0LcQ006zHUqzMtMVIApWJzOdva1zp4xKFrYa/vQeRsOiA2Hh6Bc5ldwaHMcWPLi1oqA5jmB943gAxorMDTD2BxfpqLkCNySX2d1o1ive1BIi9pQTsWwyDJyk34hE4rDC5FQX5QZQeLpuaGy5sWnTqkGNtNN1wLbu8VtUl9MRMg6wIIErFwTyyRKmCFQ4rYK00ZwkOVtF10ECrqDkrWh4vYxa9FUK43pYKsLZrqPE1KdFuMxHelC4jG2VGIrSUI98q0YEJ5DKj5KN2Ls19eoWsc1piZeYEWHjql6f7KrOpYR9VhDX5wA7foLA7jv8CqS0tEI7exeacb5ILgeFrWO9RdSndYb1YXyAI3kk6m/FRpsJBiYFylHRFjzv3IihaXcB6n7J8FT7Q2FvG60+qXQJsNeZOpQqxk6LMG+HA8P3EJhXZLTycfI3SukDMfdkzoPzN+XgpZO7NGPqg/CU/wAp3MfRRptLWt6fI/8ASLwbPy46o2lhA4lh/SY6wscpG6MRtsjCtc17baZh4wtMloII90ehE/QofZOMc1zHf6HD0/ZP6+BD21MvvASI1s0OH/281m9LNgrKob3j8Ikc5Ewl/avaEhse7F4+I7h4KjG1T7IEaEOHiLx5X8Eix2MJotkyRPnvV4KycnQo2jiC90Hy+gVmC2S6o5tiTuG6yEZOu82b9SnWzK76ZDWuje489Y6LXJuKpGNU3bGFTZwoU89Qhg3T7zjwaNSuS2xtV1V5AkMFg36niUVt7aRr18xcXBohoPAfubpLmvKphxV8n2Z8+dy+K6GuCqgUHaTIO+94ifNXYamXAOuGiLzcu5eR8lRRp5GtD5yuLXZRfNEjwOqLdiGvqE6A6bg3r5eoVmQiPdn+y9p+Y8tYRcwS4mxgamfvemODpWJiwubtuLeVylmycJmzua4OyC73wIEEWF4JA9E72fiXMY5mYZX6nfabcibKLRdMPxtVjmtiM0d/48xAlpjhqD/ZFYG1MwQPdMAGAYu0g8N6CLmiiIBz5jMke6WzPPSY5c1fhnRTkOF9Y6RB4rn/AMielmINQzBaNBYTBjVC4hpdAzCQPA7uCu9vOpad51BiNEJUaXTlIbymePFTGKcQy+4wALREralTpWuWzvssXDHlS0o5lmZazKTCtw+qoBVuHfchB9DR7LH1FS+oo1nKkuXRiNKZsvUVi2qEbNJ1htlg4R1R2cGZbEZYnLcHid/JJgmB2k40W0iYAMEAajUSd8ElLK/Axr03gKYcSwkC0TqBJAU6dKZ3xreJA+igzDgMLpi8Abzad2im1lgDGmoM+CRlEUVDoJ11++CnTpyJ3/d+S3iMPlIEyI1iPDqpYd3eIGhBt4T9EH0FdldJpm2qd7Mwsuy/pAnqbn0QFGgGnM636W/U8l0uyqHs6Dnn33yR0mJ++BWbLLRtxRMwdGQRyJ9UxNIlzCP0yPAj90Nsun+YG/yT6x+6Nb3QJ+Eweht+yyyRqiyt7YceDvQp3gNo5Tm4GDzGoPgZHillelAnULWFBd7hEg8Y8CFNxHsN2jswd5gMNqd+mdwdc5fA26HkuB2ph3NcG8zIO52i9AbiSG5arHgE2OUkTxBEwg9q7JFW4DQRBzH4hwdvBTY5uL2JONrRxlPDAvMfBDfSZ85VJrFtEneSW252+Q9UxZNF5c9pAJhwjycOSWbSa1rXNBOUukcpuJ9Qtcdsyz1HQtaB3yTcN7scfoEIxswOJjgFeW633Jh2ZwzXVm52tcwTmDpygGZLovAHBbb0ec1sFxzcjokmAIPPQweAIIV+zWkkb90DVw4T9dyv2u1lN7vZVPaNaQ1rgAGkSXQASSAJJ36oenUy21JuNAR14b7dFwao6XC0KjKbXCGAkubBAdYazqQmmE2g2mHe6QQ4DPq3uiSBpJ08km7O4KtiXtDQWNEfmGS0HMBae7Pe05Heuir9lW4PFMp1T/iAW5mlodT7xMfERvGoO9TaKJ/QPh68lr/Z920BxMP0G8cZP/SfUKAZSyhpB4tM8T4hJ6bJNn5DlkA7yHO7o8Y46nfKOo1o1g9ZB4JZ9BXZGq52aZgm1+RVLKkFziAeY4+CKxFWPhteO9r5oDFVoHuwN8EHxspDkqlQgwJP31WIMYikby/wIhYjR1nmRWSsWLaYzeZbD1ixCg2RJWlixEBtaWLFxxZh6Jc4AfcXRdDAGo8NBufLmfQrFiSTHirD6VFtN+V8GMrxYlrxZzQ4aiRI8Uz2tt8V8jcgaGuzGDqS0AxAADbDdNlixT7K9A+LweR2RxBsDYceqBdWyP7rW337xOsLFiA3TDaeALngu0EFxN/+00xWLJqhgsMo8nbvJbWLI99m1KuvsOw9QtxgZP8A6It/qJ+qdGmCDI1EeCxYkl5+h4dv9i6oSyWHdoeISevXIda3RYsXRQ4S3tHiGtyh0z+q8dCl4xdTN7xEkTc3PisWJqQGQrscXObNng+BFiklWoXAB3DL1ANvELSxWxmTKAPaZy6Qn2ymMp0H1Hh0NaQ0tMTUcC0TBmLi3mtrFpfhjXpz2eTJv6LuOy3Z3C1czmk1nUmMcWvaRTlxIANwTcAW4raxGYIKzstpbXfgWCnQLA2oalM0qjM5pOF3BrhDYJcNJjik1HbdV9RtWq51ao0BuZ8Hux3RG4zeVpYposSwrXF8Gz3SBJBaXtfLt1gGkxG9H4jClzZsfGCZutLEMgIg+KBDTIgCN/7Jdimgm0yY8vFbWKaGZqnSduMDo1bWLFwaP//Z"/>
          <p:cNvSpPr>
            <a:spLocks noChangeAspect="1" noChangeArrowheads="1"/>
          </p:cNvSpPr>
          <p:nvPr/>
        </p:nvSpPr>
        <p:spPr bwMode="auto">
          <a:xfrm>
            <a:off x="63500" y="-842963"/>
            <a:ext cx="2628900" cy="17430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6" name="Picture 6" descr="http://factoidz.com/images/user/2395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3511" y="2057400"/>
            <a:ext cx="2990489" cy="1981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Stable and Unstable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/>
              <a:t>Why marriages end</a:t>
            </a:r>
            <a:r>
              <a:rPr lang="en-US" sz="3200" dirty="0" smtClean="0"/>
              <a:t>:</a:t>
            </a:r>
          </a:p>
          <a:p>
            <a:r>
              <a:rPr lang="en-US" sz="3200" dirty="0" smtClean="0"/>
              <a:t>Marriages don’t begin with the idea of divorce!</a:t>
            </a:r>
          </a:p>
          <a:p>
            <a:r>
              <a:rPr lang="en-US" sz="3200" dirty="0" smtClean="0"/>
              <a:t>No longer have shared interests</a:t>
            </a:r>
          </a:p>
          <a:p>
            <a:r>
              <a:rPr lang="en-US" sz="3200" dirty="0" smtClean="0"/>
              <a:t>Don’t communicate well</a:t>
            </a:r>
          </a:p>
          <a:p>
            <a:r>
              <a:rPr lang="en-US" sz="3200" dirty="0" smtClean="0"/>
              <a:t>Outside problems intrude &amp; wear down</a:t>
            </a:r>
            <a:endParaRPr lang="en-US" dirty="0" smtClean="0"/>
          </a:p>
          <a:p>
            <a:r>
              <a:rPr lang="en-US" sz="3200" dirty="0" smtClean="0"/>
              <a:t>Financial, sexual or role problems</a:t>
            </a:r>
          </a:p>
          <a:p>
            <a:r>
              <a:rPr lang="en-US" sz="3200" dirty="0" smtClean="0"/>
              <a:t>Physical or mental abuse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4578" name="Picture 2" descr="http://t0.gstatic.com/images?q=tbn:ANd9GcS8qyNs0zSD8PfmsXDIzncvrK05VeAlmeBsr5iAuTZ5ORwUJ9Hum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34200" y="5000625"/>
            <a:ext cx="2466975" cy="1857375"/>
          </a:xfrm>
          <a:prstGeom prst="rect">
            <a:avLst/>
          </a:prstGeom>
          <a:noFill/>
        </p:spPr>
      </p:pic>
      <p:pic>
        <p:nvPicPr>
          <p:cNvPr id="24580" name="Picture 4" descr="http://3.bp.blogspot.com/_22QDChFH2Lw/R-lrlL5XRLI/AAAAAAAAAEE/1FmuHOPzwTI/s200/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95846" y="2667000"/>
            <a:ext cx="2148154" cy="16202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31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Stable and Unstable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/>
              <a:t>Divorce</a:t>
            </a:r>
            <a:endParaRPr lang="en-US" sz="3200" dirty="0" smtClean="0"/>
          </a:p>
          <a:p>
            <a:r>
              <a:rPr lang="en-US" sz="3200" b="1" dirty="0" smtClean="0">
                <a:solidFill>
                  <a:srgbClr val="FFFF00"/>
                </a:solidFill>
              </a:rPr>
              <a:t>Divorce</a:t>
            </a:r>
            <a:r>
              <a:rPr lang="en-US" sz="3200" dirty="0" smtClean="0"/>
              <a:t> is the legal action that ends a marriage</a:t>
            </a:r>
          </a:p>
          <a:p>
            <a:r>
              <a:rPr lang="en-US" sz="3200" dirty="0" smtClean="0"/>
              <a:t>Leads to many changes for the family</a:t>
            </a:r>
          </a:p>
          <a:p>
            <a:r>
              <a:rPr lang="en-US" sz="3200" dirty="0" smtClean="0"/>
              <a:t>Even cordial breakups cause pain and stress</a:t>
            </a:r>
          </a:p>
          <a:p>
            <a:r>
              <a:rPr lang="en-US" sz="3200" dirty="0" smtClean="0"/>
              <a:t>Not every troubled marriage ends in divorce</a:t>
            </a:r>
          </a:p>
          <a:p>
            <a:r>
              <a:rPr lang="en-US" sz="3200" dirty="0" smtClean="0"/>
              <a:t>Counseling can help to solve problems</a:t>
            </a:r>
          </a:p>
          <a:p>
            <a:r>
              <a:rPr lang="en-US" sz="3200" dirty="0" smtClean="0"/>
              <a:t>Strong marriages can be rebuilt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3556" name="Picture 4" descr="http://t2.gstatic.com/images?q=tbn:ANd9GcQIaAImo1BMmidqn158RxGn0bdlSE-NX48AUeE81NYVN5NlCvj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0"/>
            <a:ext cx="2133600" cy="2133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Stable and Unstable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200" u="sng" dirty="0" smtClean="0"/>
              <a:t>Divorce</a:t>
            </a:r>
          </a:p>
          <a:p>
            <a:pPr>
              <a:buNone/>
            </a:pPr>
            <a:r>
              <a:rPr lang="en-US" sz="3200" dirty="0" smtClean="0"/>
              <a:t>Some people think society is too </a:t>
            </a:r>
            <a:r>
              <a:rPr lang="en-US" sz="3200" b="1" dirty="0" smtClean="0">
                <a:solidFill>
                  <a:srgbClr val="FFFF00"/>
                </a:solidFill>
              </a:rPr>
              <a:t>tolerant</a:t>
            </a:r>
            <a:r>
              <a:rPr lang="en-US" sz="3200" dirty="0" smtClean="0"/>
              <a:t> of divorce and that couples do not work hard enough to solve their problems. Partners thinking of getting a divorce must take it seriously.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6" name="Picture 2" descr="http://t1.gstatic.com/images?q=tbn:ANd9GcQgEVRME0XcJaVfVtLjDsqDk-G7J4WXWj47o5RVBMfjqZiUwD9p4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572000"/>
            <a:ext cx="2162175" cy="2114551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810000" y="4572000"/>
            <a:ext cx="50292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Too many women convince themselves to proceed with a questionable marriage by using divorce as their escape route. They say, “I’ll just get a divorce if it doesn’t work out.” What they don’t realize is that a divorce isn’t that easy — even when you’re the one who serves the papers.  </a:t>
            </a:r>
            <a:r>
              <a:rPr lang="en-US" sz="1400" dirty="0" smtClean="0"/>
              <a:t>(http://coldfeetpress.com/684)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Stable and Unstable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9916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Breakups in Stages</a:t>
            </a:r>
          </a:p>
          <a:p>
            <a:r>
              <a:rPr lang="en-US" sz="3200" dirty="0" smtClean="0"/>
              <a:t>Most breakups occur over the course of 2 years</a:t>
            </a:r>
          </a:p>
          <a:p>
            <a:r>
              <a:rPr lang="en-US" sz="3200" dirty="0" smtClean="0"/>
              <a:t>Three basic stages:</a:t>
            </a:r>
          </a:p>
          <a:p>
            <a:pPr lvl="1"/>
            <a:r>
              <a:rPr lang="en-US" b="1" dirty="0" smtClean="0"/>
              <a:t>Isolation </a:t>
            </a:r>
            <a:r>
              <a:rPr lang="en-US" dirty="0" smtClean="0"/>
              <a:t>– partners withdraw from each other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Invalidation</a:t>
            </a:r>
            <a:r>
              <a:rPr lang="en-US" dirty="0" smtClean="0"/>
              <a:t> – partners react negatively to each other; make judgments; blame each other; negative feelings build</a:t>
            </a:r>
          </a:p>
          <a:p>
            <a:pPr lvl="1"/>
            <a:r>
              <a:rPr lang="en-US" b="1" dirty="0" smtClean="0">
                <a:solidFill>
                  <a:srgbClr val="FFFF00"/>
                </a:solidFill>
              </a:rPr>
              <a:t>Betrayal</a:t>
            </a:r>
            <a:r>
              <a:rPr lang="en-US" dirty="0" smtClean="0"/>
              <a:t> – feeling that trust has been broken; support that was expected is no longer there	</a:t>
            </a:r>
          </a:p>
          <a:p>
            <a:r>
              <a:rPr lang="en-US" dirty="0" smtClean="0"/>
              <a:t>Decision to separate is the most important act</a:t>
            </a:r>
          </a:p>
          <a:p>
            <a:r>
              <a:rPr lang="en-US" dirty="0" smtClean="0"/>
              <a:t>Deciding to divorce can be harder than the divorce itself</a:t>
            </a:r>
          </a:p>
          <a:p>
            <a:r>
              <a:rPr lang="en-US" dirty="0" smtClean="0"/>
              <a:t>How families handle this is VERY important, especially for children	</a:t>
            </a:r>
          </a:p>
        </p:txBody>
      </p:sp>
      <p:sp>
        <p:nvSpPr>
          <p:cNvPr id="3078" name="AutoShape 6" descr="data:image/jpg;base64,/9j/4AAQSkZJRgABAQAAAQABAAD/2wCEAAkGBhQSERUUExQWFRUVGBgaGRgYGBodGxsaGhgaHB8fGh8YHCYfGBwjGxcdHy8gIycpLCwtHB4xNTAqNScrLCkBCQoKDgwOGg8PGiwkHyQsLCwsLCwsLC8sNCwsLCwsLCwsLDQsLCwsLCwsLCwsLCwsLCwsLCwpLCwsLCwsLCwsLP/AABEIAL4BCgMBIgACEQEDEQH/xAAcAAACAgMBAQAAAAAAAAAAAAAFBgMEAAIHAQj/xABDEAACAQIEAwYDBQcBCAIDAQABAhEAAwQSITEFQVEGEyJhcYEykaEHFEKx8CNSYoLB0eHxFSRTcpKiwtIzQzREshb/xAAaAQACAwEBAAAAAAAAAAAAAAACAwABBAUG/8QAMREAAgIBAwIEBAUEAwAAAAAAAQIAEQMSITEEQSJRYfATcZGhBTKBscEUI9HxFULh/9oADAMBAAIRAxEAPwDuNZWVlSSZWVlZUkni7V7Xi17UlDiZWVlZUlzKytDcExr8jXne9KkkkrKhZzVe4h3kny1/vFSVctveA3I+dVX4qv4dfcVAbY8qr3LYP4QfM7f5qxUAkyW5xhuqD3mobnGG5MPWB/Wq33dZnXlyj5RUYIneY9/60waYklvOWDxMmfGfn/aoTxVxs0+pNeXr9m3GdgCYhRBbXbSdKlsslye6dXgSQDJHI7eYOlTWsmhjvPE4+4/z/pVw9oAuWR8Sg/Of7VQyDfz5RUl6ypy7/COetF4D2leId4Us8btmJke2lXkuA7GaAfd05GDz/rzjetxcKkbz1FLIHaNV27w9WUPw+POza1bTEqaCNDAyWsrUOOtbTUlzKysrKkkysrKypJMrKysqSTKysrKkkyvM2sUl43tBiAAyOCBuMo/RqEdq7j5Y1n4hGw2npuRRaTAVi50qN48NeUbkD3qE45fM+gpQ/wD9KoMd4kjQjzj18qntcWYmAR+8NNxuY8x03jXappgfEjM+MiIG+vtUTYxuUCgbcXY7kD6f1oN2s43cS0EU5XuNlBG4HONdDtVlTKD7Rxu4lhu8a+n6+dafemHOfOuX28Ld0/asYOkmQDOvPSn6xjXe3mdAGVmVoiD0I9QeXkaGoZBAswnYxLExpqevpU2cnVSGgbKQT+flQLEY0hGhQYVtASNx15etLfDeMvYfvFVQdQBO4iNY6GKhQy0OoEx8S+STHIDWRz/t/WtjiOZjTnMR60s8N47397W2UulSAM47tjuOhUn+tD+2HHYwtxTmRyQMpkGZ+oiqK+UqyOY34biSXZKsDDFTMjUSeY6CZ6VMwJAI2nccxFca4XbxAQlWAFzcNudCJ+TGnDsPxxlJw7QY2BaIEg+HTnJMdR50LeGM0kiN9xaH8Sv91ae4dkUnUcxt9asX8eUJAXOZPMDYnTppPPegXFO0+FvC5hrjNbZhlOYEqGJ2JXmI9NtTqKKiIvYxH4fau3SbweXzc9TO+tOvZy5c7xJgEHxlV+JYJg+Q5Rry2NK+ERAmmgDHYnfQEefiBFMPZ3GJbuuXcpKhTJgSXQCZ9atzccMdCMefxEgSNdiJrbiXEFs287ahVXQDUk6ADzmKhF/LAuE5ubGMp32YGPnFRdpLWayp5B0J9pj/ALoHvVzOos1B2E7YPH7TCmNSCp1jpr/imTD3EZQynMrCQfKNP7RSPYLHwhzod9CfSaZ+HXRbsKGzD4tcu4zEiD0iKox74tAswoLZ0G/n+udc2xuNe/ednuFQGKiJgCToPbenpOLLJn2pQvYLuWYMJDHMPQ7fr1okNRIUPPeCu1m/bC3JDsqshOhVjH0ma6KidGP0/tSR2bAe8pI+HXz0I/rTzbQnYH3/AM1TNL0ASdbhis+8+VVxmEyNJ39q9F4E9Iihly2t8VuGqg5y/iX0JioVxqkSSBv9DG+30qSaoWrK5zj/ALSHFwrZRWUGMzzLecAiBRDhP2jrcZUuLkY/iHwz7mRRFSJNYjtWVQGOI8/apBj/AOE/Ohl6hE1sBetD9pladVKkQVj09NY5+lLt26ww9584DqcsKCCMzbNrliBvvpV/BcU77DPYNxu/RgbGvICMqkbSoiCelLNu9mDKSfEIid9Z9zzqK5M1jpPAX9/6lXDYVmGdTqDtTX2cxF+WGTOpU8phjAWTy1g6/SaDG1FtQojTUgwZ/rR/gTEDMt1yrJdBQDQsiSJO2oPLWRRsbmdcYlriOGN3DoAjK7EhwNhBGup0BnY9D0oWVTura5XzI2Y55JViCCoO0DKp030oDjuP37uhcgDZV0A9hufM1ouJuMniLZAfjEwCeR6g/Tl0MXfvOg/SaB4RCLWwM6kyW1gaenOnnhqkYQQSXFsMySS2hMFZP7o0HOBSZwnBXLzKuQGROflHWdhTdxO/h7LK6o0KApvJ4kXSAGhp25xGtDpYniJdVCgH6e95Ph8ObqhljIRIY8wdZHM6GljieCNq6ykbfD5g7EVZ4r2wvYTIgtWu7yju2BJVkAEQQRyj9bgOLdtjiWSUCZQRoZBkzzGn1pj8RWPp2Ulhup8pd4fibi3AylA6nMM0AQPWJ05Ua7YcDS6hZrlokG4y+OHKk52AB0kGYBmBpz0TrvEFgscwIEken0odxItbvkOxcHMTPR9yNdD/AFFKUE7xwxBzXeFygU76wRIMfSaP9mOFhGOJgstsxrLSxiNeUSOu9Jl1bgg5lKiDJ21+vtFEuF9ubuGUi2AejMPqQNY10Ex1moykcwlxHLYURt492qXDsCtlWJJzDMYERsBsSDz00OlK7dtbzM37Kw2aYBsoYY7MIElvWfStuLdujicMbV5A7kgh9BkIInKByIkct6A3MPcsNbLSpdQ6wdQCSBPQ6T7ipZO82J02NBpIFw5374gs6sFubupAkNOpiBIJ9xMHWJ9F5rMd6wJ0IRQNQDImZgEgGT7A0NwEl8/eBGEnM0kkn0BJmdd9Cd9jJirUMT3guE65tdZPPMJmjsc1F/0o11e0O43t3fuJlAS3Ihighm9z8Pt8684Hi3uLdVmYplgLPxXGICKJGhza/wAvSgCnUDmdh/ai2KxaWrAtrrdJzMRss6b82y+ERsGY8xVJ6ws2LGF0qOfdzZHuK7KxtsoMF10kA66/hHnTLxDteyW7b2bSG2ZVswJ1XTLGmXw668opJxVx8olcqabbE9SfbQf60WwOI+9JkBC3oAKna7lHhYdLgiD1E0QAuZjjFAtuIUwfbu4GY3LaFSIAVVBU9RIM+9CsZi2xLl58R/BsR/yfvDy3HTnQs3IkHQjcHlW93ENceSRJjoAOnkAKFW84/L0qNx9ZdwOeyRczOoB3mGbyX+p6eorS5xq6bhud4waTqGMgHkD0gxWuOUnxNeW4RpuZifSOpPz1JND2erY9pXT9OEFxs4F2ixL3Vtm6XBzaNH7p3O4jerPHe0JssptqtxLwJUyR4Qeem8mlTDY0W7bMD438KxyX8R9/hH81albl021JPdohJkgACZJE89RHtyk1FAPMz9ZhBGtfQQve7cOj5WtKYjMQzA7yY5detbJxC7cufs7rFiQAgzQZ/hnLH+tA3xaG4GKLdcAAzIQmdwBqZGmunltTD2c4fiLF5L1xEtBiQveuEnNyUbgx5Uygo4nLGMs3hJgteFm2crfGpM+uxHtFDcXhzaeRJVYJ9zt57UycfcfenYSZMzsN+Wuo86HYzDi58RyqviZhyA9d99B1I60G+rTHlBpjjgeLqDoZVlDSRGhGxnYjyq0ccP8AiJ/12/8A2pbw/aDAszW7nf8AdtEMxU7coCyq9N+W1QHs5ww//tuPKB/60lUA7w/6V/KV7nBy95ms3AbuYt3bZrdwaz4Q4Ex5GgmOuHvXNxCr5iSu0MTOxG0mmLh3aJMSBZxkT/8AXeEBlblJG3rt161NxdSbL96qvfwrAZiPjttsxHPfnzB860nSRqWbVORG+Fl+Xs7WPoRFe3xA7ETNHuEcSZMNiUQMLvhZYy6KNzEy3wwd4BMc504NxfD3ri/exlK/DdXw7bC4BuByIg8ttnbhWEwivcvpkllg5DKRMyo/Brv0j5pVhdmTN05xnYEick4lKuxykKddQRE6x7EwPaoVxJiJMbxOny9vpXXe1HEg2DbuoLeGNM0AEHXcEECOY1pUuthUwj4pcKoc5QFcE28xgHICdFBJkdRE0Ipiam5crKgYqeaHHP2i3Yv3BZIW4oRplcwzadBuJ2gb89Na04Zxh8O+dNQdGU/C681YbGRV3tPwm2O5vWRkW6AWQHQSobwztuR02qjieGB1zWSZ5qSPz/rsf4dJNlYHbtCTqMWRSH7+n7xj4hYV7F6yviW2q4nDnc903xr6CTSlhkRmAdsq6yQJ5dOeulHOBY4/d1vPoMMuItNO7IyjKseTtl+VLvBsE+IupaSM76AsYGgJ19hV5BuDB6UhVdSeO/7/ALX+stcNxVuct1iFGojUGNYIjXy2EwDpVXF4nvHLEROwmYA0AnnAG/PU0xL2HxFgXLl2zbdERif2oGgEkiNZgGNqGf7ObEJdu2bQVbYkqGMSZPhzb6T4RsBVG9NQsRw6y4IrzsV7Mr4+2Ws23HhVZQ6mGbMTIBO5G8R8PkaGmmHs9xmygFvFKbg/AoQONWOupkkkmIG225n3t7icOtxLVi2lsoJeFAOZohT6ATH8VUyjTdyJnIylNPJO/aadl8Ih/a3B3kNltWRvdubweiDQkn/BNI9u9i7dm4RdbOXvN+EuqkBE592o089aT+GcRvZHt2h8RguAcxG+UHkJMkDereBttZv2SWAIcElTqII6eR2+dEpoAARGfxEsTvuB79/tHrHtc+53xi1UMHUWdFEbaJl/CB9Jmi3AcSUwlkDDve8DGVCwPG2niI+k1TGNN5cTaxFvKltWKvBAMfDvpm2Ig1ph8K6jAut12zBVyLoAsS22hjYzqaMijOZYK6TtvfpxF3iOOuPimu5QrklYI+DTLz5gCJivLPCg1xVck5jqfWdZ9das9ov/AMu4Z2YfRRM+emtaMJK76kCQYOulL71H5HKqNO1gQPg+GNeui2m5O/IAbk+UVa4jw3u77ramEII18Q0BnrvrpW1nii2EAtgu5cG4QPwI2ig8gSJOnQUNxfES99nhlJ1AO4gAb0VADeV/U09j5SfieJL3MzqVePHpGYjZo5EjfzE09pgLGHfDWO6tuL2YO7CWJAEZT+HxHly+dc5xTkkFplhzn1G/kRT9wjFXAuC720lxnYd2+YyilQSWEanu9d40E6ihXckxmYkIp+e1+m30knCuBW7OIxRKhxZUNbDa/ErMCepGWJ9aGcawgv4SxiIVLjkrcKrAPxDMQOmSff0oocddPE7wsKtwC2qupbKDAHOD4szRt19arcS4sgweG/ZKouOwFrXKMpbfmRqJ2maOtjFo5DqzHy79qO368xeuYWznY287W0PhkaNAE+KBznQwY+VW7DjFq6uQjIp7twQoGYgC2x2Ks0R0M8pFSYzBNnDXrnJSmUQV/hVQMoSBsYFUOOoXUjumtwGYMIAYqkkOJAByggHU8qPRp5O/lE5cxzcDbzl/sxhXw6OcgXEMSttnAOR1PwEH/wCN2GoJ309wWJxbuwW87wG8QMnLJhjBO+nvFV7Xaa+LmfvDmChddcygaBgdG001FVr2MLtmMyd56/6RvSnYEes6PR4qX0P1uFsLxPu2yiXtzorbx5ROU/SvOJ8RzwqgrbGoB3Y/vHU+YAkx1JkmTs1wd73e3VbKLKFsxUNLQSAJ0BgHXlpVng2Bu43Obl0rZtDM7ETEAkBR1gH0+VEGJFecpkxqxby591zAJ61ct8HuEA+HUTqetXeKdn1tdy6ubli9BDZYaJEgjrBqpiDimdmBgEkgDLAk7DWleEHxGPL2oKV+sG3LmlGsFxH/AHO6zPqE7rKdzmIKQfLx+wqxcvYa+PGndt+8IH1VYP8AMn8wpZxT5S1tWzIrkgwNTESYJBiI0JG8b1Y8F73cr4i9SQBt3k/D8O1y4ltQSzEAARP1IHzIp04fhcRhrqsljEP+8MgAPLWJER59KXewyZsbaYkBUzOSdgFU/wCKbsN9pa3WZVslbaglrmecqD8RGWfaaioDW8nU9Rlxkoi2K3il2q43a7xktKyDZ80eFg2sQJhTp86D8Q7Xm8gtOpNpFCqAxB0MyTzYnU1V4nxsut0FF8bs5YDXxNME9ByodwmwWuWxlJBMjzAOvrtUUBeJi6vqHyMFYcQjie0rORKwAAAJOgHSatXOL92mZPi5f5FGvu1smIWemlUeLiw+KSQtoZV8KnQuNNT+GZ5849aK9Z2mbxLzuIr2cbedXEuys2ZgJylp3MafPamnsEwt4rvbpFtbSM0voNRlHr8XL+ophtX7VpfhgwIWNSDsekefPlNWeGY+QVa1aQBwCrKD4WEk5d5BjfLmmKfkxLjo6rMLF1TsrJpoecj47jcXfwD3LeJtX7Q0ud3aKNA3mST5kQunUUN4qv3bB4fDtOZy15mU6HMpUBWGjfEswdlJ5iiPZ+6MHh8TduotnvZNtQ0nQMAsEz8R0B89tqV8ZjxcwuGA+OzntsJO2hVo22kE+VJP3jvEFIX8oPPzH8S39mvC0d7t54JtQqgiQCZJPqAAB6mlLEYguzOxkuSx9TrzqT709pnW3cZQ48QViAwPIxvuR86iS3prQMQQBNOFGs5L5qE+BWGIJBIVjt6abe1EcdgGUBplRp5itsAoQZRrl09avvczIRB2/XrtVAiohh4tUrrxK6yhGuOVGyliRp5VewXGL1pStu4yqeQOn+D5ihFtelTq9S4dLwRLS3Tr1IM++tZcv+A/rWoA9eDxeHc8qg5iuo3UES1w1ciiR8Ws+1CuPY1s9sgFWGoovgiMsNoQIiYj9dKB8Xu5rtpeU/EfNgPYVd7zIV8Ev9r8MbeJdTyIO5OhUERO4qTA9sr9q2qL3ZKAqjssuoPIGY5DcHYUR+0/Cqt9HRgyugEgg6ppy/hIpOVqXjY1YnWVFyopYXDHCuPXrF03UbxNObNqGkyZ576zvWvFuMvfdC2VAgCoqiFQDoCT9fLpQwPXh1ogxEa3Tq29bxxwDu1sMiksRqx1kxrH72vIa6RFD+K8as2mysTirmUhtWS0s/hGRgTHOPLzNS8E4q9sgW/BoWeNQemUH4CSQDHt0odhkhmlQZZjPOSSaoEfmnNzBl/tg1K2OxeDLWnsrcE6PbJ0EgRlY67/ANNazFqrMBatldtJJkyBAknXWs4jw/NlbKEIYbcxvy9PrXj4hlAZTBDKw23Bkb9N4phNiF0hdWC3yf4nQ+BhcPh79iJNq1muMOdx1ckA8wqqq1T7OeHhGIPMm5P/AEqtV+zfbNTaYXsTF1pCl0GVTrBlRBGx186r8B7QI9rF4a9dVWvF2W4dELNoZIHhBIBHqaYGXaoZw5Rr1D/spPP69pe4uM+GwtpdJw4YGQAD4ASZ0AAkk+tVVXDxrjFnnFi4R7GRI9hQftRxYM1izYbOtu2tosuznTNHUSB8qNWbYCgd0NAPxp0oNKH81RGfUoUUe+3HJJijfvwDQoaCifELelDAaQZv6ICie82sWwzqCYBYAnoCd6b+3mHTB2ltYeLa3i2cDdgsRqdY19KSXarFng2JxAzrbuug0DBXbQch5CjT8pAEd1CamUk7Dt5+UFYy4QAsgiATHUjafIGj3Zq9KCZ/ZN4fRpmhz8OVTBUyNw249qL4fHqbaoQFKggQIBBjXyaR6HfecxUCCJhydNkU6+YZu2kzB+f666UL4hwNbiG4DGQwV/enp56betbYTEksEIljOUiNYBJ0O2gJNCb/ABK5bd1bUI7aDYEEj5Tzoce27cRGQFlOjkQtgcVaRcmabn7zSAoiOYMb8tRRDhBY4kA62srNmQ/EwgZSRMEFpI2IAOoIkDiMXmJlQ2kEHR1I08joesirmB4gFVrTWhb7wFluQc0hTk3/AAlhH83lTW0jeLxHJlagPfvylTimCNq9dQsXUEgPPWY/rQ60ha4iAgFmAknQSY18q3Pi6kz+YP8AahLXJbpWcHe53cqkYtB5O0b+KcDXuBdVSlyywtYhCSYY/C4n8LfKYigvdSKa+BcRF4L3rf8AzL92vE+YmzcPmGGWfKgFywUdkYQykqR5g6/lTctbERfSrzjbt79+lS7wu9OsxIj3Aj5UaswpBkwJJmOWp9tPyoRasrbuFO8VlMeNfhVvfl19jVriJVB3SmW3uEbDoogxvqfOByNUBR1GZnxktpHf9pDYaiGH4e1y2zICWDKABzlXJ+QWaHB4FHDjvu+GK7XCWA/nUBj/ACqoWf3nYfhq8dHniX1GMqoC8wdfUZjlnLynePPzrWy7KwdROWCdDEdDGwI0q0MYmJQCMt8c/wANyB/2vp7n1oYuKIUgMQGiROh6T13qMaaxxKx49S0Rv3uGrdvNqgzoxMGdRzKsOonl5HmJX+KY4NKrBmASNRAMwDz11J+WmpvYey5tuEuoocQyl1UkD1OkzHLQmdDqFu24JHMSNCDt5jQ+1QsBuBzG4elUtuePe8hRYq8/DSLAuzqzGFgzkUeJ/JQ0L6z0rbgWA7+9BbJbVc1xzsqDc+vIeZFFuP8Aau2693hrfdgqELHfuhMIOgMy3Uk+pi1RLRmSw4TGL8/SLXeVur+R2/09q0tFVZSwlQQSNdQCCRPmNPejfaO0BkKgAAZMy/C6jVGU7apoRyKGhUBlJ8o1iUcKe8qYLjbWpGVWBjMDMwDMAhhH+BVzFYnNcLKAqsSyxtBHLyoVZxGVWGVGziJYSV3+Hodd/IVZwWKZbbA2u9TUrIOVWGp1A2gyRI11kSZNQpFTFnwEnWBv+8s38QDGYwgPiM/RdDJ/LfyofiMcpzKg8JIgsBOn5exqtibzOZYz05ADoANAPIVoi1WoBdIjsHSFWDk7/aeuK1W50n5f3pv4BwYIysQLuJYBrdj8KDlcvn8IA1C+noAXaDDd3iHAuLcMyWQQuY6sBGkAztQtipdU1J1AfIU+/v8Afv2lG3fKsrDTKwPXnTo3FRJ8Vv2Jj2pRwKguoOgJjbrRJXWNxV4k195y/wASyLjcFhyJrxBNDS8btMjNmXzFLfEEhvKkwulbS3zE1sWTduJbWJdgok6ann0ArpOHxuEAVP8AaWJUqABkVltCNgq5NvXeuWpehxlO3lB6EfI0RDyKMZdAoToDpV6ndjX0/kGdF4pZzIGxeXFYc6Li7QAu2+XjC7ifUe+lKnH+zxw0NmFyy4m3dXZh08m8v0I+AdqbmFaPjtN8ds/CwIg77GP7GRVztM6fdU7h/wBhduh0tne2wVhcHoJX5+5azB1JEzpjydNkCdj9Pp2Py2Pzlfh+IW1ettftgEL8eslGEagSCSsqDE660FvEu5O7OxMebH+5qezczOr3c7IsAxJ2GiySI0ERO0xtXvGsGyKt5UNu2+iS0k+HVtI/IanTyFnLD0H1j1xpiJNUT9L9IvXYFxhMjMY89eXrRgXOZYs3kZA1nU8+eg0135UIx2ENq4UYQYUx/wAyq3/lV/D/AAilEwOnXcgyS3jchiNyPkJmfnVHHWsrkjYGRW8y/pWmMOlUDHZBaEw/g+HsFzoRdQiHCmDl357HmOcjY1txbFC5fJlicqhiylSXCgEkHYkAE+c7jWvOGXCqqVJBHMGoMHhXxF91DKDqzMxAAVdyfSjJ2oTHjzeLU3aXMBZBlmVyi6sVExO0nZQTpJ+tWu4R4WwLrP8AulQZ3kjKSemke9MOMFmxwh+6YsLpTxkRnPeAT5DwmB/c1X7O8USxgLhtuBibpZVEjNuFUDpzbXnRaRwZD1WoFgO9AfyYFTD3FuqndkNvlcZdPPNGn51tx4PIa4wLHTKPwgf31OusknnV/inEblx0Dkn7uiJcade8cEkHqP2e+xM0K4k4ymqsAECJ+MXYEiXuHcF71AUzg8zkJ5coAH/dWnCOENfxAsiRqczR8KqdSf1uRVDhnFHClQ7BRyBIH0pi7FXZXw3LYuNfXvM7wxtIwYKo55m+cRRDS1CoHxciavtPeP4G2OJWrCIAk2EKjnJEz1JB1POi/E8FwlAxHdFwSBbF1wcw0ykBvCJETtVPi2GdeLW7vdPcUw6rbjMe7QDmRADxMxpWmFcY63fGItpaew0AIuUDRpDA6yCu8jemcEioLFiiMGNAC6PnFHAtc7u5YFmWZgWYzpA8IA2O5Mmd5AkA1DieGm0YZlLcwDMesgQfKiuGvjKjAAxtmgyOhncVBjOJXL1xbbBAs+EIoUCdOQnaksQU9Zr6bqCMwDDYneD2cFO7jUeKfPmN+n5Vtb4k9u1csMso/iAaQVYbMvSdj1o3heAG84CKxYzpE6H0Gg9aH2eKtlZbiq4WYzKDHLpE+cT51BQPPaAnVjIlsL8R++4+9wr2c7O2nw/3nEM+QsEREIDMWYKJLaAZj9Ca97X8PfA3lS1fu5GWVBcyIJEaQCJ1251JwC/Zfhbd/nNu1dzFUIB1jKB5S8+1ScT4KHxbtevu2Gs20dncywUzltqebMZjyM700Cl2lLkJyEudt9q+VV67/eB8L2cu3cPexbEKiSZaZuNMHLHmYnadORitwc2BcLYhmCqpKqoks3LfTTfXTb0Lz2x4kP8AZVrKoti73WVB+FYLgfICkDg72izd6mciIkkAddmH1mhIphHY85OJmfYXQryhC/2pfKbeHUWLR0IXV383c6sT7ChDD+1MdizYvstpLORnZQGBJjxDMTEaBZ5GqHaLB93ir6DYXGI9GOYfQ0jM5urubOkbE+yirBPrtKODtk3FWdyInr/rRa3wG6wDBJDCdxz160JG4onb49fUAC84AAAGbYDlVqWrwzi/i/51HzjP26wSJiUKKFDWiCoWB4Ty6yD9KQ+KYaQT0ron2nt+0w7TIi4J91mPnXPL76a66Hn/AA/1JpCNtGpjcojqPYJi7cMEGiHD4MBiQDsYnc6A67VTxixUmFaVX9bUZnXQEMVBh65wpJjOY9BVC1lt4lRcVrtsEEqCRmHQRsTEaVeW7Kg0PuZTiLOYkAsoJG8Zht560aC5zxnyF9LmO/bsJZw1jD2rXdNcbvDbAJIIXLqTqxlo9qocTwLYi/Zww0FtFCKCP3ASGJ0Daa9Iox23Fy7jsGlm4M3iZGgHKwaST1ACAgevWlHhfFGw2K71YJtXG0iARqCIGwIJp+SxfviZFc/BQg77n13J/wASl29wly3jWFwQxVCdCAdMsieRKmqKNoKaPtVweI72xexAQNdQgKn4QjTBPM/tOppSKiKyg2Jv6RiU1TRH8Rop2Wwa3cbaW4oa2CzOpmCiIztsQdl60KUU4fZtwk3buJuRpbwt4T/E6lQPcZqhO1wuobTjMG4d4tg/OhqsyOTJDBjqCZBB5EbVb/8ArjyqliVgz113n59KMneIwAUTH49srX3Tu0vHvBOt22WJ1JgwSsmcs+9AcF2hVcKLK2S1wOHLQMpIMqWO+mmnlvqaEcNwBunX4Rv/AGotjWSwg030EU0OeZmyIq2i9zciwWcC5mYzd+PaD4g3/wDQBkVHiHEECqDYxnO8Dyra34due/n60pjfEdi6VydRkmGEEjqJqbAY9LN9HZM6rlOXMV8QUayOjifaK1uWTkS6B4Q2Q+TEFgPkGqLEqMqmBpm9T4hp570IbYQ1H91gY02u2tsY1cSEcBkKXFkGNhK/9I0PStOMdp7IsXLNg3He85e7ccBSc0SAF6gAcgBPWl3hlm3dJBGXT0/ryMD3qmLZEqRBnn67qehitOptNxF4vihApsV8vT5+7m9nFMGAzEDp+tqbOyPADi8SoJgAFmO8ACPeSQPeldbY2ii/ZrjtzB31uWzpswImUkEjyOmnnWVgTxNb4RRbv2naODcAt4VW7rMSYksemsbCNZrg73J9bjEn+Y/5rvVviYv2DctMrqyMQQD0PnoRsRyrgKqSEjehxnYkzl9OtuB6iFezuMtd1esXX7pbrWzmiRCNJUxqJGx61ewna2++LuDD3LVpbraG6FywiQuYkaaLsOZpTZYkdKhaSYAmtK5DQE6r4se7N38+O3+B9J0/7QuK/wC6gI2GuJsxBBdSYg2wDpsQT0Nc3wN8yfOtLWA5vHpyq7ZuJsCKLI17znKaT4Sb+scvs5w5fEltPAjHXqYX5wTVft9YK415IMqhnr4QOp6U8/ZvwtbOF7w6veJJPRVJUD6E+/lQP7UuHftLd4bMpQ+qmR9D9KwkgkmauhyV1AHoR/MRMLbzNA32HqelMI7I3/8AgN9P/aiH2ZBDevKwBORWUxqCGI0PL4q6QMP6/Kj+Iy7LMP4jbZzcT/tPwubD27kQUuQf51Py1UVyy6NK6P2w7V4e7h3tIxctEEDwjKwO5Ou31rml+4daWoI5na/C3vCR5GCOIGteHnSD1/pWz+J4Owk/KrOEWVBPn+dNuhNKLqyahLOGv7qfWp7QIdXUwyEMDAMEajehWKwmpMV7bW6vp+udGrVxMXU9IzOSBGPi/aW45tXBbUX7bAi6szAkxl2gk660vDGl7jlolyWMaDxan03qYYp+cVvdw7tZ702myZsguAeEPyBP4d+cU0uW5nPyYnxJRG3vaMv2l8XF6zw8ZwzdxmbqCyoNfUo3ypNtqTAG5q7xLNc7uT/8aC2DyyhmYfVzTR9nvBjeXG2xGY2BlMcw8xPLMQPlSCNAhYeo+GlVFF8KORj613b7PuD27HD7WUCbyi455sWHnyAMAbfOuJYhINfQ/CMCLVi1bMzbtop9QoFKc2BE5nYrRM4JxTDd2923+47r8mIoRfbRfSnLt5hY4hiMpBEoTP7xRSR0NKfFR4gQZ0HIDWNdBoNelN7Azd0jWpWFuGXgttRPr66sR7KI96u2Ox+Jx4L2guW2oAzGMzESQvLfSTApXt3TprXeuwVkLgLI2LLOn68596F2IErqF+CNY7zhmN4Nfw75btp0P8SnX0OxHmK8s3sxy/i2jnNfSajaQJ84mf10Ncb7Ygf7QvmBIIWRuYVaBWLGVh68japSRFXhuIRyuc37TqOcBYJ26EigGMxP7MLpoWIPM5goIPpl+pq7xRzkgfiIn2/yRQvHfAvWR+VNraDhYnNqPeaYW6VMiiXCuB38U5SypdlBMZgIH8xHM1QtbCmjsnxI4e4bp8KIglyNAzkwCfNY0NCWPAnRyouNdXft94v4jC3LbFXUqw3BEEfOt8M8713DCPYx2G7y7ZR18YJygxHNTuPbnXF/uIDmDGv5VSsTMydQu4fatjG/7OeKsuI+7k/s7+YR0YKSCPUCD7dKWuGcPzC82/cAMRyI7xVM/Onj7MeDo1x7xEm3lCnXQtMn5ae9JVvincXcSEHgui7bIP7rNofUED61fN1MxyKc4ZOLEAPYOaKulVtoSN/zNV713xkio7svy2/0ow20058DPkocTwEsfEZ/KrWHUTB2NV1slTBEGrIWrDTQmNQPCJ3nsmIwOHC/8NZ9SJO46mhn2ioTg9jpcUmfRh+ZqXsDii2AtD93Op9mP96t9oB3mGvWzBlGjkZAzCJ31FZLozhN4Mp+cQOwLFcamX8SuD6ZSfzArq2c+Vcw7AWv97U9Ec/kP611KfL61Z5gZbLEmfPF59J59P1tVDEXNPWivHsK9ooroULDNBEGJI/oaDpZe9cS1b1Z2CrJjUnr0rQ25udvoKxdNZ77waH1J66UXwXC7pwr4hVm1buBWI3EiZiNtQJ6kUMxGHysV5qSD6g12v7LsGtrh6h4Ivs7FSAQQSFEjzA50DmhcHL1LYBqHnOPDFgn0q3bxIPOnft59mNi2jX7FzuiTpabVWJ5ISZXSTGo05CK5YwYf4oRuNpswdcMgsCGLySd5rU2gKFpjGHWjXClzeJh4fPmf7UwWIx+ow0WMhyMBMHLpyp17BcZXB2L95gSXdUVRGuUEk6kbZxz57UFw6rdvqhHhM5t9gPKmTA9nLmY37Xd27FiT1JZRmOhkExEE0bgabM8++VMmTxCh6SknZdPvFtmuHL3iaFR+8NDr7Guj9peItaypaMPckl2+FEVlzMx0ygZwN5MwInMvOcXigxgadCDrW3FuPXMVburdYg27KCVmWi4CSRPiMa5djAMSBVHFrICzOTvZlbj9tTcz2bjX5+JiqgFtRK67eHz5GTNLXFrMhdROpI0OUg6gwT5N6GieEcvoHZFjwKmhyg5ZYnck9QfQc9sarG1l0dsxAKiGD8s37xykexApvwqXYzRizaHEWrYggTPpX0fwS4Fw1gExFm2BIjZFH1I+or544Nw1r95bKQXZoGu/n6RrPSvoPiHELGEthr13YQAcpLQOQAnl6a1kyXwI/riCqj5wjdZSCxygCZJ2A5yeW1cY7XXkbG3WttmRiDI2JygGPKRVrtN2yuYtsiApbnwov4j/ERuZOw+ter2GvhEa7lts8kKZkARvGx12/KixYyWruZgBCCyZStthhhrpuybplbag9V3PKA0HzgjalPEjvIVVPOOhjQjXYimo9nv97WyXBOWdNhM7T6VJjOCZGcZkBW+HTXdYAceXOBzror0w0220pepKPaxPsgzBEEaEH+tdK4b9ngvXe/cqlgi3CSczBLaJJj4A2UGeh2oDiOFfecRh8uUtdORo/gMZmj+Hnv4a6zxDidrDJnuOoQTHJjGwAX4q5eXwsVE6fWZ/iYsdcm/8Rb7ZYK1awQVEZBbEIEuQJYgS4Hx9d/xVzXOBV/t32ta663FDi0TkVSxgxDMTyzaroNtPfOwOHXF4oeEsloZ3BGmh0BPm3LmAfMglBVLMw6qFE8TqfYvhowuEXNo9zxv1BI8IjqFAHrNJfavsccO1zE2mXu2LSlxSD+1BBAiZHiMExGm8TXSluAn4Y10Mj5+Wh6daQu2nGFv3FsWnlUJLkagt5dYE7aST0paEk7QMe7TlxIBPrV3AW8zoNgWHymrjcIzHKLUM7EIDMwu7MeY6AUV4P2ZDSpbK+yMTABOmojbXfl57VuPTOy3On/yOJCVlfgd607YnvkDo1t33ghgwK5T1LEL7neg9gawdaLcOxl/BJdR8OrLfDKWdZPhJBCkEbMPnQZLn7Q8tdqTVCKfPteM1OrfZriCbVy1yVgwn+IQeenwzTYuDMFWfMDMTGgPpH5UofZxhjld8xAJC7aGBOvzpu4nju6tM7AZVI2k6EgT5ETWWrM57WWnOfs8uMcYwaMot3ACOZBXbXyrpffD9/8A7D/aua4Lhj2+IqLc5CQ2aJAVuvLnFdLXBCN/z/8AamZRTbCXlTTRu7nJvtast98DQxUWk1jQSzxy02NLHY3EW7ePs3LzZEUlpJjWDl1JEeKNZpg+0rtALuIBsMwt5FUsCYcglvcAOK51xTGs5GdixAgT0Gwp6IKozcXI6YHtX/kK3rTX8ReNlGuL3jkZFLaFmI2E7V1nEdrrGFwtq3aV7rKiKBlZV0AmcwBOu46ztSJ9lnEWwwvXlifCon3J/MVFxTthicVAuX2gDQDwjXrG55TTMuAALvMTZzmGk9pFxnjF/FNnclo0CgHKNtAOW4+lAsTbZXZWUqQdVIgj1q2l+7bOa3cdSNQVYj8qr4/iNy/dZ7zZnIWWgAmAAJjcwBrSyPKbOgJRyPOUraywHU0bN6BpQNXh19RV+9c3qjD6k+KHuD3Utp31xlBdmVRMmFiTA11Jj+U17xXipuoLdtmylich8ILaAEA7mNKms9lWtKhaAxAJnSJ11naJpxwvCEuWQGCujD1B8wf611MXSakomcHN1IU6quc+7PdksTjLkWwUVWh7hJAX15z5ATTD2n7M28EgtLie8vkh4aPDlGhOrZZBIjnPlNW7Xaa5w62UQrcClgofdJJhpiSZ6nXXpSNjsU90sW1LNmJjWYI5dZ28hXPZMi5NzxNKkVfnCuAwFlUN3vSGyt+zLJMzMZ55kaGOfOq9zjGWMsSDm0nLmkbZtSBAGu8E6TACjCkbNHqKnsYXmTJrQz2Kiu+8L9m+ONgs9y2oN5kyozAEIDuw/i0gDbU+lQX8dcusXuOWY7sdZ9flUQMcqLdnsdYsubl5TcZBNtBGUtyLkmYG8DpWcgDeoeomMHCLVrh1oYnEIWvPrat7FR+8dRvttp5zFCcf9oV27nL5k+EWwmyDNLakzJXSY6bUK41xS5iLhuXGzMflpyAGw8qEj4iDsRpUxqVbV3hpTNRkOJ42zXWuBmuOYALdB6D9a1Ld4hiWAgwGAEqwkDodep5iaoDAnWD+iavYa3cUQDpvqAfzBppJPMaTp2O0Z+D8SXDNduW3hwEUZlLMSQMxGcEJqBJIJ1gVMmJxOPvoC2d2AUTEADmfLmTz3pdAJ1YjU8hH5ac661wbAWeHYM37iEv3YYtPiMgQqz8Ikj8/IZcnhN9zKbKL2nKvtCK/eRYtz3eHGQvvmuEzcbTQawv8op6+yG+ljB3nLKiNcJV5OYwoBzctJAGg3auc8T4iL91yVCd4WIAJI1PPzEk+evpUnDcReCPYDHuy05Z0keX65+5lCUAhFQRa7+se+2v2gC4ptWCcp0a4FiR0XpOvz96TMPlCE5ipXURzJER79fKiXZrsycU/iMWklrlw7KsTv1Iqr2g4laM28MJtrcuMHK+LKcqqpkclQEH+L1mlAU0IWHckCFuBdpbtuGKi4DMg7x67/Mnfas4jiFxmIVrVvLlBzhiBGpHlI36elJGGxLK4LSBqTBI6+cb707dgbea8jOoCwWBb8cEEAiZI0nbWOc1ofK2jTB0qLyd/pDXa3i37OzhkEBAGcnfOw1G2kTr5mk3FWYuIdPEgOn/My/8AjRBseHZ7jaksWbfWTv5dZoOl/PdJjcwP6VmC0KhYUOTidz7I4NrOEtDKJYZjqAfFr9AQKh7a47LhWQ5ZcwIPTXbyohhMefu6XCFUFA2Un+GYmK5t2j7QNirhOQBV8K/3PrSMa2ZnY1JeB8QxqNNlmIMLrBHh2BzaaA/Wuj4fG3si51OaBmhRExrGu00J7I2imDSVnMS0epPUdBRU3z/w3+S/3qsmUk1LLE8zg/ae5kCWiSzKpJbqzGT9aWraknbU/lOoo5jsOboe4WkrBIPMHTT35UFAhq6Ti2JlpkL4vhnt/uG8F2X2N28thSAYLyfdQZG3ON6tXeE4VFP+8l2jTu7RiYESXI03Gg6GhNocpqdBofUfOlaSeTEXUrNIOh06Go2JO416irhtztUgs8qLTDTM6GwZV4AtsYu2b4/ZAnMTsJUgExrEkU44nsxhLY77v81tfF8aEGNQJXU+m5pMxlmFMcomg90R607GVA3FysmRshsmNuB7V3Deud4O/RmByuZAg/hzHwnLOoI9OVOC9pUNi3ZsMEYg+G4fh5/ESA5JMASPaK5ZhJDQPL60Wwrtc3ZiD1P5aaDWiViJWoE78SzjLF17hDL+02gkElgNRA11gxpHtVEcxBBBiDoRA86vtxB8GSEIYuJAZQQk+HMs6loBHIQdjQ+3cLeJyWZjqTvOlA4H6wmcEH7f6lhQY1JqVrZnoa9sJpPsPof/ACr3vpJ02NLqJuREQTry/W1ae/P9R860uhs0Tp/pPKvCh5ct/YxUqS5PaggyDPIn+la3sKPU+laJdgxG/P8AXmKmtXZ31/yJq5LkDYIg/ETHP/HWri4rwqAJA1256b+w2/ua8JBGaNjG9RHT/WpIzkmyYw9keEHFX1UwESGc6DTkB5k6f6U5/aZxULhlsrqbhmeiqZMfzAD2NZ9mlq191JAIeSWbTlAET5Ukdt+MNfxLN+FfAoPJVnzO5k+9Za15N+0PhYsYqyu8QetaIG8p953qwJOm2/0/0rcRofatUiZXT8phzD9rGt4P7qBoxbM3MqxGnznWgn3RSD4R6/r+tWLYEA68v19KnS3MDoaEKBxK1GUzgVjad9ef+as4dcQlvOhYpbIHIgE7DWt3J2J5/r86ttxUtYWyFCKpLMQTLsZ1PoDFQkjiS75gNmZnbWAdY9eXy+dWeG2iGBjaIHXWpVwUncyfOi/Y3g4fFgMZ7rxmeYUgwI5+dC5pSTNmPqFVareOnHOL/d8ElliM7IoK75f3jIOusjSlDhym5cVQJLHTnM17xrFd/cZzzMDyHL6UZ+zrAKcSWO9tGOkb6D8iaUE0J6zKWJMe8PfS2gUAlbYjSSQBpr9OdEFvmBA0/XnUaWFkuBB29h5c6lNhP3RWILGT/9k="/>
          <p:cNvSpPr>
            <a:spLocks noChangeAspect="1" noChangeArrowheads="1"/>
          </p:cNvSpPr>
          <p:nvPr/>
        </p:nvSpPr>
        <p:spPr bwMode="auto">
          <a:xfrm>
            <a:off x="117475" y="-881063"/>
            <a:ext cx="2533650" cy="18097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1" dur="1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6" dur="1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1" dur="1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6" dur="1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51" dur="1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2078</TotalTime>
  <Words>1735</Words>
  <Application>Microsoft Macintosh PowerPoint</Application>
  <PresentationFormat>On-screen Show (4:3)</PresentationFormat>
  <Paragraphs>201</Paragraphs>
  <Slides>30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Apex</vt:lpstr>
      <vt:lpstr>Divorce and Remarriage</vt:lpstr>
      <vt:lpstr>When Marriages End</vt:lpstr>
      <vt:lpstr>Facing Change</vt:lpstr>
      <vt:lpstr>Stable and Unstable Relationships</vt:lpstr>
      <vt:lpstr>Stable and Unstable Relationships</vt:lpstr>
      <vt:lpstr>Stable and Unstable Relationships</vt:lpstr>
      <vt:lpstr>Stable and Unstable Relationships</vt:lpstr>
      <vt:lpstr>Stable and Unstable Relationships</vt:lpstr>
      <vt:lpstr>Stable and Unstable Relationships</vt:lpstr>
      <vt:lpstr>Stable and Unstable Relationships</vt:lpstr>
      <vt:lpstr>Stable and Unstable Relationships</vt:lpstr>
      <vt:lpstr>Stable and Unstable Relationships</vt:lpstr>
      <vt:lpstr>Stable and Unstable Relationships</vt:lpstr>
      <vt:lpstr>Stable and Unstable Relationships</vt:lpstr>
      <vt:lpstr>Manage After Divorce</vt:lpstr>
      <vt:lpstr>Facing Change</vt:lpstr>
      <vt:lpstr>Children and Divorce</vt:lpstr>
      <vt:lpstr>Children and Divorce</vt:lpstr>
      <vt:lpstr>Children and Divorce</vt:lpstr>
      <vt:lpstr>Children and Divorce</vt:lpstr>
      <vt:lpstr>Children and Divorce</vt:lpstr>
      <vt:lpstr>The Divorced Couple</vt:lpstr>
      <vt:lpstr>The Divorced Couple</vt:lpstr>
      <vt:lpstr>The Divorced Couple</vt:lpstr>
      <vt:lpstr>Blended Families</vt:lpstr>
      <vt:lpstr>Blended Families</vt:lpstr>
      <vt:lpstr>Chapter Summary</vt:lpstr>
      <vt:lpstr>Chapter Summary</vt:lpstr>
      <vt:lpstr>Chapter Summary</vt:lpstr>
      <vt:lpstr>Chapter 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Roles &amp; Relationships</dc:title>
  <dc:creator>Susan</dc:creator>
  <cp:lastModifiedBy>Jerry Stratman</cp:lastModifiedBy>
  <cp:revision>210</cp:revision>
  <dcterms:created xsi:type="dcterms:W3CDTF">2011-10-26T13:48:54Z</dcterms:created>
  <dcterms:modified xsi:type="dcterms:W3CDTF">2011-10-26T14:58:32Z</dcterms:modified>
</cp:coreProperties>
</file>