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</p:sldMasterIdLst>
  <p:notesMasterIdLst>
    <p:notesMasterId r:id="rId59"/>
  </p:notesMasterIdLst>
  <p:handoutMasterIdLst>
    <p:handoutMasterId r:id="rId60"/>
  </p:handoutMasterIdLst>
  <p:sldIdLst>
    <p:sldId id="393" r:id="rId2"/>
    <p:sldId id="444" r:id="rId3"/>
    <p:sldId id="465" r:id="rId4"/>
    <p:sldId id="404" r:id="rId5"/>
    <p:sldId id="507" r:id="rId6"/>
    <p:sldId id="445" r:id="rId7"/>
    <p:sldId id="469" r:id="rId8"/>
    <p:sldId id="470" r:id="rId9"/>
    <p:sldId id="471" r:id="rId10"/>
    <p:sldId id="520" r:id="rId11"/>
    <p:sldId id="481" r:id="rId12"/>
    <p:sldId id="460" r:id="rId13"/>
    <p:sldId id="497" r:id="rId14"/>
    <p:sldId id="511" r:id="rId15"/>
    <p:sldId id="487" r:id="rId16"/>
    <p:sldId id="488" r:id="rId17"/>
    <p:sldId id="489" r:id="rId18"/>
    <p:sldId id="455" r:id="rId19"/>
    <p:sldId id="473" r:id="rId20"/>
    <p:sldId id="475" r:id="rId21"/>
    <p:sldId id="474" r:id="rId22"/>
    <p:sldId id="476" r:id="rId23"/>
    <p:sldId id="477" r:id="rId24"/>
    <p:sldId id="496" r:id="rId25"/>
    <p:sldId id="498" r:id="rId26"/>
    <p:sldId id="499" r:id="rId27"/>
    <p:sldId id="492" r:id="rId28"/>
    <p:sldId id="454" r:id="rId29"/>
    <p:sldId id="494" r:id="rId30"/>
    <p:sldId id="515" r:id="rId31"/>
    <p:sldId id="479" r:id="rId32"/>
    <p:sldId id="517" r:id="rId33"/>
    <p:sldId id="506" r:id="rId34"/>
    <p:sldId id="484" r:id="rId35"/>
    <p:sldId id="480" r:id="rId36"/>
    <p:sldId id="472" r:id="rId37"/>
    <p:sldId id="516" r:id="rId38"/>
    <p:sldId id="493" r:id="rId39"/>
    <p:sldId id="485" r:id="rId40"/>
    <p:sldId id="448" r:id="rId41"/>
    <p:sldId id="514" r:id="rId42"/>
    <p:sldId id="508" r:id="rId43"/>
    <p:sldId id="518" r:id="rId44"/>
    <p:sldId id="509" r:id="rId45"/>
    <p:sldId id="512" r:id="rId46"/>
    <p:sldId id="510" r:id="rId47"/>
    <p:sldId id="501" r:id="rId48"/>
    <p:sldId id="482" r:id="rId49"/>
    <p:sldId id="513" r:id="rId50"/>
    <p:sldId id="519" r:id="rId51"/>
    <p:sldId id="450" r:id="rId52"/>
    <p:sldId id="451" r:id="rId53"/>
    <p:sldId id="409" r:id="rId54"/>
    <p:sldId id="457" r:id="rId55"/>
    <p:sldId id="459" r:id="rId56"/>
    <p:sldId id="500" r:id="rId57"/>
    <p:sldId id="421" r:id="rId58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2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12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12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12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cook" initials="v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6699"/>
    <a:srgbClr val="A50021"/>
    <a:srgbClr val="0000CC"/>
    <a:srgbClr val="022F65"/>
    <a:srgbClr val="1E2950"/>
    <a:srgbClr val="4F91CD"/>
    <a:srgbClr val="FF6600"/>
    <a:srgbClr val="FFFF99"/>
    <a:srgbClr val="FFFF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8705" autoAdjust="0"/>
  </p:normalViewPr>
  <p:slideViewPr>
    <p:cSldViewPr snapToGrid="0">
      <p:cViewPr>
        <p:scale>
          <a:sx n="100" d="100"/>
          <a:sy n="100" d="100"/>
        </p:scale>
        <p:origin x="-1944" y="-900"/>
      </p:cViewPr>
      <p:guideLst>
        <p:guide orient="horz" pos="259"/>
        <p:guide pos="889"/>
        <p:guide pos="1139"/>
      </p:guideLst>
    </p:cSldViewPr>
  </p:slideViewPr>
  <p:outlineViewPr>
    <p:cViewPr>
      <p:scale>
        <a:sx n="33" d="100"/>
        <a:sy n="33" d="100"/>
      </p:scale>
      <p:origin x="0" y="27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906"/>
    </p:cViewPr>
  </p:sorterViewPr>
  <p:notesViewPr>
    <p:cSldViewPr snapToGrid="0">
      <p:cViewPr varScale="1">
        <p:scale>
          <a:sx n="59" d="100"/>
          <a:sy n="59" d="100"/>
        </p:scale>
        <p:origin x="-1642" y="-62"/>
      </p:cViewPr>
      <p:guideLst>
        <p:guide orient="horz" pos="2928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10" tIns="46555" rIns="93110" bIns="46555" numCol="1" anchor="t" anchorCtr="0" compatLnSpc="1">
            <a:prstTxWarp prst="textNoShape">
              <a:avLst/>
            </a:prstTxWarp>
          </a:bodyPr>
          <a:lstStyle>
            <a:lvl1pPr defTabSz="931794">
              <a:defRPr sz="1300" b="0" dirty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10" tIns="46555" rIns="93110" bIns="46555" numCol="1" anchor="t" anchorCtr="0" compatLnSpc="1">
            <a:prstTxWarp prst="textNoShape">
              <a:avLst/>
            </a:prstTxWarp>
          </a:bodyPr>
          <a:lstStyle>
            <a:lvl1pPr algn="r" defTabSz="931794">
              <a:defRPr sz="1300" b="0" dirty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10" tIns="46555" rIns="93110" bIns="46555" numCol="1" anchor="b" anchorCtr="0" compatLnSpc="1">
            <a:prstTxWarp prst="textNoShape">
              <a:avLst/>
            </a:prstTxWarp>
          </a:bodyPr>
          <a:lstStyle>
            <a:lvl1pPr defTabSz="931794">
              <a:defRPr sz="1300" b="0" dirty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10" tIns="46555" rIns="93110" bIns="46555" numCol="1" anchor="b" anchorCtr="0" compatLnSpc="1">
            <a:prstTxWarp prst="textNoShape">
              <a:avLst/>
            </a:prstTxWarp>
          </a:bodyPr>
          <a:lstStyle>
            <a:lvl1pPr algn="r" defTabSz="931794">
              <a:defRPr sz="1300" b="0">
                <a:latin typeface="Arial" charset="0"/>
              </a:defRPr>
            </a:lvl1pPr>
          </a:lstStyle>
          <a:p>
            <a:pPr>
              <a:defRPr/>
            </a:pPr>
            <a:fld id="{900F8093-8071-41B0-B4BD-42C595F063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7076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10" tIns="46555" rIns="93110" bIns="46555" numCol="1" anchor="t" anchorCtr="0" compatLnSpc="1">
            <a:prstTxWarp prst="textNoShape">
              <a:avLst/>
            </a:prstTxWarp>
          </a:bodyPr>
          <a:lstStyle>
            <a:lvl1pPr defTabSz="931794">
              <a:defRPr sz="1300" b="0" dirty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10" tIns="46555" rIns="93110" bIns="46555" numCol="1" anchor="t" anchorCtr="0" compatLnSpc="1">
            <a:prstTxWarp prst="textNoShape">
              <a:avLst/>
            </a:prstTxWarp>
          </a:bodyPr>
          <a:lstStyle>
            <a:lvl1pPr algn="r" defTabSz="931794">
              <a:defRPr sz="1300" b="0" dirty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16429"/>
            <a:ext cx="56102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10" tIns="46555" rIns="93110" bIns="4655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10" tIns="46555" rIns="93110" bIns="46555" numCol="1" anchor="b" anchorCtr="0" compatLnSpc="1">
            <a:prstTxWarp prst="textNoShape">
              <a:avLst/>
            </a:prstTxWarp>
          </a:bodyPr>
          <a:lstStyle>
            <a:lvl1pPr defTabSz="931794">
              <a:defRPr sz="1300" b="0" dirty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10" tIns="46555" rIns="93110" bIns="46555" numCol="1" anchor="b" anchorCtr="0" compatLnSpc="1">
            <a:prstTxWarp prst="textNoShape">
              <a:avLst/>
            </a:prstTxWarp>
          </a:bodyPr>
          <a:lstStyle>
            <a:lvl1pPr algn="r" defTabSz="931794">
              <a:defRPr sz="1300" b="0">
                <a:latin typeface="Arial" charset="0"/>
              </a:defRPr>
            </a:lvl1pPr>
          </a:lstStyle>
          <a:p>
            <a:pPr>
              <a:defRPr/>
            </a:pPr>
            <a:fld id="{803A73EC-F890-474A-8E2B-4BAC3BAEA0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4114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3A73EC-F890-474A-8E2B-4BAC3BAEA038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3A73EC-F890-474A-8E2B-4BAC3BAEA038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3A73EC-F890-474A-8E2B-4BAC3BAEA038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3A73EC-F890-474A-8E2B-4BAC3BAEA038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3A73EC-F890-474A-8E2B-4BAC3BAEA038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3A73EC-F890-474A-8E2B-4BAC3BAEA038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3A73EC-F890-474A-8E2B-4BAC3BAEA038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3A73EC-F890-474A-8E2B-4BAC3BAEA038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3A73EC-F890-474A-8E2B-4BAC3BAEA038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3A73EC-F890-474A-8E2B-4BAC3BAEA038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3A73EC-F890-474A-8E2B-4BAC3BAEA038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3A73EC-F890-474A-8E2B-4BAC3BAEA03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3A73EC-F890-474A-8E2B-4BAC3BAEA038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3A73EC-F890-474A-8E2B-4BAC3BAEA038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3A73EC-F890-474A-8E2B-4BAC3BAEA038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3A73EC-F890-474A-8E2B-4BAC3BAEA038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3A73EC-F890-474A-8E2B-4BAC3BAEA038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3A73EC-F890-474A-8E2B-4BAC3BAEA038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3A73EC-F890-474A-8E2B-4BAC3BAEA038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3A73EC-F890-474A-8E2B-4BAC3BAEA038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3A73EC-F890-474A-8E2B-4BAC3BAEA038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3A73EC-F890-474A-8E2B-4BAC3BAEA038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3A73EC-F890-474A-8E2B-4BAC3BAEA038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3A73EC-F890-474A-8E2B-4BAC3BAEA038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3A73EC-F890-474A-8E2B-4BAC3BAEA038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3A73EC-F890-474A-8E2B-4BAC3BAEA038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3A73EC-F890-474A-8E2B-4BAC3BAEA038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3A73EC-F890-474A-8E2B-4BAC3BAEA038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3A73EC-F890-474A-8E2B-4BAC3BAEA038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3A73EC-F890-474A-8E2B-4BAC3BAEA038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3A73EC-F890-474A-8E2B-4BAC3BAEA038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3A73EC-F890-474A-8E2B-4BAC3BAEA038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3A73EC-F890-474A-8E2B-4BAC3BAEA038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3A73EC-F890-474A-8E2B-4BAC3BAEA03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3A73EC-F890-474A-8E2B-4BAC3BAEA038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3A73EC-F890-474A-8E2B-4BAC3BAEA038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3A73EC-F890-474A-8E2B-4BAC3BAEA038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3A73EC-F890-474A-8E2B-4BAC3BAEA038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3A73EC-F890-474A-8E2B-4BAC3BAEA038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3A73EC-F890-474A-8E2B-4BAC3BAEA038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3A73EC-F890-474A-8E2B-4BAC3BAEA038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3A73EC-F890-474A-8E2B-4BAC3BAEA038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3A73EC-F890-474A-8E2B-4BAC3BAEA038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3A73EC-F890-474A-8E2B-4BAC3BAEA038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3A73EC-F890-474A-8E2B-4BAC3BAEA038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3A73EC-F890-474A-8E2B-4BAC3BAEA038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3A73EC-F890-474A-8E2B-4BAC3BAEA038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3A73EC-F890-474A-8E2B-4BAC3BAEA038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3A73EC-F890-474A-8E2B-4BAC3BAEA038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3A73EC-F890-474A-8E2B-4BAC3BAEA038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3A73EC-F890-474A-8E2B-4BAC3BAEA038}" type="slidenum">
              <a:rPr lang="en-US" smtClean="0"/>
              <a:pPr>
                <a:defRPr/>
              </a:pPr>
              <a:t>56</a:t>
            </a:fld>
            <a:endParaRPr lang="en-US" dirty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3A73EC-F890-474A-8E2B-4BAC3BAEA038}" type="slidenum">
              <a:rPr lang="en-US" smtClean="0"/>
              <a:pPr>
                <a:defRPr/>
              </a:pPr>
              <a:t>57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3A73EC-F890-474A-8E2B-4BAC3BAEA038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3A73EC-F890-474A-8E2B-4BAC3BAEA03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3A73EC-F890-474A-8E2B-4BAC3BAEA03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3A73EC-F890-474A-8E2B-4BAC3BAEA038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C_overviewTitl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68384" cy="68762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035300"/>
            <a:ext cx="7772400" cy="822325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022F65"/>
                </a:solidFill>
                <a:latin typeface="Garamond"/>
                <a:cs typeface="Garamon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00" y="274638"/>
            <a:ext cx="73533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3500" y="1600200"/>
            <a:ext cx="73533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15900" y="6086475"/>
            <a:ext cx="657225" cy="26670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C85FF15-2366-464F-A9D7-3AA477A532F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86775" y="6435725"/>
            <a:ext cx="657225" cy="2667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43D8A3-888E-4C33-A071-3C1629BD6C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RC_overviewSlide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68384" cy="687628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869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cation.ne.gov/Assessment/pdfs/2015_NeSA_Accommodations_Final.pdf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31.png"/><Relationship Id="rId4" Type="http://schemas.openxmlformats.org/officeDocument/2006/relationships/hyperlink" Target="https://ne.drcedirect.com/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4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1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31.png"/><Relationship Id="rId4" Type="http://schemas.openxmlformats.org/officeDocument/2006/relationships/image" Target="../media/image4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mailto:nde.stateassessment@nebraska.gov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3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3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31.png"/><Relationship Id="rId4" Type="http://schemas.openxmlformats.org/officeDocument/2006/relationships/image" Target="../media/image5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31.png"/><Relationship Id="rId4" Type="http://schemas.openxmlformats.org/officeDocument/2006/relationships/image" Target="../media/image53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hyperlink" Target="https://ne.drcedirect.com/" TargetMode="External"/><Relationship Id="rId4" Type="http://schemas.openxmlformats.org/officeDocument/2006/relationships/hyperlink" Target="http://www.education.ne.gov/Assessment/" TargetMode="Externa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58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necustomerservice@datarecognitioncorp.com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RC_overviewTit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4384" y="0"/>
            <a:ext cx="9168384" cy="6876288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923925" y="1851686"/>
            <a:ext cx="8220075" cy="4101990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022F65"/>
                </a:solidFill>
                <a:latin typeface="Garamond"/>
                <a:cs typeface="Garamond"/>
              </a:defRPr>
            </a:lvl1pPr>
          </a:lstStyle>
          <a:p>
            <a:r>
              <a:rPr lang="en-US" sz="3200" dirty="0" smtClean="0"/>
              <a:t>2015-2016 NeSA-Writing</a:t>
            </a:r>
            <a:br>
              <a:rPr lang="en-US" sz="3200" dirty="0" smtClean="0"/>
            </a:br>
            <a:r>
              <a:rPr lang="en-US" sz="3200" dirty="0" smtClean="0"/>
              <a:t>Online &amp; Paper/Pencil</a:t>
            </a:r>
            <a:br>
              <a:rPr lang="en-US" sz="3200" dirty="0" smtClean="0"/>
            </a:br>
            <a:r>
              <a:rPr lang="en-US" sz="3200" dirty="0" smtClean="0"/>
              <a:t>Test Administration Training </a:t>
            </a:r>
            <a:br>
              <a:rPr lang="en-US" sz="32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2800" dirty="0" smtClean="0"/>
              <a:t>January 4-5, 2016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6" name="Picture 5" descr="littleBlueSquar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1076" y="2063406"/>
            <a:ext cx="536404" cy="103623"/>
          </a:xfrm>
          <a:prstGeom prst="rect">
            <a:avLst/>
          </a:prstGeom>
        </p:spPr>
      </p:pic>
      <p:pic>
        <p:nvPicPr>
          <p:cNvPr id="102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1076" y="189186"/>
            <a:ext cx="2159876" cy="1336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355787" y="403761"/>
            <a:ext cx="7359588" cy="767814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3200" b="1" dirty="0">
                <a:solidFill>
                  <a:srgbClr val="022F65"/>
                </a:solidFill>
                <a:latin typeface="Garamond" pitchFamily="18" charset="0"/>
              </a:rPr>
              <a:t>General Guidelines – Grades 8 &amp; 11</a:t>
            </a:r>
            <a:endParaRPr lang="en-US" sz="3200" dirty="0" smtClean="0"/>
          </a:p>
        </p:txBody>
      </p:sp>
      <p:sp>
        <p:nvSpPr>
          <p:cNvPr id="21507" name="Rectangle 10"/>
          <p:cNvSpPr>
            <a:spLocks noChangeArrowheads="1"/>
          </p:cNvSpPr>
          <p:nvPr/>
        </p:nvSpPr>
        <p:spPr bwMode="auto">
          <a:xfrm>
            <a:off x="1102281" y="798239"/>
            <a:ext cx="7628411" cy="2843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1036637" lvl="1" indent="-342900">
              <a:spcAft>
                <a:spcPct val="15000"/>
              </a:spcAft>
              <a:buClr>
                <a:srgbClr val="4F91CD"/>
              </a:buClr>
              <a:buSzPct val="150000"/>
              <a:buFont typeface="Wingdings" panose="05000000000000000000" pitchFamily="2" charset="2"/>
              <a:buChar char="§"/>
              <a:tabLst>
                <a:tab pos="3436938" algn="l"/>
              </a:tabLst>
            </a:pPr>
            <a:r>
              <a:rPr lang="en-US" sz="2400" dirty="0" smtClean="0">
                <a:solidFill>
                  <a:srgbClr val="FF0000"/>
                </a:solidFill>
              </a:rPr>
              <a:t>Students testing online are presented with a character count</a:t>
            </a:r>
          </a:p>
          <a:p>
            <a:pPr marL="1036637" lvl="1" indent="-342900">
              <a:spcAft>
                <a:spcPct val="15000"/>
              </a:spcAft>
              <a:buClr>
                <a:srgbClr val="4F91CD"/>
              </a:buClr>
              <a:buSzPct val="150000"/>
              <a:buFont typeface="Wingdings" panose="05000000000000000000" pitchFamily="2" charset="2"/>
              <a:buChar char="§"/>
              <a:tabLst>
                <a:tab pos="3436938" algn="l"/>
              </a:tabLst>
            </a:pPr>
            <a:r>
              <a:rPr lang="en-US" sz="2400" dirty="0" smtClean="0"/>
              <a:t>Replaces warning messages that appeared when students used two-thirds </a:t>
            </a:r>
            <a:r>
              <a:rPr lang="en-US" sz="2400" dirty="0"/>
              <a:t>of their available </a:t>
            </a:r>
            <a:r>
              <a:rPr lang="en-US" sz="2400" dirty="0" smtClean="0"/>
              <a:t>character and all available characters</a:t>
            </a:r>
          </a:p>
          <a:p>
            <a:pPr marL="1036637" lvl="1" indent="-342900">
              <a:spcAft>
                <a:spcPct val="15000"/>
              </a:spcAft>
              <a:buClr>
                <a:srgbClr val="4F91CD"/>
              </a:buClr>
              <a:buSzPct val="150000"/>
              <a:buFont typeface="Wingdings" panose="05000000000000000000" pitchFamily="2" charset="2"/>
              <a:buChar char="§"/>
              <a:tabLst>
                <a:tab pos="3436938" algn="l"/>
              </a:tabLst>
            </a:pPr>
            <a:r>
              <a:rPr lang="en-US" sz="2400" dirty="0" smtClean="0"/>
              <a:t>Characters used/ total characters available </a:t>
            </a:r>
          </a:p>
          <a:p>
            <a:pPr marL="1036637" lvl="1" indent="-342900">
              <a:spcAft>
                <a:spcPct val="15000"/>
              </a:spcAft>
              <a:buClr>
                <a:srgbClr val="4F91CD"/>
              </a:buClr>
              <a:buSzPct val="150000"/>
              <a:buFont typeface="Wingdings" panose="05000000000000000000" pitchFamily="2" charset="2"/>
              <a:buChar char="§"/>
              <a:tabLst>
                <a:tab pos="3436938" algn="l"/>
              </a:tabLst>
            </a:pPr>
            <a:r>
              <a:rPr lang="en-US" sz="2400" dirty="0" smtClean="0"/>
              <a:t>6,000 character limit remains the same</a:t>
            </a:r>
            <a:endParaRPr lang="en-US" sz="2400" b="0" dirty="0" smtClean="0">
              <a:latin typeface="Arial Narrow"/>
              <a:cs typeface="Arial Narro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15900" y="6086475"/>
            <a:ext cx="657225" cy="266700"/>
          </a:xfrm>
        </p:spPr>
        <p:txBody>
          <a:bodyPr/>
          <a:lstStyle/>
          <a:p>
            <a:pPr>
              <a:defRPr/>
            </a:pPr>
            <a:fld id="{5C85FF15-2366-464F-A9D7-3AA477A532F5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25" y="3643416"/>
            <a:ext cx="6492875" cy="287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500" y="4406941"/>
            <a:ext cx="1444625" cy="1060450"/>
          </a:xfrm>
          <a:prstGeom prst="rect">
            <a:avLst/>
          </a:prstGeom>
          <a:ln w="63500">
            <a:solidFill>
              <a:srgbClr val="FF0000"/>
            </a:solidFill>
          </a:ln>
        </p:spPr>
      </p:pic>
      <p:sp>
        <p:nvSpPr>
          <p:cNvPr id="8" name="Oval 7"/>
          <p:cNvSpPr/>
          <p:nvPr/>
        </p:nvSpPr>
        <p:spPr>
          <a:xfrm>
            <a:off x="2385954" y="5883919"/>
            <a:ext cx="880745" cy="81407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9" name="Straight Connector 8"/>
          <p:cNvCxnSpPr>
            <a:stCxn id="7" idx="2"/>
          </p:cNvCxnSpPr>
          <p:nvPr/>
        </p:nvCxnSpPr>
        <p:spPr>
          <a:xfrm>
            <a:off x="1928813" y="5467391"/>
            <a:ext cx="457141" cy="823563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vcook\AppData\Local\Microsoft\Windows\Temporary Internet Files\Content.IE5\HEKMIG52\MC900440035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004" y="982904"/>
            <a:ext cx="857250" cy="545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\\mgfs01\home$\jborn\Desktop\OnlineWritingManual_CVR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57" y="271965"/>
            <a:ext cx="498256" cy="64008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483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367662" y="350261"/>
            <a:ext cx="6897564" cy="70664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3200" b="1" dirty="0" smtClean="0">
                <a:solidFill>
                  <a:srgbClr val="022F65"/>
                </a:solidFill>
                <a:latin typeface="Garamond" pitchFamily="18" charset="0"/>
              </a:rPr>
              <a:t>Transcription Instructions</a:t>
            </a:r>
            <a:endParaRPr lang="en-US" sz="3200" dirty="0" smtClean="0"/>
          </a:p>
        </p:txBody>
      </p:sp>
      <p:sp>
        <p:nvSpPr>
          <p:cNvPr id="21507" name="Rectangle 10"/>
          <p:cNvSpPr>
            <a:spLocks noChangeArrowheads="1"/>
          </p:cNvSpPr>
          <p:nvPr/>
        </p:nvSpPr>
        <p:spPr bwMode="auto">
          <a:xfrm>
            <a:off x="1186543" y="808870"/>
            <a:ext cx="7826828" cy="5259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977900" lvl="1" indent="-284163">
              <a:spcAft>
                <a:spcPct val="15000"/>
              </a:spcAft>
              <a:buClr>
                <a:srgbClr val="4F91CD"/>
              </a:buClr>
              <a:buSzPct val="150000"/>
              <a:buFont typeface="Wingdings" charset="2"/>
              <a:buChar char="§"/>
            </a:pPr>
            <a:r>
              <a:rPr lang="en-US" sz="2000" dirty="0" smtClean="0"/>
              <a:t>Grades 4, 8, and 11 – Paper/Pencil or Online</a:t>
            </a:r>
          </a:p>
          <a:p>
            <a:pPr marL="1493837" lvl="2" indent="-342900">
              <a:spcAft>
                <a:spcPct val="15000"/>
              </a:spcAft>
              <a:buClr>
                <a:srgbClr val="4F91CD"/>
              </a:buClr>
              <a:buSzPct val="150000"/>
              <a:buFont typeface="Arial" pitchFamily="34" charset="0"/>
              <a:buChar char="•"/>
            </a:pPr>
            <a:r>
              <a:rPr lang="en-US" sz="2000" b="0" dirty="0" smtClean="0"/>
              <a:t>DRC has provided one red envelope labeled “NeSA-Writing Transcribed Response Submission Envelope” for each district. </a:t>
            </a:r>
          </a:p>
          <a:p>
            <a:pPr marL="1493837" lvl="2" indent="-342900">
              <a:spcAft>
                <a:spcPct val="15000"/>
              </a:spcAft>
              <a:buClr>
                <a:srgbClr val="4F91CD"/>
              </a:buClr>
              <a:buSzPct val="150000"/>
              <a:buFont typeface="Arial" pitchFamily="34" charset="0"/>
              <a:buChar char="•"/>
            </a:pPr>
            <a:r>
              <a:rPr lang="en-US" sz="2000" b="0" dirty="0" smtClean="0"/>
              <a:t>Complete a Transcription Submission Form (found in the backs of the Test Administration manuals) for each student paper transcribed by a Test Administrator in the INSIGHT online system (grades 8 and 11) or in a paper writing booklet (grade 4). </a:t>
            </a:r>
          </a:p>
          <a:p>
            <a:pPr marL="1493837" lvl="2" indent="-342900">
              <a:spcAft>
                <a:spcPct val="15000"/>
              </a:spcAft>
              <a:buClr>
                <a:srgbClr val="4F91CD"/>
              </a:buClr>
              <a:buSzPct val="150000"/>
              <a:buFont typeface="Arial" pitchFamily="34" charset="0"/>
              <a:buChar char="•"/>
            </a:pPr>
            <a:r>
              <a:rPr lang="en-US" sz="2000" b="0" dirty="0" smtClean="0"/>
              <a:t>Carefully follow the directions included on the form for submitting transcribed responses. </a:t>
            </a:r>
            <a:r>
              <a:rPr lang="en-US" sz="2000" b="0" u="sng" dirty="0" smtClean="0"/>
              <a:t>Do not place original NeSA-Writing booklets (used or unused) in the red Transcription Envelope.</a:t>
            </a:r>
          </a:p>
          <a:p>
            <a:pPr marL="1489075" lvl="2" indent="-284163">
              <a:spcAft>
                <a:spcPct val="15000"/>
              </a:spcAft>
              <a:buClr>
                <a:srgbClr val="4F91CD"/>
              </a:buClr>
              <a:buSzPct val="150000"/>
              <a:buFont typeface="Arial" pitchFamily="34" charset="0"/>
              <a:buChar char="•"/>
            </a:pPr>
            <a:r>
              <a:rPr lang="en-US" sz="2000" b="0" dirty="0" smtClean="0"/>
              <a:t>Return red envelope to DRC whether used or unused.</a:t>
            </a:r>
          </a:p>
          <a:p>
            <a:pPr marL="1150937" lvl="2">
              <a:spcAft>
                <a:spcPct val="15000"/>
              </a:spcAft>
              <a:buClr>
                <a:srgbClr val="4F91CD"/>
              </a:buClr>
              <a:buSzPct val="150000"/>
            </a:pPr>
            <a:endParaRPr lang="en-US" sz="2400" b="0" dirty="0" smtClean="0"/>
          </a:p>
          <a:p>
            <a:pPr marL="1435100" lvl="2" indent="-284163">
              <a:spcAft>
                <a:spcPct val="15000"/>
              </a:spcAft>
              <a:buClr>
                <a:srgbClr val="4F91CD"/>
              </a:buClr>
              <a:buSzPct val="125000"/>
            </a:pPr>
            <a:endParaRPr lang="en-US" sz="2400" b="0" dirty="0" smtClean="0">
              <a:latin typeface="Arial Narrow"/>
              <a:cs typeface="Arial Narrow"/>
            </a:endParaRPr>
          </a:p>
          <a:p>
            <a:pPr marL="1435100" lvl="2" indent="-284163">
              <a:spcAft>
                <a:spcPct val="15000"/>
              </a:spcAft>
              <a:buClr>
                <a:srgbClr val="4F91CD"/>
              </a:buClr>
              <a:buSzPct val="125000"/>
            </a:pPr>
            <a:endParaRPr lang="en-US" sz="2400" b="0" dirty="0" smtClean="0">
              <a:latin typeface="Arial Narrow"/>
              <a:cs typeface="Arial Narrow"/>
            </a:endParaRPr>
          </a:p>
          <a:p>
            <a:pPr marL="685800" lvl="1" indent="320040">
              <a:spcAft>
                <a:spcPct val="15000"/>
              </a:spcAft>
              <a:buClr>
                <a:srgbClr val="4F91CD"/>
              </a:buClr>
              <a:buSzPct val="75000"/>
              <a:buFont typeface="Wingdings" pitchFamily="2" charset="2"/>
              <a:buChar char="n"/>
            </a:pPr>
            <a:endParaRPr lang="en-US" sz="1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85FF15-2366-464F-A9D7-3AA477A532F5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3388635" y="4380138"/>
            <a:ext cx="2976328" cy="2107750"/>
            <a:chOff x="3388635" y="4241111"/>
            <a:chExt cx="2976328" cy="210775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822924" y="3806822"/>
              <a:ext cx="2107750" cy="29763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7252" y="4614100"/>
              <a:ext cx="851836" cy="3136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174274" y="5078584"/>
              <a:ext cx="808379" cy="1042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03" y="1066787"/>
            <a:ext cx="490750" cy="6353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" name="Picture 2" descr="\\mgfs01\home$\jborn\Desktop\OnlineWritingManual_CVR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97" y="348165"/>
            <a:ext cx="498256" cy="64008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016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455594" y="1504950"/>
            <a:ext cx="2438400" cy="4074058"/>
            <a:chOff x="6455594" y="1504950"/>
            <a:chExt cx="2438400" cy="4074058"/>
          </a:xfrm>
        </p:grpSpPr>
        <p:pic>
          <p:nvPicPr>
            <p:cNvPr id="7170" name="Picture 2" descr="C:\Users\vcook\AppData\Local\Microsoft\Windows\Temporary Internet Files\Content.IE5\DWXWA15M\MP900184905[1]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5594" y="1504950"/>
              <a:ext cx="2438400" cy="40740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" name="Group 1"/>
            <p:cNvGrpSpPr/>
            <p:nvPr/>
          </p:nvGrpSpPr>
          <p:grpSpPr>
            <a:xfrm>
              <a:off x="6510137" y="3059624"/>
              <a:ext cx="1301175" cy="1265917"/>
              <a:chOff x="6661785" y="3788201"/>
              <a:chExt cx="1301175" cy="1265917"/>
            </a:xfrm>
          </p:grpSpPr>
          <p:sp>
            <p:nvSpPr>
              <p:cNvPr id="6" name="TextBox 130"/>
              <p:cNvSpPr txBox="1"/>
              <p:nvPr/>
            </p:nvSpPr>
            <p:spPr>
              <a:xfrm rot="1834163">
                <a:off x="7197150" y="3788201"/>
                <a:ext cx="765810" cy="448255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600" b="1" dirty="0"/>
                  <a:t>DATA</a:t>
                </a:r>
                <a:r>
                  <a:rPr lang="en-US" sz="600" b="1" baseline="0" dirty="0"/>
                  <a:t> RECOGNITION CORP</a:t>
                </a:r>
                <a:r>
                  <a:rPr lang="en-US" sz="600" b="1" baseline="0" dirty="0" smtClean="0"/>
                  <a:t>.</a:t>
                </a:r>
                <a:endParaRPr lang="en-US" sz="600" b="1" baseline="0" dirty="0"/>
              </a:p>
            </p:txBody>
          </p:sp>
          <p:sp>
            <p:nvSpPr>
              <p:cNvPr id="7" name="TextBox 130"/>
              <p:cNvSpPr txBox="1"/>
              <p:nvPr/>
            </p:nvSpPr>
            <p:spPr>
              <a:xfrm rot="1762510">
                <a:off x="6661785" y="4605863"/>
                <a:ext cx="765810" cy="448255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600" b="1" dirty="0"/>
                  <a:t>DATA</a:t>
                </a:r>
                <a:r>
                  <a:rPr lang="en-US" sz="600" b="1" baseline="0" dirty="0"/>
                  <a:t> RECOGNITION CORP</a:t>
                </a:r>
                <a:r>
                  <a:rPr lang="en-US" sz="600" b="1" baseline="0" dirty="0" smtClean="0"/>
                  <a:t>.</a:t>
                </a:r>
                <a:endParaRPr lang="en-US" sz="600" b="1" baseline="0" dirty="0"/>
              </a:p>
            </p:txBody>
          </p:sp>
          <p:sp>
            <p:nvSpPr>
              <p:cNvPr id="8" name="TextBox 130"/>
              <p:cNvSpPr txBox="1"/>
              <p:nvPr/>
            </p:nvSpPr>
            <p:spPr>
              <a:xfrm rot="1762510">
                <a:off x="6945881" y="4214017"/>
                <a:ext cx="765810" cy="448255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600" b="1" dirty="0"/>
                  <a:t>DATA</a:t>
                </a:r>
                <a:r>
                  <a:rPr lang="en-US" sz="600" b="1" baseline="0" dirty="0"/>
                  <a:t> RECOGNITION CORP</a:t>
                </a:r>
                <a:r>
                  <a:rPr lang="en-US" sz="600" b="1" baseline="0" dirty="0" smtClean="0"/>
                  <a:t>.</a:t>
                </a:r>
                <a:endParaRPr lang="en-US" sz="600" b="1" baseline="0" dirty="0"/>
              </a:p>
            </p:txBody>
          </p:sp>
        </p:grpSp>
      </p:grpSp>
      <p:sp>
        <p:nvSpPr>
          <p:cNvPr id="21507" name="Rectangle 10"/>
          <p:cNvSpPr>
            <a:spLocks noChangeArrowheads="1"/>
          </p:cNvSpPr>
          <p:nvPr/>
        </p:nvSpPr>
        <p:spPr bwMode="auto">
          <a:xfrm>
            <a:off x="391549" y="1673917"/>
            <a:ext cx="7283245" cy="5136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977900" lvl="1" indent="-284163">
              <a:spcAft>
                <a:spcPct val="15000"/>
              </a:spcAft>
              <a:buClr>
                <a:srgbClr val="4F91CD"/>
              </a:buClr>
              <a:buSzPct val="150000"/>
              <a:buFont typeface="Wingdings" charset="2"/>
              <a:buChar char="§"/>
            </a:pPr>
            <a:r>
              <a:rPr lang="en-US" sz="2000" dirty="0" smtClean="0"/>
              <a:t>District – Administrative Materials</a:t>
            </a:r>
          </a:p>
          <a:p>
            <a:pPr marL="1435100" lvl="2" indent="-284163">
              <a:spcAft>
                <a:spcPct val="15000"/>
              </a:spcAft>
              <a:buClr>
                <a:srgbClr val="4F91CD"/>
              </a:buClr>
              <a:buSzPct val="125000"/>
              <a:buFont typeface="Arial"/>
              <a:buChar char="•"/>
            </a:pPr>
            <a:r>
              <a:rPr lang="en-US" sz="2000" b="0" dirty="0" smtClean="0">
                <a:latin typeface="Arial Narrow"/>
              </a:rPr>
              <a:t>2016 NeSA-Writing Test Administration Manual</a:t>
            </a:r>
          </a:p>
          <a:p>
            <a:pPr marL="1435100" lvl="2" indent="-284163">
              <a:spcAft>
                <a:spcPct val="15000"/>
              </a:spcAft>
              <a:buClr>
                <a:srgbClr val="4F91CD"/>
              </a:buClr>
              <a:buSzPct val="125000"/>
              <a:buFont typeface="Arial"/>
              <a:buChar char="•"/>
            </a:pPr>
            <a:r>
              <a:rPr lang="en-US" sz="2000" b="0" dirty="0" smtClean="0">
                <a:latin typeface="Arial Narrow"/>
              </a:rPr>
              <a:t>Red Transcription Envelope</a:t>
            </a:r>
          </a:p>
          <a:p>
            <a:pPr marL="1951037" lvl="3" indent="-342900">
              <a:spcAft>
                <a:spcPct val="15000"/>
              </a:spcAft>
              <a:buClr>
                <a:srgbClr val="4F91CD"/>
              </a:buClr>
              <a:buSzPct val="125000"/>
              <a:buFont typeface="Arial Narrow" pitchFamily="34" charset="0"/>
              <a:buChar char="−"/>
            </a:pPr>
            <a:r>
              <a:rPr lang="en-US" sz="2000" b="0" dirty="0" smtClean="0">
                <a:latin typeface="Arial Narrow"/>
              </a:rPr>
              <a:t>Must be returned – used or unused</a:t>
            </a:r>
          </a:p>
          <a:p>
            <a:pPr marL="1435100" lvl="2" indent="-284163">
              <a:spcAft>
                <a:spcPct val="15000"/>
              </a:spcAft>
              <a:buClr>
                <a:srgbClr val="4F91CD"/>
              </a:buClr>
              <a:buSzPct val="125000"/>
              <a:buFont typeface="Arial"/>
              <a:buChar char="•"/>
            </a:pPr>
            <a:r>
              <a:rPr lang="en-US" sz="2000" b="0" dirty="0" smtClean="0">
                <a:latin typeface="Arial Narrow"/>
              </a:rPr>
              <a:t>Copies of School Packing Lists</a:t>
            </a:r>
          </a:p>
          <a:p>
            <a:pPr marL="1435100" lvl="2" indent="-284163">
              <a:spcAft>
                <a:spcPct val="15000"/>
              </a:spcAft>
              <a:buClr>
                <a:srgbClr val="4F91CD"/>
              </a:buClr>
              <a:buSzPct val="125000"/>
              <a:buFont typeface="Arial"/>
              <a:buChar char="•"/>
            </a:pPr>
            <a:r>
              <a:rPr lang="en-US" sz="2000" b="0" dirty="0" smtClean="0">
                <a:latin typeface="Arial Narrow"/>
              </a:rPr>
              <a:t>School Box Range Sheet</a:t>
            </a:r>
          </a:p>
          <a:p>
            <a:pPr marL="1435100" lvl="2" indent="-284163">
              <a:spcAft>
                <a:spcPct val="15000"/>
              </a:spcAft>
              <a:buClr>
                <a:srgbClr val="4F91CD"/>
              </a:buClr>
              <a:buSzPct val="125000"/>
              <a:buFont typeface="Arial"/>
              <a:buChar char="•"/>
            </a:pPr>
            <a:r>
              <a:rPr lang="en-US" sz="2000" b="0" dirty="0" smtClean="0">
                <a:latin typeface="Arial Narrow"/>
              </a:rPr>
              <a:t>DRC Return Shipment Labels (purple)</a:t>
            </a:r>
          </a:p>
          <a:p>
            <a:pPr marL="1435100" lvl="2" indent="-284163">
              <a:spcAft>
                <a:spcPct val="15000"/>
              </a:spcAft>
              <a:buClr>
                <a:srgbClr val="4F91CD"/>
              </a:buClr>
              <a:buSzPct val="125000"/>
              <a:buFont typeface="Arial"/>
              <a:buChar char="•"/>
            </a:pPr>
            <a:r>
              <a:rPr lang="en-US" sz="2000" b="0" dirty="0" smtClean="0">
                <a:latin typeface="Arial Narrow"/>
              </a:rPr>
              <a:t>UPS Return Shipment (RS) Labels</a:t>
            </a:r>
          </a:p>
          <a:p>
            <a:pPr marL="1435100" lvl="2" indent="-284163">
              <a:spcAft>
                <a:spcPct val="15000"/>
              </a:spcAft>
              <a:buClr>
                <a:srgbClr val="4F91CD"/>
              </a:buClr>
              <a:buSzPct val="125000"/>
              <a:buFont typeface="Arial"/>
              <a:buChar char="•"/>
            </a:pPr>
            <a:r>
              <a:rPr lang="en-US" sz="2000" b="0" dirty="0" smtClean="0">
                <a:latin typeface="Arial Narrow"/>
              </a:rPr>
              <a:t>Electronic list of materials </a:t>
            </a:r>
            <a:br>
              <a:rPr lang="en-US" sz="2000" b="0" dirty="0" smtClean="0">
                <a:latin typeface="Arial Narrow"/>
              </a:rPr>
            </a:br>
            <a:r>
              <a:rPr lang="en-US" sz="2000" b="0" dirty="0" smtClean="0">
                <a:latin typeface="Arial Narrow"/>
              </a:rPr>
              <a:t>(eDIRECT &gt; Reports)</a:t>
            </a:r>
          </a:p>
          <a:p>
            <a:pPr marL="977900" lvl="1" indent="-284163">
              <a:spcAft>
                <a:spcPct val="15000"/>
              </a:spcAft>
              <a:buClr>
                <a:srgbClr val="4F91CD"/>
              </a:buClr>
              <a:buSzPct val="150000"/>
            </a:pPr>
            <a:endParaRPr lang="en-US" sz="2400" dirty="0" smtClean="0"/>
          </a:p>
          <a:p>
            <a:pPr marL="685800" lvl="1">
              <a:spcAft>
                <a:spcPct val="15000"/>
              </a:spcAft>
              <a:buClr>
                <a:srgbClr val="4F91CD"/>
              </a:buClr>
              <a:buSzPct val="150000"/>
            </a:pPr>
            <a:endParaRPr lang="en-US" sz="2400" dirty="0" smtClean="0"/>
          </a:p>
          <a:p>
            <a:pPr marL="977900" lvl="2" indent="-284163">
              <a:spcAft>
                <a:spcPct val="15000"/>
              </a:spcAft>
              <a:buClr>
                <a:srgbClr val="4F91CD"/>
              </a:buClr>
              <a:buSzPct val="125000"/>
            </a:pPr>
            <a:endParaRPr lang="en-US" sz="2400" b="0" dirty="0" smtClean="0">
              <a:latin typeface="Arial Narrow"/>
              <a:cs typeface="Arial Narrow"/>
            </a:endParaRPr>
          </a:p>
          <a:p>
            <a:pPr marL="685800" lvl="1" indent="320040">
              <a:spcAft>
                <a:spcPct val="15000"/>
              </a:spcAft>
              <a:buClr>
                <a:srgbClr val="4F91CD"/>
              </a:buClr>
              <a:buSzPct val="75000"/>
              <a:buFont typeface="Wingdings" pitchFamily="2" charset="2"/>
              <a:buChar char="n"/>
            </a:pPr>
            <a:endParaRPr lang="en-US" sz="1800" b="0" dirty="0"/>
          </a:p>
        </p:txBody>
      </p:sp>
      <p:sp>
        <p:nvSpPr>
          <p:cNvPr id="21508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355786" y="350260"/>
            <a:ext cx="7159564" cy="6000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3200" b="1" dirty="0" smtClean="0">
                <a:solidFill>
                  <a:srgbClr val="022F65"/>
                </a:solidFill>
                <a:latin typeface="Garamond" pitchFamily="18" charset="0"/>
              </a:rPr>
              <a:t>Receiving Paper/Pencil Test Materials</a:t>
            </a:r>
            <a:endParaRPr lang="en-US" sz="32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85FF15-2366-464F-A9D7-3AA477A532F5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31" y="358231"/>
            <a:ext cx="490750" cy="6353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10"/>
          <p:cNvSpPr>
            <a:spLocks noChangeArrowheads="1"/>
          </p:cNvSpPr>
          <p:nvPr/>
        </p:nvSpPr>
        <p:spPr bwMode="auto">
          <a:xfrm>
            <a:off x="1340858" y="1735576"/>
            <a:ext cx="7283245" cy="412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977900" lvl="1" indent="-284163">
              <a:spcAft>
                <a:spcPct val="15000"/>
              </a:spcAft>
              <a:buClr>
                <a:srgbClr val="4F91CD"/>
              </a:buClr>
              <a:buSzPct val="150000"/>
              <a:buFont typeface="Wingdings" charset="2"/>
              <a:buChar char="§"/>
            </a:pPr>
            <a:r>
              <a:rPr lang="en-US" sz="2000" dirty="0" smtClean="0"/>
              <a:t>School – Administrative Materials</a:t>
            </a:r>
          </a:p>
          <a:p>
            <a:pPr marL="1435100" lvl="2" indent="-284163">
              <a:spcAft>
                <a:spcPct val="15000"/>
              </a:spcAft>
              <a:buClr>
                <a:srgbClr val="4F91CD"/>
              </a:buClr>
              <a:buSzPct val="125000"/>
              <a:buFont typeface="Arial"/>
              <a:buChar char="•"/>
            </a:pPr>
            <a:r>
              <a:rPr lang="en-US" sz="2000" b="0" dirty="0" smtClean="0">
                <a:latin typeface="Arial Narrow"/>
              </a:rPr>
              <a:t>2016 NeSA-Writing Test Administration Manual</a:t>
            </a:r>
          </a:p>
          <a:p>
            <a:pPr marL="1435100" lvl="2" indent="-284163">
              <a:spcAft>
                <a:spcPct val="15000"/>
              </a:spcAft>
              <a:buClr>
                <a:srgbClr val="4F91CD"/>
              </a:buClr>
              <a:buSzPct val="125000"/>
              <a:buFont typeface="Arial"/>
              <a:buChar char="•"/>
            </a:pPr>
            <a:r>
              <a:rPr lang="en-US" sz="2000" b="0" dirty="0" smtClean="0">
                <a:latin typeface="Arial Narrow"/>
              </a:rPr>
              <a:t>School Packing List</a:t>
            </a:r>
          </a:p>
          <a:p>
            <a:pPr marL="1435100" lvl="2" indent="-284163">
              <a:spcAft>
                <a:spcPct val="15000"/>
              </a:spcAft>
              <a:buClr>
                <a:srgbClr val="4F91CD"/>
              </a:buClr>
              <a:buSzPct val="125000"/>
              <a:buFont typeface="Arial"/>
              <a:buChar char="•"/>
            </a:pPr>
            <a:r>
              <a:rPr lang="en-US" sz="2000" b="0" dirty="0" smtClean="0">
                <a:latin typeface="Arial Narrow"/>
              </a:rPr>
              <a:t>Security Checklist</a:t>
            </a:r>
          </a:p>
          <a:p>
            <a:pPr marL="977900" lvl="1" indent="-284163">
              <a:spcAft>
                <a:spcPct val="15000"/>
              </a:spcAft>
              <a:buClr>
                <a:srgbClr val="4F91CD"/>
              </a:buClr>
              <a:buSzPct val="150000"/>
              <a:buFont typeface="Wingdings" charset="2"/>
              <a:buChar char="§"/>
            </a:pPr>
            <a:r>
              <a:rPr lang="en-US" sz="2000" dirty="0" smtClean="0"/>
              <a:t>School – Secure Materials</a:t>
            </a:r>
            <a:endParaRPr lang="en-US" sz="2000" dirty="0"/>
          </a:p>
          <a:p>
            <a:pPr marL="1435100" lvl="2" indent="-284163">
              <a:spcAft>
                <a:spcPct val="15000"/>
              </a:spcAft>
              <a:buClr>
                <a:srgbClr val="4F91CD"/>
              </a:buClr>
              <a:buSzPct val="125000"/>
              <a:buFont typeface="Arial"/>
              <a:buChar char="•"/>
            </a:pPr>
            <a:r>
              <a:rPr lang="en-US" sz="2000" b="0" dirty="0" smtClean="0">
                <a:latin typeface="Arial Narrow"/>
              </a:rPr>
              <a:t>NeSA-Writing Booklets</a:t>
            </a:r>
            <a:endParaRPr lang="en-US" sz="2000" b="0" dirty="0">
              <a:latin typeface="Arial Narrow"/>
            </a:endParaRPr>
          </a:p>
          <a:p>
            <a:pPr marL="1435100" lvl="2" indent="-284163">
              <a:spcAft>
                <a:spcPct val="15000"/>
              </a:spcAft>
              <a:buClr>
                <a:srgbClr val="4F91CD"/>
              </a:buClr>
              <a:buSzPct val="125000"/>
              <a:buFont typeface="Arial"/>
              <a:buChar char="•"/>
            </a:pPr>
            <a:r>
              <a:rPr lang="en-US" sz="2000" b="0" dirty="0" smtClean="0">
                <a:latin typeface="Arial Narrow"/>
              </a:rPr>
              <a:t>Spanish Translation Writing Booklets</a:t>
            </a:r>
            <a:endParaRPr lang="en-US" sz="2000" b="0" dirty="0">
              <a:latin typeface="Arial Narrow"/>
            </a:endParaRPr>
          </a:p>
          <a:p>
            <a:pPr marL="977900" lvl="1" indent="-284163">
              <a:spcAft>
                <a:spcPct val="15000"/>
              </a:spcAft>
              <a:buClr>
                <a:srgbClr val="4F91CD"/>
              </a:buClr>
              <a:buSzPct val="150000"/>
            </a:pPr>
            <a:endParaRPr lang="en-US" sz="2400" dirty="0" smtClean="0"/>
          </a:p>
          <a:p>
            <a:pPr marL="685800" lvl="1">
              <a:spcAft>
                <a:spcPct val="15000"/>
              </a:spcAft>
              <a:buClr>
                <a:srgbClr val="4F91CD"/>
              </a:buClr>
              <a:buSzPct val="150000"/>
            </a:pPr>
            <a:endParaRPr lang="en-US" sz="2400" dirty="0" smtClean="0"/>
          </a:p>
          <a:p>
            <a:pPr marL="977900" lvl="2" indent="-284163">
              <a:spcAft>
                <a:spcPct val="15000"/>
              </a:spcAft>
              <a:buClr>
                <a:srgbClr val="4F91CD"/>
              </a:buClr>
              <a:buSzPct val="125000"/>
            </a:pPr>
            <a:endParaRPr lang="en-US" sz="2400" b="0" dirty="0" smtClean="0">
              <a:latin typeface="Arial Narrow"/>
              <a:cs typeface="Arial Narrow"/>
            </a:endParaRPr>
          </a:p>
          <a:p>
            <a:pPr marL="685800" lvl="1" indent="320040">
              <a:spcAft>
                <a:spcPct val="15000"/>
              </a:spcAft>
              <a:buClr>
                <a:srgbClr val="4F91CD"/>
              </a:buClr>
              <a:buSzPct val="75000"/>
              <a:buFont typeface="Wingdings" pitchFamily="2" charset="2"/>
              <a:buChar char="n"/>
            </a:pPr>
            <a:endParaRPr lang="en-US" sz="1800" b="0" dirty="0"/>
          </a:p>
        </p:txBody>
      </p:sp>
      <p:sp>
        <p:nvSpPr>
          <p:cNvPr id="21508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355786" y="350260"/>
            <a:ext cx="7159564" cy="6000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3200" b="1" dirty="0" smtClean="0">
                <a:solidFill>
                  <a:srgbClr val="022F65"/>
                </a:solidFill>
                <a:latin typeface="Garamond" pitchFamily="18" charset="0"/>
              </a:rPr>
              <a:t>Receiving Paper/Pencil Test Materials</a:t>
            </a:r>
            <a:endParaRPr lang="en-US" sz="32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85FF15-2366-464F-A9D7-3AA477A532F5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23" y="402735"/>
            <a:ext cx="490750" cy="6353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240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10"/>
          <p:cNvSpPr>
            <a:spLocks noChangeArrowheads="1"/>
          </p:cNvSpPr>
          <p:nvPr/>
        </p:nvSpPr>
        <p:spPr bwMode="auto">
          <a:xfrm>
            <a:off x="1340858" y="1056444"/>
            <a:ext cx="7283245" cy="412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977900" lvl="1" indent="-284163">
              <a:spcAft>
                <a:spcPct val="15000"/>
              </a:spcAft>
              <a:buClr>
                <a:srgbClr val="4F91CD"/>
              </a:buClr>
              <a:buSzPct val="150000"/>
              <a:buFont typeface="Wingdings" charset="2"/>
              <a:buChar char="§"/>
            </a:pPr>
            <a:r>
              <a:rPr lang="en-US" sz="2000" dirty="0" smtClean="0"/>
              <a:t>eDIRECT &gt; Materials &gt; Additional Materials</a:t>
            </a:r>
          </a:p>
          <a:p>
            <a:pPr marL="1435100" lvl="2" indent="-284163">
              <a:spcAft>
                <a:spcPct val="15000"/>
              </a:spcAft>
              <a:buClr>
                <a:srgbClr val="4F91CD"/>
              </a:buClr>
              <a:buSzPct val="125000"/>
              <a:buFont typeface="Arial"/>
              <a:buChar char="•"/>
            </a:pPr>
            <a:r>
              <a:rPr lang="en-US" sz="2000" b="0" dirty="0" smtClean="0">
                <a:latin typeface="Arial Narrow"/>
              </a:rPr>
              <a:t>Available in eDIRECT on January 6, 2016</a:t>
            </a:r>
          </a:p>
          <a:p>
            <a:pPr marL="1435100" lvl="2" indent="-284163">
              <a:spcAft>
                <a:spcPct val="15000"/>
              </a:spcAft>
              <a:buClr>
                <a:srgbClr val="4F91CD"/>
              </a:buClr>
              <a:buSzPct val="125000"/>
              <a:buFont typeface="Arial"/>
              <a:buChar char="•"/>
            </a:pPr>
            <a:r>
              <a:rPr lang="en-US" sz="2000" b="0" dirty="0" smtClean="0">
                <a:latin typeface="Arial Narrow"/>
              </a:rPr>
              <a:t>Select 2015-2016 NeSA-Writing Administration</a:t>
            </a:r>
          </a:p>
          <a:p>
            <a:pPr marL="1435100" lvl="2" indent="-284163">
              <a:spcAft>
                <a:spcPct val="15000"/>
              </a:spcAft>
              <a:buClr>
                <a:srgbClr val="4F91CD"/>
              </a:buClr>
              <a:buSzPct val="125000"/>
              <a:buFont typeface="Arial"/>
              <a:buChar char="•"/>
            </a:pPr>
            <a:r>
              <a:rPr lang="en-US" sz="2000" b="0" dirty="0" smtClean="0">
                <a:latin typeface="Arial Narrow"/>
              </a:rPr>
              <a:t>Select School Name in School dropdown</a:t>
            </a:r>
          </a:p>
          <a:p>
            <a:pPr marL="1435100" lvl="2" indent="-284163">
              <a:spcAft>
                <a:spcPct val="15000"/>
              </a:spcAft>
              <a:buClr>
                <a:srgbClr val="4F91CD"/>
              </a:buClr>
              <a:buSzPct val="125000"/>
              <a:buFont typeface="Arial"/>
              <a:buChar char="•"/>
            </a:pPr>
            <a:r>
              <a:rPr lang="en-US" sz="2000" b="0" dirty="0" smtClean="0">
                <a:latin typeface="Arial Narrow"/>
              </a:rPr>
              <a:t>Click the Add Order button</a:t>
            </a:r>
          </a:p>
          <a:p>
            <a:pPr marL="1435100" lvl="2" indent="-284163">
              <a:spcAft>
                <a:spcPct val="15000"/>
              </a:spcAft>
              <a:buClr>
                <a:srgbClr val="4F91CD"/>
              </a:buClr>
              <a:buSzPct val="125000"/>
              <a:buFont typeface="Arial"/>
              <a:buChar char="•"/>
            </a:pPr>
            <a:r>
              <a:rPr lang="en-US" sz="2000" b="0" dirty="0" smtClean="0">
                <a:latin typeface="Arial Narrow"/>
              </a:rPr>
              <a:t>Find the desired materials and enter the Requested Quantity</a:t>
            </a:r>
          </a:p>
          <a:p>
            <a:pPr marL="1435100" lvl="2" indent="-284163">
              <a:spcAft>
                <a:spcPct val="15000"/>
              </a:spcAft>
              <a:buClr>
                <a:srgbClr val="4F91CD"/>
              </a:buClr>
              <a:buSzPct val="125000"/>
              <a:buFont typeface="Arial"/>
              <a:buChar char="•"/>
            </a:pPr>
            <a:r>
              <a:rPr lang="en-US" sz="2000" b="0" dirty="0" smtClean="0">
                <a:latin typeface="Arial Narrow"/>
              </a:rPr>
              <a:t>Click on the Submit button to submit your order to DRC</a:t>
            </a:r>
          </a:p>
          <a:p>
            <a:pPr marL="977900" lvl="1" indent="-284163">
              <a:spcAft>
                <a:spcPct val="15000"/>
              </a:spcAft>
              <a:buClr>
                <a:srgbClr val="4F91CD"/>
              </a:buClr>
              <a:buSzPct val="150000"/>
            </a:pPr>
            <a:endParaRPr lang="en-US" sz="2400" dirty="0" smtClean="0"/>
          </a:p>
          <a:p>
            <a:pPr marL="685800" lvl="1">
              <a:spcAft>
                <a:spcPct val="15000"/>
              </a:spcAft>
              <a:buClr>
                <a:srgbClr val="4F91CD"/>
              </a:buClr>
              <a:buSzPct val="150000"/>
            </a:pPr>
            <a:endParaRPr lang="en-US" sz="2400" dirty="0" smtClean="0"/>
          </a:p>
          <a:p>
            <a:pPr marL="977900" lvl="2" indent="-284163">
              <a:spcAft>
                <a:spcPct val="15000"/>
              </a:spcAft>
              <a:buClr>
                <a:srgbClr val="4F91CD"/>
              </a:buClr>
              <a:buSzPct val="125000"/>
            </a:pPr>
            <a:endParaRPr lang="en-US" sz="2400" b="0" dirty="0" smtClean="0">
              <a:latin typeface="Arial Narrow"/>
              <a:cs typeface="Arial Narrow"/>
            </a:endParaRPr>
          </a:p>
          <a:p>
            <a:pPr marL="685800" lvl="1" indent="320040">
              <a:spcAft>
                <a:spcPct val="15000"/>
              </a:spcAft>
              <a:buClr>
                <a:srgbClr val="4F91CD"/>
              </a:buClr>
              <a:buSzPct val="75000"/>
              <a:buFont typeface="Wingdings" pitchFamily="2" charset="2"/>
              <a:buChar char="n"/>
            </a:pPr>
            <a:endParaRPr lang="en-US" sz="1800" b="0" dirty="0"/>
          </a:p>
        </p:txBody>
      </p:sp>
      <p:sp>
        <p:nvSpPr>
          <p:cNvPr id="21508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355786" y="350260"/>
            <a:ext cx="7159564" cy="6000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3200" b="1" dirty="0" smtClean="0">
                <a:solidFill>
                  <a:srgbClr val="022F65"/>
                </a:solidFill>
                <a:latin typeface="Garamond" pitchFamily="18" charset="0"/>
              </a:rPr>
              <a:t>Additional Materials Requests</a:t>
            </a:r>
            <a:endParaRPr lang="en-US" sz="32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85FF15-2366-464F-A9D7-3AA477A532F5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2133599" y="3654307"/>
            <a:ext cx="6705601" cy="2646480"/>
          </a:xfrm>
          <a:prstGeom prst="rect">
            <a:avLst/>
          </a:prstGeom>
          <a:ln>
            <a:solidFill>
              <a:srgbClr val="336699"/>
            </a:solidFill>
          </a:ln>
        </p:spPr>
      </p:pic>
      <p:sp>
        <p:nvSpPr>
          <p:cNvPr id="11" name="Down Arrow 10"/>
          <p:cNvSpPr/>
          <p:nvPr/>
        </p:nvSpPr>
        <p:spPr bwMode="auto">
          <a:xfrm rot="16200000">
            <a:off x="1660398" y="5524369"/>
            <a:ext cx="333375" cy="613028"/>
          </a:xfrm>
          <a:prstGeom prst="downArrow">
            <a:avLst/>
          </a:prstGeom>
          <a:solidFill>
            <a:srgbClr val="A5002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23" y="421098"/>
            <a:ext cx="490750" cy="6353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211" y="5407352"/>
            <a:ext cx="819399" cy="12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741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2318656" y="5040086"/>
            <a:ext cx="5083629" cy="489857"/>
          </a:xfrm>
          <a:prstGeom prst="rect">
            <a:avLst/>
          </a:prstGeom>
          <a:solidFill>
            <a:srgbClr val="4F91CD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318657" y="3385458"/>
            <a:ext cx="5083629" cy="489857"/>
          </a:xfrm>
          <a:prstGeom prst="rect">
            <a:avLst/>
          </a:prstGeom>
          <a:solidFill>
            <a:srgbClr val="FF6600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1508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367662" y="350261"/>
            <a:ext cx="6897564" cy="70664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3200" b="1" dirty="0" smtClean="0">
                <a:solidFill>
                  <a:srgbClr val="022F65"/>
                </a:solidFill>
                <a:latin typeface="Garamond" pitchFamily="18" charset="0"/>
              </a:rPr>
              <a:t>Labeling Writing Booklets</a:t>
            </a:r>
            <a:endParaRPr lang="en-US" sz="3200" dirty="0" smtClean="0"/>
          </a:p>
        </p:txBody>
      </p:sp>
      <p:sp>
        <p:nvSpPr>
          <p:cNvPr id="21507" name="Rectangle 10"/>
          <p:cNvSpPr>
            <a:spLocks noChangeArrowheads="1"/>
          </p:cNvSpPr>
          <p:nvPr/>
        </p:nvSpPr>
        <p:spPr bwMode="auto">
          <a:xfrm>
            <a:off x="1325951" y="526280"/>
            <a:ext cx="7647710" cy="8642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693737" lvl="1">
              <a:spcAft>
                <a:spcPct val="15000"/>
              </a:spcAft>
              <a:buClr>
                <a:srgbClr val="4F91CD"/>
              </a:buClr>
              <a:buSzPct val="150000"/>
            </a:pPr>
            <a:endParaRPr lang="en-US" sz="2400" dirty="0" smtClean="0"/>
          </a:p>
          <a:p>
            <a:pPr marL="977900" lvl="1" indent="-284163">
              <a:spcAft>
                <a:spcPct val="15000"/>
              </a:spcAft>
              <a:buClr>
                <a:srgbClr val="4F91CD"/>
              </a:buClr>
              <a:buSzPct val="150000"/>
              <a:buFont typeface="Wingdings" charset="2"/>
              <a:buChar char="§"/>
            </a:pPr>
            <a:r>
              <a:rPr lang="en-US" sz="2400" dirty="0" smtClean="0"/>
              <a:t>PreID Labels (Grade 4 Only) – plain white</a:t>
            </a:r>
          </a:p>
          <a:p>
            <a:pPr marL="1435100" lvl="2" indent="-284163">
              <a:spcAft>
                <a:spcPct val="15000"/>
              </a:spcAft>
              <a:buClr>
                <a:srgbClr val="4F91CD"/>
              </a:buClr>
              <a:buSzPct val="125000"/>
              <a:buFont typeface="Arial"/>
              <a:buChar char="•"/>
            </a:pPr>
            <a:r>
              <a:rPr lang="en-US" sz="2400" b="0" dirty="0" smtClean="0"/>
              <a:t>Student data is taken from NSSRS.</a:t>
            </a:r>
          </a:p>
          <a:p>
            <a:pPr marL="1435100" lvl="2" indent="-284163">
              <a:spcAft>
                <a:spcPct val="15000"/>
              </a:spcAft>
              <a:buClr>
                <a:srgbClr val="4F91CD"/>
              </a:buClr>
              <a:buSzPct val="125000"/>
              <a:buFont typeface="Arial"/>
              <a:buChar char="•"/>
            </a:pPr>
            <a:r>
              <a:rPr lang="en-US" sz="2400" b="0" dirty="0" smtClean="0"/>
              <a:t>Eliminate the need to fill in student demographic</a:t>
            </a:r>
            <a:br>
              <a:rPr lang="en-US" sz="2400" b="0" dirty="0" smtClean="0"/>
            </a:br>
            <a:r>
              <a:rPr lang="en-US" sz="2400" b="0" dirty="0" smtClean="0"/>
              <a:t>information on writing booklets.</a:t>
            </a:r>
          </a:p>
          <a:p>
            <a:pPr marL="1435100" lvl="2" indent="-284163">
              <a:spcAft>
                <a:spcPct val="15000"/>
              </a:spcAft>
              <a:buClr>
                <a:srgbClr val="4F91CD"/>
              </a:buClr>
              <a:buSzPct val="125000"/>
              <a:buFont typeface="Arial"/>
              <a:buChar char="•"/>
            </a:pPr>
            <a:r>
              <a:rPr lang="en-US" sz="2400" b="0" dirty="0" smtClean="0"/>
              <a:t>Embedded PreID data overrides information on</a:t>
            </a:r>
            <a:br>
              <a:rPr lang="en-US" sz="2400" b="0" dirty="0" smtClean="0"/>
            </a:br>
            <a:r>
              <a:rPr lang="en-US" sz="2400" b="0" dirty="0" smtClean="0"/>
              <a:t>writing booklets.</a:t>
            </a:r>
            <a:endParaRPr lang="en-US" sz="2400" b="0" dirty="0"/>
          </a:p>
          <a:p>
            <a:pPr marL="977900" lvl="1" indent="-284163">
              <a:spcAft>
                <a:spcPct val="15000"/>
              </a:spcAft>
              <a:buClr>
                <a:srgbClr val="4F91CD"/>
              </a:buClr>
              <a:buSzPct val="150000"/>
              <a:buFont typeface="Wingdings" charset="2"/>
              <a:buChar char="§"/>
            </a:pPr>
            <a:r>
              <a:rPr lang="en-US" sz="2400" dirty="0" smtClean="0"/>
              <a:t>District/School Labels – orange stripe</a:t>
            </a:r>
          </a:p>
          <a:p>
            <a:pPr marL="1435100" lvl="2" indent="-284163">
              <a:spcAft>
                <a:spcPct val="15000"/>
              </a:spcAft>
              <a:buClr>
                <a:srgbClr val="4F91CD"/>
              </a:buClr>
              <a:buSzPct val="125000"/>
              <a:buFont typeface="Arial"/>
              <a:buChar char="•"/>
            </a:pPr>
            <a:r>
              <a:rPr lang="en-US" sz="2400" b="0" dirty="0" smtClean="0"/>
              <a:t>Intended for students without PreID Labels.</a:t>
            </a:r>
          </a:p>
          <a:p>
            <a:pPr marL="1435100" lvl="2" indent="-284163">
              <a:spcAft>
                <a:spcPct val="15000"/>
              </a:spcAft>
              <a:buClr>
                <a:srgbClr val="4F91CD"/>
              </a:buClr>
              <a:buSzPct val="125000"/>
              <a:buFont typeface="Arial"/>
              <a:buChar char="•"/>
            </a:pPr>
            <a:r>
              <a:rPr lang="en-US" sz="2400" b="0" dirty="0" smtClean="0"/>
              <a:t>Use label and fill in demographic information on</a:t>
            </a:r>
            <a:br>
              <a:rPr lang="en-US" sz="2400" b="0" dirty="0" smtClean="0"/>
            </a:br>
            <a:r>
              <a:rPr lang="en-US" sz="2400" b="0" dirty="0" smtClean="0"/>
              <a:t>writing booklets.</a:t>
            </a:r>
          </a:p>
          <a:p>
            <a:pPr marL="977900" lvl="1" indent="-284163">
              <a:spcAft>
                <a:spcPct val="15000"/>
              </a:spcAft>
              <a:buClr>
                <a:srgbClr val="4F91CD"/>
              </a:buClr>
              <a:buSzPct val="150000"/>
              <a:buFont typeface="Wingdings" charset="2"/>
              <a:buChar char="§"/>
            </a:pPr>
            <a:r>
              <a:rPr lang="en-US" sz="2400" dirty="0" smtClean="0"/>
              <a:t>Do Not Score Labels – blue stripe</a:t>
            </a:r>
          </a:p>
          <a:p>
            <a:pPr marL="1493837" lvl="2" indent="-342900">
              <a:spcAft>
                <a:spcPct val="15000"/>
              </a:spcAft>
              <a:buClr>
                <a:srgbClr val="4F91CD"/>
              </a:buClr>
              <a:buSzPct val="150000"/>
              <a:buFont typeface="Arial" pitchFamily="34" charset="0"/>
              <a:buChar char="•"/>
            </a:pPr>
            <a:r>
              <a:rPr lang="en-US" sz="2400" b="0" dirty="0" smtClean="0"/>
              <a:t>Contain barcodes that indicate the used</a:t>
            </a:r>
            <a:br>
              <a:rPr lang="en-US" sz="2400" b="0" dirty="0" smtClean="0"/>
            </a:br>
            <a:r>
              <a:rPr lang="en-US" sz="2400" b="0" dirty="0" smtClean="0"/>
              <a:t>writing booklet should NOT be scored.</a:t>
            </a:r>
            <a:endParaRPr lang="en-US" sz="2400" b="0" dirty="0"/>
          </a:p>
          <a:p>
            <a:pPr marL="1150937" lvl="2">
              <a:spcAft>
                <a:spcPct val="15000"/>
              </a:spcAft>
              <a:buClr>
                <a:srgbClr val="4F91CD"/>
              </a:buClr>
              <a:buSzPct val="125000"/>
            </a:pPr>
            <a:endParaRPr lang="en-US" sz="2400" dirty="0"/>
          </a:p>
          <a:p>
            <a:pPr marL="1150937" lvl="2">
              <a:spcAft>
                <a:spcPct val="15000"/>
              </a:spcAft>
              <a:buClr>
                <a:srgbClr val="4F91CD"/>
              </a:buClr>
              <a:buSzPct val="150000"/>
            </a:pPr>
            <a:endParaRPr lang="en-US" sz="2400" dirty="0" smtClean="0"/>
          </a:p>
          <a:p>
            <a:pPr marL="977900" lvl="1" indent="-284163">
              <a:spcAft>
                <a:spcPct val="15000"/>
              </a:spcAft>
              <a:buClr>
                <a:srgbClr val="4F91CD"/>
              </a:buClr>
              <a:buSzPct val="150000"/>
            </a:pPr>
            <a:endParaRPr lang="en-US" sz="2400" dirty="0" smtClean="0"/>
          </a:p>
          <a:p>
            <a:pPr marL="977900" lvl="1" indent="-284163">
              <a:spcAft>
                <a:spcPct val="15000"/>
              </a:spcAft>
              <a:buClr>
                <a:srgbClr val="4F91CD"/>
              </a:buClr>
              <a:buSzPct val="150000"/>
            </a:pPr>
            <a:endParaRPr lang="en-US" sz="2400" dirty="0" smtClean="0"/>
          </a:p>
          <a:p>
            <a:pPr marL="1435100" lvl="2" indent="-284163">
              <a:spcAft>
                <a:spcPct val="15000"/>
              </a:spcAft>
              <a:buClr>
                <a:srgbClr val="4F91CD"/>
              </a:buClr>
              <a:buSzPct val="125000"/>
            </a:pPr>
            <a:endParaRPr lang="en-US" sz="2400" b="0" dirty="0" smtClean="0">
              <a:latin typeface="Arial Narrow"/>
              <a:cs typeface="Arial Narrow"/>
            </a:endParaRPr>
          </a:p>
          <a:p>
            <a:pPr marL="1435100" lvl="2" indent="-284163">
              <a:spcAft>
                <a:spcPct val="15000"/>
              </a:spcAft>
              <a:buClr>
                <a:srgbClr val="4F91CD"/>
              </a:buClr>
              <a:buSzPct val="125000"/>
            </a:pPr>
            <a:endParaRPr lang="en-US" sz="2400" b="0" dirty="0" smtClean="0">
              <a:latin typeface="Arial Narrow"/>
              <a:cs typeface="Arial Narrow"/>
            </a:endParaRPr>
          </a:p>
          <a:p>
            <a:pPr marL="685800" lvl="1" indent="320040">
              <a:spcAft>
                <a:spcPct val="15000"/>
              </a:spcAft>
              <a:buClr>
                <a:srgbClr val="4F91CD"/>
              </a:buClr>
              <a:buSzPct val="75000"/>
              <a:buFont typeface="Wingdings" pitchFamily="2" charset="2"/>
              <a:buChar char="n"/>
            </a:pPr>
            <a:endParaRPr lang="en-US" sz="180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318657" y="1001486"/>
            <a:ext cx="5083629" cy="489857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85FF15-2366-464F-A9D7-3AA477A532F5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77" y="366140"/>
            <a:ext cx="490750" cy="6353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516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367662" y="350261"/>
            <a:ext cx="6897564" cy="70664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3200" b="1" dirty="0" smtClean="0">
                <a:solidFill>
                  <a:srgbClr val="022F65"/>
                </a:solidFill>
                <a:latin typeface="Garamond" pitchFamily="18" charset="0"/>
              </a:rPr>
              <a:t>Labeling Writing Booklets</a:t>
            </a:r>
            <a:endParaRPr lang="en-US" sz="3200" dirty="0" smtClean="0"/>
          </a:p>
        </p:txBody>
      </p:sp>
      <p:sp>
        <p:nvSpPr>
          <p:cNvPr id="21507" name="Rectangle 10"/>
          <p:cNvSpPr>
            <a:spLocks noChangeArrowheads="1"/>
          </p:cNvSpPr>
          <p:nvPr/>
        </p:nvSpPr>
        <p:spPr bwMode="auto">
          <a:xfrm>
            <a:off x="1135446" y="962572"/>
            <a:ext cx="7647710" cy="6888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693737" lvl="1">
              <a:spcAft>
                <a:spcPct val="15000"/>
              </a:spcAft>
              <a:buClr>
                <a:srgbClr val="4F91CD"/>
              </a:buClr>
              <a:buSzPct val="150000"/>
            </a:pPr>
            <a:endParaRPr lang="en-US" sz="2400" dirty="0" smtClean="0"/>
          </a:p>
          <a:p>
            <a:pPr marL="977900" lvl="1" indent="-284163">
              <a:spcAft>
                <a:spcPct val="15000"/>
              </a:spcAft>
              <a:buClr>
                <a:srgbClr val="4F91CD"/>
              </a:buClr>
              <a:buSzPct val="150000"/>
              <a:buFont typeface="Wingdings" charset="2"/>
              <a:buChar char="§"/>
            </a:pPr>
            <a:r>
              <a:rPr lang="en-US" sz="2400" dirty="0" smtClean="0"/>
              <a:t>School personnel must check labels for correct information and affix labels to writing booklets.</a:t>
            </a:r>
          </a:p>
          <a:p>
            <a:pPr marL="977900" lvl="1" indent="-284163">
              <a:spcAft>
                <a:spcPct val="15000"/>
              </a:spcAft>
              <a:buClr>
                <a:srgbClr val="4F91CD"/>
              </a:buClr>
              <a:buSzPct val="150000"/>
              <a:buFont typeface="Wingdings" charset="2"/>
              <a:buChar char="§"/>
            </a:pPr>
            <a:r>
              <a:rPr lang="en-US" sz="2400" dirty="0" smtClean="0"/>
              <a:t>Destroy labels containing inaccurate information before affixing to writing booklets.</a:t>
            </a:r>
          </a:p>
          <a:p>
            <a:pPr marL="977900" lvl="1" indent="-284163">
              <a:spcAft>
                <a:spcPct val="15000"/>
              </a:spcAft>
              <a:buClr>
                <a:srgbClr val="4F91CD"/>
              </a:buClr>
              <a:buSzPct val="150000"/>
              <a:buFont typeface="Wingdings" charset="2"/>
              <a:buChar char="§"/>
            </a:pPr>
            <a:r>
              <a:rPr lang="en-US" sz="2400" dirty="0" smtClean="0"/>
              <a:t>Do not attempt to remove incorrect labels from writing booklets – instead cover with the appropriate label.</a:t>
            </a:r>
          </a:p>
          <a:p>
            <a:pPr marL="977900" lvl="1" indent="-284163">
              <a:spcAft>
                <a:spcPct val="15000"/>
              </a:spcAft>
              <a:buClr>
                <a:srgbClr val="4F91CD"/>
              </a:buClr>
              <a:buSzPct val="150000"/>
              <a:buFont typeface="Wingdings" charset="2"/>
              <a:buChar char="§"/>
            </a:pPr>
            <a:r>
              <a:rPr lang="en-US" sz="2400" dirty="0" smtClean="0"/>
              <a:t>Do not write on labels.</a:t>
            </a:r>
          </a:p>
          <a:p>
            <a:pPr marL="977900" lvl="1" indent="-284163">
              <a:spcAft>
                <a:spcPct val="15000"/>
              </a:spcAft>
              <a:buClr>
                <a:srgbClr val="4F91CD"/>
              </a:buClr>
              <a:buSzPct val="150000"/>
              <a:buFont typeface="Wingdings" charset="2"/>
              <a:buChar char="§"/>
            </a:pPr>
            <a:r>
              <a:rPr lang="en-US" sz="2400" dirty="0" smtClean="0"/>
              <a:t>If a PreID Label cannot be used, use a District/School Label and fill in the demographic information on writing booklet.</a:t>
            </a:r>
          </a:p>
          <a:p>
            <a:pPr marL="1150937" lvl="2">
              <a:spcAft>
                <a:spcPct val="15000"/>
              </a:spcAft>
              <a:buClr>
                <a:srgbClr val="4F91CD"/>
              </a:buClr>
              <a:buSzPct val="150000"/>
            </a:pPr>
            <a:endParaRPr lang="en-US" sz="2400" dirty="0" smtClean="0"/>
          </a:p>
          <a:p>
            <a:pPr marL="977900" lvl="1" indent="-284163">
              <a:spcAft>
                <a:spcPct val="15000"/>
              </a:spcAft>
              <a:buClr>
                <a:srgbClr val="4F91CD"/>
              </a:buClr>
              <a:buSzPct val="150000"/>
            </a:pPr>
            <a:endParaRPr lang="en-US" sz="2400" dirty="0" smtClean="0"/>
          </a:p>
          <a:p>
            <a:pPr marL="977900" lvl="1" indent="-284163">
              <a:spcAft>
                <a:spcPct val="15000"/>
              </a:spcAft>
              <a:buClr>
                <a:srgbClr val="4F91CD"/>
              </a:buClr>
              <a:buSzPct val="150000"/>
            </a:pPr>
            <a:endParaRPr lang="en-US" sz="2400" dirty="0" smtClean="0"/>
          </a:p>
          <a:p>
            <a:pPr marL="1435100" lvl="2" indent="-284163">
              <a:spcAft>
                <a:spcPct val="15000"/>
              </a:spcAft>
              <a:buClr>
                <a:srgbClr val="4F91CD"/>
              </a:buClr>
              <a:buSzPct val="125000"/>
            </a:pPr>
            <a:endParaRPr lang="en-US" sz="2400" b="0" dirty="0" smtClean="0">
              <a:latin typeface="Arial Narrow"/>
              <a:cs typeface="Arial Narrow"/>
            </a:endParaRPr>
          </a:p>
          <a:p>
            <a:pPr marL="1435100" lvl="2" indent="-284163">
              <a:spcAft>
                <a:spcPct val="15000"/>
              </a:spcAft>
              <a:buClr>
                <a:srgbClr val="4F91CD"/>
              </a:buClr>
              <a:buSzPct val="125000"/>
            </a:pPr>
            <a:endParaRPr lang="en-US" sz="2400" b="0" dirty="0" smtClean="0">
              <a:latin typeface="Arial Narrow"/>
              <a:cs typeface="Arial Narrow"/>
            </a:endParaRPr>
          </a:p>
          <a:p>
            <a:pPr marL="685800" lvl="1" indent="320040">
              <a:spcAft>
                <a:spcPct val="15000"/>
              </a:spcAft>
              <a:buClr>
                <a:srgbClr val="4F91CD"/>
              </a:buClr>
              <a:buSzPct val="75000"/>
              <a:buFont typeface="Wingdings" pitchFamily="2" charset="2"/>
              <a:buChar char="n"/>
            </a:pPr>
            <a:endParaRPr lang="en-US" sz="1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85FF15-2366-464F-A9D7-3AA477A532F5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" y="452603"/>
            <a:ext cx="490750" cy="6353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91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367662" y="350261"/>
            <a:ext cx="6897564" cy="70664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3200" b="1" dirty="0" smtClean="0">
                <a:solidFill>
                  <a:srgbClr val="022F65"/>
                </a:solidFill>
                <a:latin typeface="Garamond" pitchFamily="18" charset="0"/>
              </a:rPr>
              <a:t>Labeling Writing Booklets</a:t>
            </a:r>
            <a:endParaRPr lang="en-US" sz="3200" dirty="0" smtClean="0"/>
          </a:p>
        </p:txBody>
      </p:sp>
      <p:sp>
        <p:nvSpPr>
          <p:cNvPr id="21507" name="Rectangle 10"/>
          <p:cNvSpPr>
            <a:spLocks noChangeArrowheads="1"/>
          </p:cNvSpPr>
          <p:nvPr/>
        </p:nvSpPr>
        <p:spPr bwMode="auto">
          <a:xfrm>
            <a:off x="732674" y="884117"/>
            <a:ext cx="4688411" cy="6352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693737" lvl="1">
              <a:spcAft>
                <a:spcPct val="15000"/>
              </a:spcAft>
              <a:buClr>
                <a:srgbClr val="4F91CD"/>
              </a:buClr>
              <a:buSzPct val="150000"/>
            </a:pPr>
            <a:endParaRPr lang="en-US" sz="2400" dirty="0" smtClean="0"/>
          </a:p>
          <a:p>
            <a:pPr marL="977900" lvl="1" indent="-284163">
              <a:spcAft>
                <a:spcPct val="15000"/>
              </a:spcAft>
              <a:buClr>
                <a:srgbClr val="4F91CD"/>
              </a:buClr>
              <a:buSzPct val="150000"/>
              <a:buFont typeface="Wingdings" charset="2"/>
              <a:buChar char="§"/>
            </a:pPr>
            <a:r>
              <a:rPr lang="en-US" sz="2400" dirty="0" smtClean="0"/>
              <a:t>Place Student PreID Labels, District/School Labels, and Do Not Score Labels on the front of the writing booklet in the designated area ONLY.</a:t>
            </a:r>
          </a:p>
          <a:p>
            <a:pPr marL="977900" lvl="1" indent="-284163">
              <a:spcAft>
                <a:spcPct val="15000"/>
              </a:spcAft>
              <a:buClr>
                <a:srgbClr val="4F91CD"/>
              </a:buClr>
              <a:buSzPct val="150000"/>
              <a:buFont typeface="Wingdings" charset="2"/>
              <a:buChar char="§"/>
            </a:pPr>
            <a:r>
              <a:rPr lang="en-US" sz="2400" dirty="0" smtClean="0"/>
              <a:t>The preprinted Blank Barcode indicates a writing booklet is completely unused.</a:t>
            </a:r>
          </a:p>
          <a:p>
            <a:pPr marL="1150937" lvl="2">
              <a:spcAft>
                <a:spcPct val="15000"/>
              </a:spcAft>
              <a:buClr>
                <a:srgbClr val="4F91CD"/>
              </a:buClr>
              <a:buSzPct val="150000"/>
            </a:pPr>
            <a:endParaRPr lang="en-US" sz="2400" dirty="0" smtClean="0"/>
          </a:p>
          <a:p>
            <a:pPr marL="977900" lvl="1" indent="-284163">
              <a:spcAft>
                <a:spcPct val="15000"/>
              </a:spcAft>
              <a:buClr>
                <a:srgbClr val="4F91CD"/>
              </a:buClr>
              <a:buSzPct val="150000"/>
            </a:pPr>
            <a:endParaRPr lang="en-US" sz="2400" dirty="0" smtClean="0"/>
          </a:p>
          <a:p>
            <a:pPr marL="977900" lvl="1" indent="-284163">
              <a:spcAft>
                <a:spcPct val="15000"/>
              </a:spcAft>
              <a:buClr>
                <a:srgbClr val="4F91CD"/>
              </a:buClr>
              <a:buSzPct val="150000"/>
            </a:pPr>
            <a:endParaRPr lang="en-US" sz="2400" dirty="0" smtClean="0"/>
          </a:p>
          <a:p>
            <a:pPr marL="1435100" lvl="2" indent="-284163">
              <a:spcAft>
                <a:spcPct val="15000"/>
              </a:spcAft>
              <a:buClr>
                <a:srgbClr val="4F91CD"/>
              </a:buClr>
              <a:buSzPct val="125000"/>
            </a:pPr>
            <a:endParaRPr lang="en-US" sz="2400" b="0" dirty="0" smtClean="0">
              <a:latin typeface="Arial Narrow"/>
              <a:cs typeface="Arial Narrow"/>
            </a:endParaRPr>
          </a:p>
          <a:p>
            <a:pPr marL="1435100" lvl="2" indent="-284163">
              <a:spcAft>
                <a:spcPct val="15000"/>
              </a:spcAft>
              <a:buClr>
                <a:srgbClr val="4F91CD"/>
              </a:buClr>
              <a:buSzPct val="125000"/>
            </a:pPr>
            <a:endParaRPr lang="en-US" sz="2400" b="0" dirty="0" smtClean="0">
              <a:latin typeface="Arial Narrow"/>
              <a:cs typeface="Arial Narrow"/>
            </a:endParaRPr>
          </a:p>
          <a:p>
            <a:pPr marL="685800" lvl="1" indent="320040">
              <a:spcAft>
                <a:spcPct val="15000"/>
              </a:spcAft>
              <a:buClr>
                <a:srgbClr val="4F91CD"/>
              </a:buClr>
              <a:buSzPct val="75000"/>
              <a:buFont typeface="Wingdings" pitchFamily="2" charset="2"/>
              <a:buChar char="n"/>
            </a:pPr>
            <a:endParaRPr lang="en-US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85FF15-2366-464F-A9D7-3AA477A532F5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645" y="884117"/>
            <a:ext cx="3772518" cy="453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829" y="440728"/>
            <a:ext cx="490750" cy="6353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587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367662" y="350261"/>
            <a:ext cx="6897564" cy="70664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3200" b="1" dirty="0" smtClean="0">
                <a:solidFill>
                  <a:srgbClr val="022F65"/>
                </a:solidFill>
                <a:latin typeface="Garamond" pitchFamily="18" charset="0"/>
              </a:rPr>
              <a:t>Not Tested Codes – Grade 4</a:t>
            </a:r>
            <a:endParaRPr lang="en-US" sz="3200" dirty="0" smtClean="0"/>
          </a:p>
        </p:txBody>
      </p:sp>
      <p:sp>
        <p:nvSpPr>
          <p:cNvPr id="21507" name="Rectangle 10"/>
          <p:cNvSpPr>
            <a:spLocks noChangeArrowheads="1"/>
          </p:cNvSpPr>
          <p:nvPr/>
        </p:nvSpPr>
        <p:spPr bwMode="auto">
          <a:xfrm>
            <a:off x="1274204" y="1427633"/>
            <a:ext cx="7647710" cy="2437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977900" lvl="1" indent="-284163">
              <a:spcAft>
                <a:spcPct val="15000"/>
              </a:spcAft>
              <a:buClr>
                <a:srgbClr val="4F91CD"/>
              </a:buClr>
              <a:buSzPct val="150000"/>
              <a:buFont typeface="Wingdings" charset="2"/>
              <a:buChar char="§"/>
            </a:pPr>
            <a:r>
              <a:rPr lang="en-US" sz="2400" dirty="0" smtClean="0"/>
              <a:t>Paper/Pencil</a:t>
            </a:r>
          </a:p>
          <a:p>
            <a:pPr marL="1493837" lvl="2" indent="-342900">
              <a:spcAft>
                <a:spcPct val="15000"/>
              </a:spcAft>
              <a:buClr>
                <a:srgbClr val="4F91CD"/>
              </a:buClr>
              <a:buSzPct val="150000"/>
              <a:buFont typeface="Arial" pitchFamily="34" charset="0"/>
              <a:buChar char="•"/>
            </a:pPr>
            <a:r>
              <a:rPr lang="en-US" sz="2400" b="0" dirty="0" smtClean="0"/>
              <a:t>Complete the field on page one of the writing booklet indicating the reason a student was not tested.</a:t>
            </a:r>
          </a:p>
          <a:p>
            <a:pPr marL="1435100" lvl="2" indent="-284163">
              <a:spcAft>
                <a:spcPct val="15000"/>
              </a:spcAft>
              <a:buClr>
                <a:srgbClr val="4F91CD"/>
              </a:buClr>
              <a:buSzPct val="125000"/>
            </a:pPr>
            <a:endParaRPr lang="en-US" sz="2400" b="0" dirty="0" smtClean="0">
              <a:latin typeface="Arial Narrow"/>
              <a:cs typeface="Arial Narrow"/>
            </a:endParaRPr>
          </a:p>
          <a:p>
            <a:pPr marL="1435100" lvl="2" indent="-284163">
              <a:spcAft>
                <a:spcPct val="15000"/>
              </a:spcAft>
              <a:buClr>
                <a:srgbClr val="4F91CD"/>
              </a:buClr>
              <a:buSzPct val="125000"/>
            </a:pPr>
            <a:endParaRPr lang="en-US" sz="2400" b="0" dirty="0" smtClean="0">
              <a:latin typeface="Arial Narrow"/>
              <a:cs typeface="Arial Narrow"/>
            </a:endParaRPr>
          </a:p>
          <a:p>
            <a:pPr marL="685800" lvl="1" indent="320040">
              <a:spcAft>
                <a:spcPct val="15000"/>
              </a:spcAft>
              <a:buClr>
                <a:srgbClr val="4F91CD"/>
              </a:buClr>
              <a:buSzPct val="75000"/>
              <a:buFont typeface="Wingdings" pitchFamily="2" charset="2"/>
              <a:buChar char="n"/>
            </a:pPr>
            <a:endParaRPr lang="en-US" sz="18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163" y="2873149"/>
            <a:ext cx="3495675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 descr="C:\Users\vcook\AppData\Local\Microsoft\Windows\Temporary Internet Files\Content.IE5\FZZVTXHN\MC900434872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77822">
            <a:off x="3377827" y="4302013"/>
            <a:ext cx="3113885" cy="3113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77550" y="4833256"/>
            <a:ext cx="5871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C00000"/>
                </a:solidFill>
              </a:rPr>
              <a:t>IMPORTANT! All entries made in a NeSA-Writing booklet must be made using a #2 Pencil</a:t>
            </a:r>
            <a:r>
              <a:rPr lang="en-US" dirty="0" smtClean="0">
                <a:solidFill>
                  <a:srgbClr val="C00000"/>
                </a:solidFill>
              </a:rPr>
              <a:t>.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85FF15-2366-464F-A9D7-3AA477A532F5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829" y="440728"/>
            <a:ext cx="490750" cy="6353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367662" y="350261"/>
            <a:ext cx="6897564" cy="70664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3200" b="1" dirty="0" smtClean="0">
                <a:solidFill>
                  <a:srgbClr val="022F65"/>
                </a:solidFill>
                <a:latin typeface="Garamond" pitchFamily="18" charset="0"/>
              </a:rPr>
              <a:t>Alternate Assessment</a:t>
            </a:r>
            <a:endParaRPr lang="en-US" sz="3200" dirty="0" smtClean="0"/>
          </a:p>
        </p:txBody>
      </p:sp>
      <p:sp>
        <p:nvSpPr>
          <p:cNvPr id="21507" name="Rectangle 10"/>
          <p:cNvSpPr>
            <a:spLocks noChangeArrowheads="1"/>
          </p:cNvSpPr>
          <p:nvPr/>
        </p:nvSpPr>
        <p:spPr bwMode="auto">
          <a:xfrm>
            <a:off x="1099457" y="1596511"/>
            <a:ext cx="7225393" cy="2542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806450" lvl="2" indent="-342900">
              <a:spcAft>
                <a:spcPct val="15000"/>
              </a:spcAft>
              <a:buClr>
                <a:srgbClr val="4F91CD"/>
              </a:buClr>
              <a:buSzPct val="150000"/>
              <a:buFont typeface="Wingdings" pitchFamily="2" charset="2"/>
              <a:buChar char="§"/>
            </a:pPr>
            <a:r>
              <a:rPr lang="en-US" sz="2000" dirty="0" smtClean="0"/>
              <a:t>The NDE does not provide NeSA-Writing alternate assessments for students with the most significant cognitive disabilities (1%).</a:t>
            </a:r>
          </a:p>
          <a:p>
            <a:pPr marL="1263650" lvl="3" indent="-342900">
              <a:spcAft>
                <a:spcPct val="15000"/>
              </a:spcAft>
              <a:buClr>
                <a:srgbClr val="4F91CD"/>
              </a:buClr>
              <a:buSzPct val="150000"/>
              <a:buFont typeface="Arial" pitchFamily="34" charset="0"/>
              <a:buChar char="•"/>
            </a:pPr>
            <a:r>
              <a:rPr lang="en-US" sz="2000" b="0" dirty="0" smtClean="0"/>
              <a:t>Districts are to assess alternate assessment students locally.</a:t>
            </a:r>
          </a:p>
          <a:p>
            <a:pPr marL="1435100" lvl="2" indent="-284163">
              <a:spcAft>
                <a:spcPct val="15000"/>
              </a:spcAft>
              <a:buClr>
                <a:srgbClr val="4F91CD"/>
              </a:buClr>
              <a:buSzPct val="125000"/>
            </a:pPr>
            <a:endParaRPr lang="en-US" sz="2400" b="0" dirty="0" smtClean="0">
              <a:latin typeface="Arial Narrow"/>
              <a:cs typeface="Arial Narrow"/>
            </a:endParaRPr>
          </a:p>
          <a:p>
            <a:pPr marL="1435100" lvl="2" indent="-284163">
              <a:spcAft>
                <a:spcPct val="15000"/>
              </a:spcAft>
              <a:buClr>
                <a:srgbClr val="4F91CD"/>
              </a:buClr>
              <a:buSzPct val="125000"/>
            </a:pPr>
            <a:endParaRPr lang="en-US" sz="2400" b="0" dirty="0" smtClean="0">
              <a:latin typeface="Arial Narrow"/>
              <a:cs typeface="Arial Narrow"/>
            </a:endParaRPr>
          </a:p>
          <a:p>
            <a:pPr marL="685800" lvl="1" indent="320040">
              <a:spcAft>
                <a:spcPct val="15000"/>
              </a:spcAft>
              <a:buClr>
                <a:srgbClr val="4F91CD"/>
              </a:buClr>
              <a:buSzPct val="75000"/>
              <a:buFont typeface="Wingdings" pitchFamily="2" charset="2"/>
              <a:buChar char="n"/>
            </a:pPr>
            <a:endParaRPr lang="en-US" sz="1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85FF15-2366-464F-A9D7-3AA477A532F5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45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367662" y="350260"/>
            <a:ext cx="6897564" cy="202480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3200" b="1" dirty="0" smtClean="0">
                <a:solidFill>
                  <a:srgbClr val="022F65"/>
                </a:solidFill>
                <a:latin typeface="Garamond" pitchFamily="18" charset="0"/>
              </a:rPr>
              <a:t>Agenda</a:t>
            </a:r>
            <a:endParaRPr lang="en-US" sz="3200" dirty="0" smtClean="0"/>
          </a:p>
        </p:txBody>
      </p:sp>
      <p:sp>
        <p:nvSpPr>
          <p:cNvPr id="21507" name="Rectangle 10"/>
          <p:cNvSpPr>
            <a:spLocks noChangeArrowheads="1"/>
          </p:cNvSpPr>
          <p:nvPr/>
        </p:nvSpPr>
        <p:spPr bwMode="auto">
          <a:xfrm>
            <a:off x="1342140" y="1723711"/>
            <a:ext cx="7526956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685800" lvl="1" indent="320040">
              <a:spcAft>
                <a:spcPct val="15000"/>
              </a:spcAft>
              <a:buClr>
                <a:srgbClr val="4F91CD"/>
              </a:buClr>
              <a:buSzPct val="150000"/>
              <a:buFont typeface="Wingdings" charset="2"/>
              <a:buChar char="§"/>
            </a:pPr>
            <a:r>
              <a:rPr lang="en-US" sz="2000" dirty="0" smtClean="0"/>
              <a:t>Testing Window &amp; Other Key Dates</a:t>
            </a:r>
          </a:p>
          <a:p>
            <a:pPr marL="685800" lvl="1" indent="320040">
              <a:spcAft>
                <a:spcPct val="15000"/>
              </a:spcAft>
              <a:buClr>
                <a:srgbClr val="4F91CD"/>
              </a:buClr>
              <a:buSzPct val="150000"/>
              <a:buFont typeface="Wingdings" charset="2"/>
              <a:buChar char="§"/>
            </a:pPr>
            <a:r>
              <a:rPr lang="en-US" sz="2000" dirty="0" smtClean="0"/>
              <a:t>General Guidelines</a:t>
            </a:r>
          </a:p>
          <a:p>
            <a:pPr marL="685800" lvl="1" indent="320040">
              <a:spcAft>
                <a:spcPct val="15000"/>
              </a:spcAft>
              <a:buClr>
                <a:srgbClr val="4F91CD"/>
              </a:buClr>
              <a:buSzPct val="150000"/>
              <a:buFont typeface="Wingdings" charset="2"/>
              <a:buChar char="§"/>
            </a:pPr>
            <a:r>
              <a:rPr lang="en-US" sz="2000" dirty="0" smtClean="0"/>
              <a:t>Paper/Pencil Materials &amp; Testing Procedures</a:t>
            </a:r>
          </a:p>
          <a:p>
            <a:pPr marL="685800" lvl="1" indent="320040">
              <a:spcAft>
                <a:spcPct val="15000"/>
              </a:spcAft>
              <a:buClr>
                <a:srgbClr val="4F91CD"/>
              </a:buClr>
              <a:buSzPct val="150000"/>
              <a:buFont typeface="Wingdings" charset="2"/>
              <a:buChar char="§"/>
            </a:pPr>
            <a:r>
              <a:rPr lang="en-US" sz="2000" dirty="0" smtClean="0"/>
              <a:t>eDIRECT Test Setup and Reports</a:t>
            </a:r>
          </a:p>
          <a:p>
            <a:pPr marL="685800" lvl="1" indent="320040">
              <a:spcAft>
                <a:spcPct val="15000"/>
              </a:spcAft>
              <a:buClr>
                <a:srgbClr val="4F91CD"/>
              </a:buClr>
              <a:buSzPct val="150000"/>
              <a:buFont typeface="Wingdings" charset="2"/>
              <a:buChar char="§"/>
            </a:pPr>
            <a:r>
              <a:rPr lang="en-US" sz="2000" dirty="0" smtClean="0"/>
              <a:t>Tips for Successful Online Testing &amp; Test Security</a:t>
            </a:r>
          </a:p>
          <a:p>
            <a:pPr marL="685800" lvl="1" indent="320040">
              <a:spcAft>
                <a:spcPct val="15000"/>
              </a:spcAft>
              <a:buClr>
                <a:srgbClr val="4F91CD"/>
              </a:buClr>
              <a:buSzPct val="150000"/>
              <a:buFont typeface="Wingdings" charset="2"/>
              <a:buChar char="§"/>
            </a:pPr>
            <a:r>
              <a:rPr lang="en-US" sz="2000" dirty="0" smtClean="0"/>
              <a:t>Online Testing Procedures</a:t>
            </a:r>
          </a:p>
          <a:p>
            <a:pPr marL="685800" lvl="1" indent="320040">
              <a:spcAft>
                <a:spcPct val="15000"/>
              </a:spcAft>
              <a:buClr>
                <a:srgbClr val="4F91CD"/>
              </a:buClr>
              <a:buSzPct val="150000"/>
              <a:buFont typeface="Wingdings" charset="2"/>
              <a:buChar char="§"/>
            </a:pPr>
            <a:r>
              <a:rPr lang="en-US" sz="2000" dirty="0" smtClean="0"/>
              <a:t>Other Important Dates</a:t>
            </a:r>
          </a:p>
          <a:p>
            <a:pPr marL="685800" lvl="1" indent="320040">
              <a:spcAft>
                <a:spcPct val="15000"/>
              </a:spcAft>
              <a:buClr>
                <a:srgbClr val="4F91CD"/>
              </a:buClr>
              <a:buSzPct val="150000"/>
              <a:buFont typeface="Wingdings" charset="2"/>
              <a:buChar char="§"/>
            </a:pPr>
            <a:r>
              <a:rPr lang="en-US" sz="2000" dirty="0" smtClean="0"/>
              <a:t>Questions &amp; Answers</a:t>
            </a:r>
          </a:p>
          <a:p>
            <a:pPr marL="685800" lvl="1" indent="320040">
              <a:spcAft>
                <a:spcPct val="15000"/>
              </a:spcAft>
              <a:buClr>
                <a:srgbClr val="4F91CD"/>
              </a:buClr>
              <a:buSzPct val="150000"/>
              <a:buFont typeface="Wingdings" charset="2"/>
              <a:buChar char="§"/>
            </a:pPr>
            <a:r>
              <a:rPr lang="en-US" sz="2000" dirty="0"/>
              <a:t>DRC Customer Service Contact Information</a:t>
            </a:r>
          </a:p>
          <a:p>
            <a:pPr marL="685800" lvl="1">
              <a:spcAft>
                <a:spcPct val="15000"/>
              </a:spcAft>
              <a:buClr>
                <a:srgbClr val="4F91CD"/>
              </a:buClr>
              <a:buSzPct val="150000"/>
            </a:pPr>
            <a:endParaRPr lang="en-US" sz="2000" b="0" i="1" dirty="0" smtClean="0"/>
          </a:p>
          <a:p>
            <a:pPr marL="685800" lvl="1" indent="320040">
              <a:spcAft>
                <a:spcPct val="15000"/>
              </a:spcAft>
              <a:buClr>
                <a:srgbClr val="4F91CD"/>
              </a:buClr>
              <a:buSzPct val="75000"/>
              <a:buFont typeface="Wingdings" pitchFamily="2" charset="2"/>
              <a:buChar char="n"/>
            </a:pPr>
            <a:endParaRPr lang="en-US" sz="1800" b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85FF15-2366-464F-A9D7-3AA477A532F5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367662" y="350261"/>
            <a:ext cx="6897564" cy="70664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3200" b="1" dirty="0" smtClean="0">
                <a:solidFill>
                  <a:srgbClr val="022F65"/>
                </a:solidFill>
                <a:latin typeface="Garamond" pitchFamily="18" charset="0"/>
              </a:rPr>
              <a:t>Alternate Assessment – Grade 4</a:t>
            </a:r>
            <a:endParaRPr lang="en-US" sz="3200" dirty="0" smtClean="0"/>
          </a:p>
        </p:txBody>
      </p:sp>
      <p:sp>
        <p:nvSpPr>
          <p:cNvPr id="21507" name="Rectangle 10"/>
          <p:cNvSpPr>
            <a:spLocks noChangeArrowheads="1"/>
          </p:cNvSpPr>
          <p:nvPr/>
        </p:nvSpPr>
        <p:spPr bwMode="auto">
          <a:xfrm>
            <a:off x="1153886" y="1150287"/>
            <a:ext cx="7826828" cy="4973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977900" lvl="1" indent="-284163">
              <a:spcAft>
                <a:spcPct val="15000"/>
              </a:spcAft>
              <a:buClr>
                <a:srgbClr val="4F91CD"/>
              </a:buClr>
              <a:buSzPct val="150000"/>
              <a:buFont typeface="Wingdings" charset="2"/>
              <a:buChar char="§"/>
            </a:pPr>
            <a:r>
              <a:rPr lang="en-US" sz="2400" dirty="0" smtClean="0"/>
              <a:t>Paper/Pencil </a:t>
            </a:r>
          </a:p>
          <a:p>
            <a:pPr marL="1539875" lvl="4" indent="-342900">
              <a:spcAft>
                <a:spcPct val="15000"/>
              </a:spcAft>
              <a:buClr>
                <a:srgbClr val="4F91CD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000" b="0" dirty="0" smtClean="0"/>
              <a:t>Return a writing booklet for the student and indicate the student was administered an alternate assessment on page one of the booklet.</a:t>
            </a:r>
          </a:p>
          <a:p>
            <a:pPr marL="1539875" lvl="4" indent="-342900">
              <a:spcAft>
                <a:spcPct val="15000"/>
              </a:spcAft>
              <a:buClr>
                <a:srgbClr val="4F91CD"/>
              </a:buClr>
              <a:buSzPct val="150000"/>
              <a:buFont typeface="Arial" panose="020B0604020202020204" pitchFamily="34" charset="0"/>
              <a:buChar char="•"/>
            </a:pPr>
            <a:endParaRPr lang="en-US" sz="2000" b="0" dirty="0"/>
          </a:p>
          <a:p>
            <a:pPr marL="1539875" lvl="4" indent="-342900">
              <a:spcAft>
                <a:spcPct val="15000"/>
              </a:spcAft>
              <a:buClr>
                <a:srgbClr val="4F91CD"/>
              </a:buClr>
              <a:buSzPct val="150000"/>
              <a:buFont typeface="Arial" panose="020B0604020202020204" pitchFamily="34" charset="0"/>
              <a:buChar char="•"/>
            </a:pPr>
            <a:endParaRPr lang="en-US" sz="2000" b="0" dirty="0" smtClean="0"/>
          </a:p>
          <a:p>
            <a:pPr marL="1196975" lvl="4">
              <a:spcAft>
                <a:spcPct val="15000"/>
              </a:spcAft>
              <a:buClr>
                <a:srgbClr val="4F91CD"/>
              </a:buClr>
              <a:buSzPct val="150000"/>
            </a:pPr>
            <a:endParaRPr lang="en-US" sz="2000" b="0" dirty="0" smtClean="0"/>
          </a:p>
          <a:p>
            <a:pPr marL="1196975" lvl="4">
              <a:spcAft>
                <a:spcPct val="15000"/>
              </a:spcAft>
              <a:buClr>
                <a:srgbClr val="4F91CD"/>
              </a:buClr>
              <a:buSzPct val="150000"/>
            </a:pPr>
            <a:endParaRPr lang="en-US" sz="2000" b="0" dirty="0" smtClean="0"/>
          </a:p>
          <a:p>
            <a:pPr marL="1539875" lvl="4" indent="-342900">
              <a:spcAft>
                <a:spcPct val="15000"/>
              </a:spcAft>
              <a:buClr>
                <a:srgbClr val="4F91CD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000" b="0" dirty="0" smtClean="0"/>
              <a:t>Make certain the student’s PreID Label is affixed to the front of the writing booklet, or affix a District/School Label and fill in the student’s demographic information on pages one and two of the writing booklet.</a:t>
            </a:r>
            <a:endParaRPr lang="en-US" sz="2000" b="0" dirty="0"/>
          </a:p>
          <a:p>
            <a:pPr marL="1435100" lvl="2" indent="-284163">
              <a:spcAft>
                <a:spcPct val="15000"/>
              </a:spcAft>
              <a:buClr>
                <a:srgbClr val="4F91CD"/>
              </a:buClr>
              <a:buSzPct val="125000"/>
            </a:pPr>
            <a:endParaRPr lang="en-US" sz="2400" b="0" dirty="0"/>
          </a:p>
          <a:p>
            <a:pPr marL="1435100" lvl="2" indent="-284163">
              <a:spcAft>
                <a:spcPct val="15000"/>
              </a:spcAft>
              <a:buClr>
                <a:srgbClr val="4F91CD"/>
              </a:buClr>
              <a:buSzPct val="125000"/>
            </a:pPr>
            <a:endParaRPr lang="en-US" sz="2400" b="0" dirty="0" smtClean="0">
              <a:latin typeface="Arial Narrow"/>
              <a:cs typeface="Arial Narrow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85FF15-2366-464F-A9D7-3AA477A532F5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714" y="2732246"/>
            <a:ext cx="3429000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13" y="393227"/>
            <a:ext cx="490750" cy="6353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924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367662" y="350261"/>
            <a:ext cx="6897564" cy="70664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3200" b="1" dirty="0" smtClean="0">
                <a:solidFill>
                  <a:srgbClr val="022F65"/>
                </a:solidFill>
                <a:latin typeface="Garamond" pitchFamily="18" charset="0"/>
              </a:rPr>
              <a:t>Foreign Language Responses</a:t>
            </a:r>
            <a:endParaRPr lang="en-US" sz="3200" dirty="0" smtClean="0"/>
          </a:p>
        </p:txBody>
      </p:sp>
      <p:sp>
        <p:nvSpPr>
          <p:cNvPr id="21507" name="Rectangle 10"/>
          <p:cNvSpPr>
            <a:spLocks noChangeArrowheads="1"/>
          </p:cNvSpPr>
          <p:nvPr/>
        </p:nvSpPr>
        <p:spPr bwMode="auto">
          <a:xfrm>
            <a:off x="1186542" y="1260600"/>
            <a:ext cx="7826828" cy="3865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977900" lvl="1" indent="-284163">
              <a:spcAft>
                <a:spcPct val="15000"/>
              </a:spcAft>
              <a:buClr>
                <a:srgbClr val="4F91CD"/>
              </a:buClr>
              <a:buSzPct val="150000"/>
              <a:buFont typeface="Wingdings" charset="2"/>
              <a:buChar char="§"/>
            </a:pPr>
            <a:r>
              <a:rPr lang="en-US" sz="2000" dirty="0" smtClean="0"/>
              <a:t>Grades 4, 8, and 11 – Paper/Pencil</a:t>
            </a:r>
          </a:p>
          <a:p>
            <a:pPr marL="1493837" lvl="2" indent="-342900">
              <a:spcAft>
                <a:spcPct val="15000"/>
              </a:spcAft>
              <a:buClr>
                <a:srgbClr val="4F91CD"/>
              </a:buClr>
              <a:buSzPct val="150000"/>
              <a:buFont typeface="Arial" pitchFamily="34" charset="0"/>
              <a:buChar char="•"/>
            </a:pPr>
            <a:r>
              <a:rPr lang="en-US" sz="2000" b="0" dirty="0" smtClean="0"/>
              <a:t>Spanish translated writing booklets which include the test instructions, rubric self assessment tool, and the writing prompt are available from DRC.</a:t>
            </a:r>
          </a:p>
          <a:p>
            <a:pPr marL="1493837" lvl="2" indent="-342900">
              <a:spcAft>
                <a:spcPct val="15000"/>
              </a:spcAft>
              <a:buClr>
                <a:srgbClr val="4F91CD"/>
              </a:buClr>
              <a:buSzPct val="150000"/>
              <a:buFont typeface="Arial" pitchFamily="34" charset="0"/>
              <a:buChar char="•"/>
            </a:pPr>
            <a:r>
              <a:rPr lang="en-US" sz="2000" b="0" dirty="0" smtClean="0"/>
              <a:t>All students responding in Spanish or another foreign language must do so in English versions of the paper writing booklets. </a:t>
            </a:r>
          </a:p>
          <a:p>
            <a:pPr marL="1493837" lvl="2" indent="-342900">
              <a:spcAft>
                <a:spcPct val="15000"/>
              </a:spcAft>
              <a:buClr>
                <a:srgbClr val="4F91CD"/>
              </a:buClr>
              <a:buSzPct val="150000"/>
              <a:buFont typeface="Arial" pitchFamily="34" charset="0"/>
              <a:buChar char="•"/>
            </a:pPr>
            <a:r>
              <a:rPr lang="en-US" sz="2000" b="0" dirty="0" smtClean="0"/>
              <a:t>Complete the field on page one of the writing booklet indicating the student responded in a foreign language.</a:t>
            </a:r>
          </a:p>
          <a:p>
            <a:pPr marL="1435100" lvl="2" indent="-284163">
              <a:spcAft>
                <a:spcPct val="15000"/>
              </a:spcAft>
              <a:buClr>
                <a:srgbClr val="4F91CD"/>
              </a:buClr>
              <a:buSzPct val="125000"/>
            </a:pPr>
            <a:endParaRPr lang="en-US" sz="2400" b="0" dirty="0" smtClean="0">
              <a:latin typeface="Arial Narrow"/>
              <a:cs typeface="Arial Narrow"/>
            </a:endParaRPr>
          </a:p>
          <a:p>
            <a:pPr marL="1435100" lvl="2" indent="-284163">
              <a:spcAft>
                <a:spcPct val="15000"/>
              </a:spcAft>
              <a:buClr>
                <a:srgbClr val="4F91CD"/>
              </a:buClr>
              <a:buSzPct val="125000"/>
            </a:pPr>
            <a:endParaRPr lang="en-US" sz="2400" b="0" dirty="0" smtClean="0">
              <a:latin typeface="Arial Narrow"/>
              <a:cs typeface="Arial Narrow"/>
            </a:endParaRPr>
          </a:p>
          <a:p>
            <a:pPr marL="685800" lvl="1" indent="320040">
              <a:spcAft>
                <a:spcPct val="15000"/>
              </a:spcAft>
              <a:buClr>
                <a:srgbClr val="4F91CD"/>
              </a:buClr>
              <a:buSzPct val="75000"/>
              <a:buFont typeface="Wingdings" pitchFamily="2" charset="2"/>
              <a:buChar char="n"/>
            </a:pPr>
            <a:endParaRPr lang="en-US" sz="1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3568" y="4458387"/>
            <a:ext cx="3400425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85FF15-2366-464F-A9D7-3AA477A532F5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13" y="393227"/>
            <a:ext cx="490750" cy="6353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108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367662" y="350261"/>
            <a:ext cx="6897564" cy="70664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3200" b="1" dirty="0" smtClean="0">
                <a:solidFill>
                  <a:srgbClr val="022F65"/>
                </a:solidFill>
                <a:latin typeface="Garamond" pitchFamily="18" charset="0"/>
              </a:rPr>
              <a:t>Test Format – Braille &amp; Large Print</a:t>
            </a:r>
            <a:endParaRPr lang="en-US" sz="3200" dirty="0" smtClean="0"/>
          </a:p>
        </p:txBody>
      </p:sp>
      <p:sp>
        <p:nvSpPr>
          <p:cNvPr id="21507" name="Rectangle 10"/>
          <p:cNvSpPr>
            <a:spLocks noChangeArrowheads="1"/>
          </p:cNvSpPr>
          <p:nvPr/>
        </p:nvSpPr>
        <p:spPr bwMode="auto">
          <a:xfrm>
            <a:off x="1186543" y="1521488"/>
            <a:ext cx="7826828" cy="515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915988" lvl="2" indent="-342900">
              <a:spcAft>
                <a:spcPct val="15000"/>
              </a:spcAft>
              <a:buClr>
                <a:srgbClr val="4F91CD"/>
              </a:buClr>
              <a:buSzPct val="150000"/>
              <a:buFont typeface="Wingdings" pitchFamily="2" charset="2"/>
              <a:buChar char="§"/>
            </a:pPr>
            <a:r>
              <a:rPr lang="en-US" sz="2000" dirty="0" smtClean="0"/>
              <a:t>Districts are authorized to create Braille and large print versions of the NeSA-Writing tests. </a:t>
            </a:r>
          </a:p>
          <a:p>
            <a:pPr marL="1373188" lvl="3" indent="-342900">
              <a:spcAft>
                <a:spcPct val="15000"/>
              </a:spcAft>
              <a:buClr>
                <a:srgbClr val="4F91CD"/>
              </a:buClr>
              <a:buSzPct val="150000"/>
              <a:buFont typeface="Arial" pitchFamily="34" charset="0"/>
              <a:buChar char="•"/>
            </a:pPr>
            <a:r>
              <a:rPr lang="en-US" sz="2000" b="0" dirty="0" smtClean="0"/>
              <a:t>Must be securely destroyed at the end of testing.</a:t>
            </a:r>
          </a:p>
          <a:p>
            <a:pPr marL="915988" lvl="2" indent="-342900">
              <a:spcAft>
                <a:spcPct val="15000"/>
              </a:spcAft>
              <a:buClr>
                <a:srgbClr val="4F91CD"/>
              </a:buClr>
              <a:buSzPct val="150000"/>
              <a:buFont typeface="Wingdings" pitchFamily="2" charset="2"/>
              <a:buChar char="§"/>
            </a:pPr>
            <a:r>
              <a:rPr lang="en-US" sz="2000" dirty="0" smtClean="0"/>
              <a:t>For Grades 4, 8, and 11 – Paper/Pencil testers</a:t>
            </a:r>
          </a:p>
          <a:p>
            <a:pPr marL="1373188" lvl="3" indent="-342900">
              <a:spcAft>
                <a:spcPct val="15000"/>
              </a:spcAft>
              <a:buClr>
                <a:srgbClr val="4F91CD"/>
              </a:buClr>
              <a:buSzPct val="150000"/>
              <a:buFont typeface="Arial" pitchFamily="34" charset="0"/>
              <a:buChar char="•"/>
            </a:pPr>
            <a:r>
              <a:rPr lang="en-US" sz="2000" b="0" dirty="0" smtClean="0"/>
              <a:t>For a student response transcribed in a paper writing booklet – indicate student was administered the test in Braille or large print format in the Test Format field on page one of the writing booklet.</a:t>
            </a:r>
            <a:br>
              <a:rPr lang="en-US" sz="2000" b="0" dirty="0" smtClean="0"/>
            </a:br>
            <a:r>
              <a:rPr lang="en-US" sz="2400" b="0" dirty="0" smtClean="0"/>
              <a:t/>
            </a:r>
            <a:br>
              <a:rPr lang="en-US" sz="2400" b="0" dirty="0" smtClean="0"/>
            </a:br>
            <a:endParaRPr lang="en-US" sz="2400" b="0" dirty="0" smtClean="0"/>
          </a:p>
          <a:p>
            <a:pPr marL="1150937" lvl="2">
              <a:spcAft>
                <a:spcPct val="15000"/>
              </a:spcAft>
              <a:buClr>
                <a:srgbClr val="4F91CD"/>
              </a:buClr>
              <a:buSzPct val="150000"/>
            </a:pPr>
            <a:endParaRPr lang="en-US" sz="2400" b="0" dirty="0"/>
          </a:p>
          <a:p>
            <a:pPr marL="1493837" lvl="2" indent="-342900">
              <a:spcAft>
                <a:spcPct val="15000"/>
              </a:spcAft>
              <a:buClr>
                <a:srgbClr val="4F91CD"/>
              </a:buClr>
              <a:buSzPct val="150000"/>
              <a:buFont typeface="Arial" pitchFamily="34" charset="0"/>
              <a:buChar char="•"/>
            </a:pPr>
            <a:endParaRPr lang="en-US" sz="2400" b="0" dirty="0" smtClean="0"/>
          </a:p>
          <a:p>
            <a:pPr marL="1435100" lvl="2" indent="-284163">
              <a:spcAft>
                <a:spcPct val="15000"/>
              </a:spcAft>
              <a:buClr>
                <a:srgbClr val="4F91CD"/>
              </a:buClr>
              <a:buSzPct val="125000"/>
            </a:pPr>
            <a:endParaRPr lang="en-US" sz="2400" b="0" dirty="0" smtClean="0">
              <a:latin typeface="Arial Narrow"/>
              <a:cs typeface="Arial Narrow"/>
            </a:endParaRPr>
          </a:p>
          <a:p>
            <a:pPr marL="1435100" lvl="2" indent="-284163">
              <a:spcAft>
                <a:spcPct val="15000"/>
              </a:spcAft>
              <a:buClr>
                <a:srgbClr val="4F91CD"/>
              </a:buClr>
              <a:buSzPct val="125000"/>
            </a:pPr>
            <a:endParaRPr lang="en-US" sz="2400" b="0" dirty="0" smtClean="0">
              <a:latin typeface="Arial Narrow"/>
              <a:cs typeface="Arial Narrow"/>
            </a:endParaRPr>
          </a:p>
          <a:p>
            <a:pPr marL="685800" lvl="1" indent="320040">
              <a:spcAft>
                <a:spcPct val="15000"/>
              </a:spcAft>
              <a:buClr>
                <a:srgbClr val="4F91CD"/>
              </a:buClr>
              <a:buSzPct val="75000"/>
              <a:buFont typeface="Wingdings" pitchFamily="2" charset="2"/>
              <a:buChar char="n"/>
            </a:pPr>
            <a:endParaRPr lang="en-US" sz="18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118" y="4269132"/>
            <a:ext cx="34385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85FF15-2366-464F-A9D7-3AA477A532F5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97" y="405102"/>
            <a:ext cx="490750" cy="6353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083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381754" y="345680"/>
            <a:ext cx="6897564" cy="70664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3200" b="1" dirty="0" smtClean="0">
                <a:solidFill>
                  <a:srgbClr val="022F65"/>
                </a:solidFill>
                <a:latin typeface="Garamond" pitchFamily="18" charset="0"/>
              </a:rPr>
              <a:t>Accommodations – Paper/Pencil</a:t>
            </a:r>
            <a:endParaRPr lang="en-US" sz="3200" dirty="0" smtClean="0"/>
          </a:p>
        </p:txBody>
      </p:sp>
      <p:sp>
        <p:nvSpPr>
          <p:cNvPr id="21507" name="Rectangle 10"/>
          <p:cNvSpPr>
            <a:spLocks noChangeArrowheads="1"/>
          </p:cNvSpPr>
          <p:nvPr/>
        </p:nvSpPr>
        <p:spPr bwMode="auto">
          <a:xfrm>
            <a:off x="307323" y="1085403"/>
            <a:ext cx="836567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1493837" lvl="2" indent="-342900">
              <a:spcAft>
                <a:spcPct val="15000"/>
              </a:spcAft>
              <a:buClr>
                <a:srgbClr val="4F91CD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2000" b="0" dirty="0" smtClean="0"/>
              <a:t>Accommodations for students with IEP or 504 Plans and English Language Learners who respond in a paper writing booklet must be reported in the Accommodations field on page one of the booklet. </a:t>
            </a:r>
          </a:p>
          <a:p>
            <a:pPr marL="1493837" lvl="2" indent="-342900">
              <a:spcAft>
                <a:spcPct val="15000"/>
              </a:spcAft>
              <a:buClr>
                <a:srgbClr val="4F91CD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2000" dirty="0" smtClean="0"/>
              <a:t>For Grade 4</a:t>
            </a:r>
            <a:r>
              <a:rPr lang="en-US" sz="2000" b="0" dirty="0" smtClean="0"/>
              <a:t>: Complete </a:t>
            </a:r>
            <a:r>
              <a:rPr lang="en-US" sz="2000" b="0" dirty="0"/>
              <a:t>the field on page one of the writing booklet indicating the </a:t>
            </a:r>
            <a:r>
              <a:rPr lang="en-US" sz="2000" b="0" dirty="0" smtClean="0"/>
              <a:t>student’s response was transcribed.</a:t>
            </a:r>
          </a:p>
          <a:p>
            <a:pPr marL="1150937" lvl="2">
              <a:spcAft>
                <a:spcPct val="15000"/>
              </a:spcAft>
              <a:buClr>
                <a:srgbClr val="4F91CD"/>
              </a:buClr>
              <a:buSzPct val="150000"/>
            </a:pPr>
            <a:endParaRPr lang="en-US" sz="2000" b="0" dirty="0"/>
          </a:p>
          <a:p>
            <a:pPr marL="1150937" lvl="2" algn="ctr">
              <a:spcAft>
                <a:spcPct val="15000"/>
              </a:spcAft>
              <a:buClr>
                <a:srgbClr val="4F91CD"/>
              </a:buClr>
              <a:buSzPct val="150000"/>
            </a:pPr>
            <a:r>
              <a:rPr lang="en-US" sz="2000" b="0" dirty="0" smtClean="0"/>
              <a:t/>
            </a:r>
            <a:br>
              <a:rPr lang="en-US" sz="2000" b="0" dirty="0" smtClean="0"/>
            </a:br>
            <a:r>
              <a:rPr lang="en-US" sz="2000" b="0" dirty="0" smtClean="0"/>
              <a:t/>
            </a:r>
            <a:br>
              <a:rPr lang="en-US" sz="2000" b="0" dirty="0" smtClean="0"/>
            </a:br>
            <a:r>
              <a:rPr lang="en-US" sz="2000" b="0" dirty="0" smtClean="0"/>
              <a:t/>
            </a:r>
            <a:br>
              <a:rPr lang="en-US" sz="2000" b="0" dirty="0" smtClean="0"/>
            </a:br>
            <a:r>
              <a:rPr lang="en-US" sz="2000" b="0" dirty="0" smtClean="0"/>
              <a:t/>
            </a:r>
            <a:br>
              <a:rPr lang="en-US" sz="2000" b="0" dirty="0" smtClean="0"/>
            </a:br>
            <a:r>
              <a:rPr lang="en-US" sz="2000" b="0" dirty="0" smtClean="0"/>
              <a:t/>
            </a:r>
            <a:br>
              <a:rPr lang="en-US" sz="2000" b="0" dirty="0" smtClean="0"/>
            </a:br>
            <a:endParaRPr lang="en-US" sz="2000" b="0" dirty="0" smtClean="0"/>
          </a:p>
          <a:p>
            <a:pPr marL="1150937" lvl="2" algn="ctr">
              <a:spcAft>
                <a:spcPct val="15000"/>
              </a:spcAft>
              <a:buClr>
                <a:srgbClr val="4F91CD"/>
              </a:buClr>
              <a:buSzPct val="150000"/>
            </a:pPr>
            <a:r>
              <a:rPr lang="en-US" sz="2000" b="0" dirty="0" smtClean="0"/>
              <a:t>NDE’s Approved Accommodations </a:t>
            </a:r>
            <a:r>
              <a:rPr lang="en-US" sz="2000" b="0" dirty="0"/>
              <a:t>D</a:t>
            </a:r>
            <a:r>
              <a:rPr lang="en-US" sz="2000" b="0" dirty="0" smtClean="0"/>
              <a:t>ocument </a:t>
            </a:r>
            <a:r>
              <a:rPr lang="en-US" sz="1600" b="0" dirty="0">
                <a:hlinkClick r:id="rId3"/>
              </a:rPr>
              <a:t>http://www.education.ne.gov/Assessment/pdfs/2015_NeSA_Accommodations_Final.pdf</a:t>
            </a:r>
            <a:endParaRPr lang="en-US" sz="2400" b="0" dirty="0" smtClean="0">
              <a:latin typeface="Arial Narrow"/>
              <a:cs typeface="Arial Narrow"/>
            </a:endParaRPr>
          </a:p>
          <a:p>
            <a:pPr marL="1435100" lvl="2" indent="-284163">
              <a:spcAft>
                <a:spcPct val="15000"/>
              </a:spcAft>
              <a:buClr>
                <a:srgbClr val="4F91CD"/>
              </a:buClr>
              <a:buSzPct val="125000"/>
            </a:pPr>
            <a:endParaRPr lang="en-US" sz="2400" b="0" dirty="0" smtClean="0">
              <a:latin typeface="Arial Narrow"/>
              <a:cs typeface="Arial Narrow"/>
            </a:endParaRPr>
          </a:p>
          <a:p>
            <a:pPr marL="685800" lvl="1" indent="320040">
              <a:spcAft>
                <a:spcPct val="15000"/>
              </a:spcAft>
              <a:buClr>
                <a:srgbClr val="4F91CD"/>
              </a:buClr>
              <a:buSzPct val="75000"/>
              <a:buFont typeface="Wingdings" pitchFamily="2" charset="2"/>
              <a:buChar char="n"/>
            </a:pPr>
            <a:endParaRPr lang="en-US" sz="1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85FF15-2366-464F-A9D7-3AA477A532F5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23" y="416977"/>
            <a:ext cx="490750" cy="6353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362" y="2952750"/>
            <a:ext cx="4471910" cy="192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ight Arrow 8"/>
          <p:cNvSpPr/>
          <p:nvPr/>
        </p:nvSpPr>
        <p:spPr bwMode="auto">
          <a:xfrm>
            <a:off x="1795146" y="3936763"/>
            <a:ext cx="724216" cy="320621"/>
          </a:xfrm>
          <a:prstGeom prst="rightArrow">
            <a:avLst/>
          </a:prstGeom>
          <a:solidFill>
            <a:srgbClr val="C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06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10"/>
          <p:cNvSpPr>
            <a:spLocks noChangeArrowheads="1"/>
          </p:cNvSpPr>
          <p:nvPr/>
        </p:nvSpPr>
        <p:spPr bwMode="auto">
          <a:xfrm>
            <a:off x="1340857" y="1731913"/>
            <a:ext cx="7283245" cy="5090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682625" lvl="2" indent="-342900">
              <a:spcAft>
                <a:spcPct val="15000"/>
              </a:spcAft>
              <a:buClr>
                <a:srgbClr val="4F91CD"/>
              </a:buClr>
              <a:buSzPct val="125000"/>
              <a:buFont typeface="Wingdings" pitchFamily="2" charset="2"/>
              <a:buChar char="§"/>
            </a:pPr>
            <a:r>
              <a:rPr lang="en-US" sz="2000" dirty="0" smtClean="0">
                <a:latin typeface="Arial Narrow"/>
              </a:rPr>
              <a:t>Return </a:t>
            </a:r>
            <a:r>
              <a:rPr lang="en-US" sz="2000" u="sng" dirty="0" smtClean="0">
                <a:latin typeface="Arial Narrow"/>
              </a:rPr>
              <a:t>ALL</a:t>
            </a:r>
            <a:r>
              <a:rPr lang="en-US" sz="2000" dirty="0" smtClean="0">
                <a:latin typeface="Arial Narrow"/>
              </a:rPr>
              <a:t> used and unused NeSA-Writing booklets including Spanish translation booklets.</a:t>
            </a:r>
          </a:p>
          <a:p>
            <a:pPr marL="682625" lvl="2" indent="-342900">
              <a:spcAft>
                <a:spcPct val="15000"/>
              </a:spcAft>
              <a:buClr>
                <a:srgbClr val="4F91CD"/>
              </a:buClr>
              <a:buSzPct val="125000"/>
              <a:buFont typeface="Wingdings" pitchFamily="2" charset="2"/>
              <a:buChar char="§"/>
            </a:pPr>
            <a:r>
              <a:rPr lang="en-US" sz="2000" dirty="0" smtClean="0">
                <a:latin typeface="Arial Narrow"/>
              </a:rPr>
              <a:t>Use original boxes.</a:t>
            </a:r>
          </a:p>
          <a:p>
            <a:pPr marL="682625" lvl="2" indent="-342900">
              <a:spcAft>
                <a:spcPct val="15000"/>
              </a:spcAft>
              <a:buClr>
                <a:srgbClr val="4F91CD"/>
              </a:buClr>
              <a:buSzPct val="125000"/>
              <a:buFont typeface="Wingdings" pitchFamily="2" charset="2"/>
              <a:buChar char="§"/>
            </a:pPr>
            <a:r>
              <a:rPr lang="en-US" sz="2000" dirty="0" smtClean="0">
                <a:latin typeface="Arial Narrow"/>
              </a:rPr>
              <a:t>Securely destroy scratch paper and manuals at the school.</a:t>
            </a:r>
          </a:p>
          <a:p>
            <a:pPr marL="682625" lvl="2" indent="-342900">
              <a:spcAft>
                <a:spcPct val="15000"/>
              </a:spcAft>
              <a:buClr>
                <a:srgbClr val="4F91CD"/>
              </a:buClr>
              <a:buSzPct val="125000"/>
              <a:buFont typeface="Wingdings" pitchFamily="2" charset="2"/>
              <a:buChar char="§"/>
            </a:pPr>
            <a:r>
              <a:rPr lang="en-US" sz="2000" dirty="0" smtClean="0">
                <a:latin typeface="Arial Narrow"/>
              </a:rPr>
              <a:t>Check:</a:t>
            </a:r>
          </a:p>
          <a:p>
            <a:pPr marL="1196975" lvl="3" indent="-342900">
              <a:spcAft>
                <a:spcPct val="15000"/>
              </a:spcAft>
              <a:buClr>
                <a:srgbClr val="4F91CD"/>
              </a:buClr>
              <a:buSzPct val="125000"/>
              <a:buFont typeface="Wingdings" pitchFamily="2" charset="2"/>
              <a:buChar char="ü"/>
            </a:pPr>
            <a:r>
              <a:rPr lang="en-US" sz="2000" b="0" dirty="0" smtClean="0">
                <a:latin typeface="Arial Narrow"/>
              </a:rPr>
              <a:t>All used writing booklets have labels;</a:t>
            </a:r>
          </a:p>
          <a:p>
            <a:pPr marL="1196975" lvl="3" indent="-342900">
              <a:spcAft>
                <a:spcPct val="15000"/>
              </a:spcAft>
              <a:buClr>
                <a:srgbClr val="4F91CD"/>
              </a:buClr>
              <a:buSzPct val="125000"/>
              <a:buFont typeface="Wingdings" pitchFamily="2" charset="2"/>
              <a:buChar char="ü"/>
            </a:pPr>
            <a:r>
              <a:rPr lang="en-US" sz="2000" b="0" dirty="0" smtClean="0">
                <a:latin typeface="Arial Narrow"/>
              </a:rPr>
              <a:t>No Spanish translation writing booklets are left in English version writing booklets;</a:t>
            </a:r>
          </a:p>
          <a:p>
            <a:pPr marL="1196975" lvl="3" indent="-342900">
              <a:spcAft>
                <a:spcPct val="15000"/>
              </a:spcAft>
              <a:buClr>
                <a:srgbClr val="4F91CD"/>
              </a:buClr>
              <a:buSzPct val="125000"/>
              <a:buFont typeface="Wingdings" pitchFamily="2" charset="2"/>
              <a:buChar char="ü"/>
            </a:pPr>
            <a:r>
              <a:rPr lang="en-US" sz="2000" b="0" dirty="0" smtClean="0">
                <a:latin typeface="Arial Narrow"/>
              </a:rPr>
              <a:t>No loose paper is left in writing booklets.</a:t>
            </a:r>
          </a:p>
          <a:p>
            <a:pPr marL="682625" lvl="2" indent="-342900">
              <a:spcAft>
                <a:spcPct val="15000"/>
              </a:spcAft>
              <a:buClr>
                <a:srgbClr val="4F91CD"/>
              </a:buClr>
              <a:buSzPct val="125000"/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C00000"/>
                </a:solidFill>
                <a:latin typeface="Arial Narrow"/>
              </a:rPr>
              <a:t>Retain Security Checklist.</a:t>
            </a:r>
          </a:p>
          <a:p>
            <a:pPr marL="977900" lvl="1" indent="-284163">
              <a:spcAft>
                <a:spcPct val="15000"/>
              </a:spcAft>
              <a:buClr>
                <a:srgbClr val="4F91CD"/>
              </a:buClr>
              <a:buSzPct val="150000"/>
            </a:pPr>
            <a:endParaRPr lang="en-US" sz="2400" dirty="0" smtClean="0"/>
          </a:p>
          <a:p>
            <a:pPr marL="685800" lvl="1">
              <a:spcAft>
                <a:spcPct val="15000"/>
              </a:spcAft>
              <a:buClr>
                <a:srgbClr val="4F91CD"/>
              </a:buClr>
              <a:buSzPct val="150000"/>
            </a:pPr>
            <a:endParaRPr lang="en-US" sz="2400" dirty="0" smtClean="0"/>
          </a:p>
          <a:p>
            <a:pPr marL="977900" lvl="2" indent="-284163">
              <a:spcAft>
                <a:spcPct val="15000"/>
              </a:spcAft>
              <a:buClr>
                <a:srgbClr val="4F91CD"/>
              </a:buClr>
              <a:buSzPct val="125000"/>
            </a:pPr>
            <a:endParaRPr lang="en-US" sz="2400" b="0" dirty="0" smtClean="0">
              <a:latin typeface="Arial Narrow"/>
              <a:cs typeface="Arial Narrow"/>
            </a:endParaRPr>
          </a:p>
          <a:p>
            <a:pPr marL="685800" lvl="1" indent="320040">
              <a:spcAft>
                <a:spcPct val="15000"/>
              </a:spcAft>
              <a:buClr>
                <a:srgbClr val="4F91CD"/>
              </a:buClr>
              <a:buSzPct val="75000"/>
              <a:buFont typeface="Wingdings" pitchFamily="2" charset="2"/>
              <a:buChar char="n"/>
            </a:pPr>
            <a:endParaRPr lang="en-US" sz="1800" b="0" dirty="0"/>
          </a:p>
        </p:txBody>
      </p:sp>
      <p:sp>
        <p:nvSpPr>
          <p:cNvPr id="21508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355786" y="350260"/>
            <a:ext cx="7159564" cy="6000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3200" b="1" dirty="0" smtClean="0">
                <a:solidFill>
                  <a:srgbClr val="022F65"/>
                </a:solidFill>
                <a:latin typeface="Garamond" pitchFamily="18" charset="0"/>
              </a:rPr>
              <a:t>Materials Return - School</a:t>
            </a:r>
            <a:endParaRPr lang="en-US" sz="32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85FF15-2366-464F-A9D7-3AA477A532F5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95" y="393227"/>
            <a:ext cx="490750" cy="6353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20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10"/>
          <p:cNvSpPr>
            <a:spLocks noChangeArrowheads="1"/>
          </p:cNvSpPr>
          <p:nvPr/>
        </p:nvSpPr>
        <p:spPr bwMode="auto">
          <a:xfrm>
            <a:off x="1436107" y="1574511"/>
            <a:ext cx="7283245" cy="3367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682625" lvl="2" indent="-342900">
              <a:spcAft>
                <a:spcPct val="15000"/>
              </a:spcAft>
              <a:buClr>
                <a:srgbClr val="4F91CD"/>
              </a:buClr>
              <a:buSzPct val="125000"/>
              <a:buFont typeface="Wingdings" pitchFamily="2" charset="2"/>
              <a:buChar char="§"/>
            </a:pPr>
            <a:r>
              <a:rPr lang="en-US" sz="2000" dirty="0" smtClean="0">
                <a:latin typeface="Arial Narrow"/>
              </a:rPr>
              <a:t>Condense school boxes when possible.</a:t>
            </a:r>
          </a:p>
          <a:p>
            <a:pPr marL="1139825" lvl="3" indent="-342900">
              <a:spcAft>
                <a:spcPct val="15000"/>
              </a:spcAft>
              <a:buClr>
                <a:srgbClr val="4F91CD"/>
              </a:buClr>
              <a:buSzPct val="125000"/>
              <a:buFont typeface="Arial" pitchFamily="34" charset="0"/>
              <a:buChar char="•"/>
            </a:pPr>
            <a:r>
              <a:rPr lang="en-US" sz="2000" b="0" dirty="0" smtClean="0">
                <a:latin typeface="Arial Narrow"/>
              </a:rPr>
              <a:t>Grades may be combined.</a:t>
            </a:r>
          </a:p>
          <a:p>
            <a:pPr marL="682625" lvl="2" indent="-342900">
              <a:spcAft>
                <a:spcPct val="15000"/>
              </a:spcAft>
              <a:buClr>
                <a:srgbClr val="4F91CD"/>
              </a:buClr>
              <a:buSzPct val="125000"/>
              <a:buFont typeface="Wingdings" pitchFamily="2" charset="2"/>
              <a:buChar char="§"/>
            </a:pPr>
            <a:r>
              <a:rPr lang="en-US" sz="2000" dirty="0" smtClean="0">
                <a:latin typeface="Arial Narrow"/>
              </a:rPr>
              <a:t>Fold the outer flaps (with old shipping labels) in, exposing the A&amp; B flaps.</a:t>
            </a:r>
          </a:p>
          <a:p>
            <a:pPr marL="682625" lvl="2" indent="-342900">
              <a:spcAft>
                <a:spcPct val="15000"/>
              </a:spcAft>
              <a:buClr>
                <a:srgbClr val="4F91CD"/>
              </a:buClr>
              <a:buSzPct val="125000"/>
              <a:buFont typeface="Wingdings" pitchFamily="2" charset="2"/>
              <a:buChar char="§"/>
            </a:pPr>
            <a:r>
              <a:rPr lang="en-US" sz="2000" dirty="0" smtClean="0">
                <a:latin typeface="Arial Narrow"/>
              </a:rPr>
              <a:t>Seal boxes securely.</a:t>
            </a:r>
          </a:p>
          <a:p>
            <a:pPr marL="977900" lvl="1" indent="-284163">
              <a:spcAft>
                <a:spcPct val="15000"/>
              </a:spcAft>
              <a:buClr>
                <a:srgbClr val="4F91CD"/>
              </a:buClr>
              <a:buSzPct val="150000"/>
            </a:pPr>
            <a:endParaRPr lang="en-US" sz="2400" dirty="0" smtClean="0"/>
          </a:p>
          <a:p>
            <a:pPr marL="685800" lvl="1">
              <a:spcAft>
                <a:spcPct val="15000"/>
              </a:spcAft>
              <a:buClr>
                <a:srgbClr val="4F91CD"/>
              </a:buClr>
              <a:buSzPct val="150000"/>
            </a:pPr>
            <a:endParaRPr lang="en-US" sz="2400" dirty="0" smtClean="0"/>
          </a:p>
          <a:p>
            <a:pPr marL="977900" lvl="2" indent="-284163">
              <a:spcAft>
                <a:spcPct val="15000"/>
              </a:spcAft>
              <a:buClr>
                <a:srgbClr val="4F91CD"/>
              </a:buClr>
              <a:buSzPct val="125000"/>
            </a:pPr>
            <a:endParaRPr lang="en-US" sz="2400" b="0" dirty="0" smtClean="0">
              <a:latin typeface="Arial Narrow"/>
              <a:cs typeface="Arial Narrow"/>
            </a:endParaRPr>
          </a:p>
          <a:p>
            <a:pPr marL="685800" lvl="1" indent="320040">
              <a:spcAft>
                <a:spcPct val="15000"/>
              </a:spcAft>
              <a:buClr>
                <a:srgbClr val="4F91CD"/>
              </a:buClr>
              <a:buSzPct val="75000"/>
              <a:buFont typeface="Wingdings" pitchFamily="2" charset="2"/>
              <a:buChar char="n"/>
            </a:pPr>
            <a:endParaRPr lang="en-US" sz="1800" b="0" dirty="0"/>
          </a:p>
        </p:txBody>
      </p:sp>
      <p:sp>
        <p:nvSpPr>
          <p:cNvPr id="21508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355786" y="350260"/>
            <a:ext cx="7159564" cy="6000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3200" b="1" dirty="0" smtClean="0">
                <a:solidFill>
                  <a:srgbClr val="022F65"/>
                </a:solidFill>
                <a:latin typeface="Garamond" pitchFamily="18" charset="0"/>
              </a:rPr>
              <a:t>Materials Return - DAC</a:t>
            </a:r>
            <a:endParaRPr lang="en-US" sz="3200" dirty="0" smtClean="0"/>
          </a:p>
        </p:txBody>
      </p:sp>
      <p:grpSp>
        <p:nvGrpSpPr>
          <p:cNvPr id="5" name="Group 4"/>
          <p:cNvGrpSpPr/>
          <p:nvPr/>
        </p:nvGrpSpPr>
        <p:grpSpPr>
          <a:xfrm>
            <a:off x="1238250" y="3581400"/>
            <a:ext cx="6784975" cy="2197100"/>
            <a:chOff x="1143000" y="4114800"/>
            <a:chExt cx="6784975" cy="2197100"/>
          </a:xfrm>
        </p:grpSpPr>
        <p:pic>
          <p:nvPicPr>
            <p:cNvPr id="6" name="Picture 3" descr="Box Label Placement for Pretest Workshop.png"/>
            <p:cNvPicPr>
              <a:picLocks noChangeAspect="1"/>
            </p:cNvPicPr>
            <p:nvPr/>
          </p:nvPicPr>
          <p:blipFill>
            <a:blip r:embed="rId3" cstate="print"/>
            <a:srcRect t="46361"/>
            <a:stretch>
              <a:fillRect/>
            </a:stretch>
          </p:blipFill>
          <p:spPr bwMode="auto">
            <a:xfrm>
              <a:off x="1143000" y="4114800"/>
              <a:ext cx="3559175" cy="2197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4" descr="DRC box top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181600" y="4419600"/>
              <a:ext cx="2746375" cy="1708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85FF15-2366-464F-A9D7-3AA477A532F5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48" y="321975"/>
            <a:ext cx="490750" cy="6353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159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10"/>
          <p:cNvSpPr>
            <a:spLocks noChangeArrowheads="1"/>
          </p:cNvSpPr>
          <p:nvPr/>
        </p:nvSpPr>
        <p:spPr bwMode="auto">
          <a:xfrm>
            <a:off x="1197983" y="1614424"/>
            <a:ext cx="4250318" cy="495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682625" lvl="2" indent="-342900">
              <a:spcAft>
                <a:spcPct val="15000"/>
              </a:spcAft>
              <a:buClr>
                <a:srgbClr val="4F91CD"/>
              </a:buClr>
              <a:buSzPct val="125000"/>
              <a:buFont typeface="Wingdings" pitchFamily="2" charset="2"/>
              <a:buChar char="§"/>
            </a:pPr>
            <a:r>
              <a:rPr lang="en-US" sz="2000" dirty="0" smtClean="0">
                <a:latin typeface="Arial Narrow"/>
              </a:rPr>
              <a:t>Affix DRC Return Label (purple) to Flap A.</a:t>
            </a:r>
          </a:p>
          <a:p>
            <a:pPr marL="682625" lvl="2" indent="-342900">
              <a:spcAft>
                <a:spcPct val="15000"/>
              </a:spcAft>
              <a:buClr>
                <a:srgbClr val="4F91CD"/>
              </a:buClr>
              <a:buSzPct val="125000"/>
              <a:buFont typeface="Wingdings" pitchFamily="2" charset="2"/>
              <a:buChar char="§"/>
            </a:pPr>
            <a:r>
              <a:rPr lang="en-US" sz="2000" dirty="0" smtClean="0">
                <a:latin typeface="Arial Narrow"/>
              </a:rPr>
              <a:t>Affix UPS RS Label (white) to </a:t>
            </a:r>
            <a:br>
              <a:rPr lang="en-US" sz="2000" dirty="0" smtClean="0">
                <a:latin typeface="Arial Narrow"/>
              </a:rPr>
            </a:br>
            <a:r>
              <a:rPr lang="en-US" sz="2000" dirty="0" smtClean="0">
                <a:latin typeface="Arial Narrow"/>
              </a:rPr>
              <a:t>Flap B.</a:t>
            </a:r>
            <a:br>
              <a:rPr lang="en-US" sz="2000" dirty="0" smtClean="0">
                <a:latin typeface="Arial Narrow"/>
              </a:rPr>
            </a:br>
            <a:r>
              <a:rPr lang="en-US" sz="2000" dirty="0" smtClean="0">
                <a:latin typeface="Arial Narrow"/>
              </a:rPr>
              <a:t/>
            </a:r>
            <a:br>
              <a:rPr lang="en-US" sz="2000" dirty="0" smtClean="0">
                <a:latin typeface="Arial Narrow"/>
              </a:rPr>
            </a:br>
            <a:endParaRPr lang="en-US" sz="2000" dirty="0" smtClean="0">
              <a:latin typeface="Arial Narrow"/>
            </a:endParaRPr>
          </a:p>
          <a:p>
            <a:pPr marL="682625" lvl="2" indent="-342900">
              <a:spcAft>
                <a:spcPct val="15000"/>
              </a:spcAft>
              <a:buClr>
                <a:srgbClr val="4F91CD"/>
              </a:buClr>
              <a:buSzPct val="125000"/>
              <a:buFont typeface="Wingdings" pitchFamily="2" charset="2"/>
              <a:buChar char="§"/>
            </a:pPr>
            <a:r>
              <a:rPr lang="en-US" sz="2000" dirty="0" smtClean="0">
                <a:latin typeface="Arial Narrow"/>
              </a:rPr>
              <a:t>Record UPS tracking number.</a:t>
            </a:r>
          </a:p>
          <a:p>
            <a:pPr marL="682625" lvl="2" indent="-342900">
              <a:spcAft>
                <a:spcPct val="15000"/>
              </a:spcAft>
              <a:buClr>
                <a:srgbClr val="4F91CD"/>
              </a:buClr>
              <a:buSzPct val="125000"/>
              <a:buFont typeface="Wingdings" pitchFamily="2" charset="2"/>
              <a:buChar char="§"/>
            </a:pPr>
            <a:r>
              <a:rPr lang="en-US" sz="2000" dirty="0" smtClean="0">
                <a:latin typeface="Arial Narrow"/>
              </a:rPr>
              <a:t>Schedule pickup for no later than February 10, 2016.</a:t>
            </a:r>
          </a:p>
          <a:p>
            <a:pPr marL="682625" lvl="2" indent="-342900">
              <a:spcAft>
                <a:spcPct val="15000"/>
              </a:spcAft>
              <a:buClr>
                <a:srgbClr val="4F91CD"/>
              </a:buClr>
              <a:buSzPct val="125000"/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C00000"/>
                </a:solidFill>
                <a:latin typeface="Arial Narrow"/>
              </a:rPr>
              <a:t>Retain Security Checklist.</a:t>
            </a:r>
          </a:p>
          <a:p>
            <a:pPr marL="977900" lvl="1" indent="-284163">
              <a:spcAft>
                <a:spcPct val="15000"/>
              </a:spcAft>
              <a:buClr>
                <a:srgbClr val="4F91CD"/>
              </a:buClr>
              <a:buSzPct val="150000"/>
            </a:pPr>
            <a:endParaRPr lang="en-US" sz="2400" dirty="0" smtClean="0"/>
          </a:p>
          <a:p>
            <a:pPr marL="685800" lvl="1">
              <a:spcAft>
                <a:spcPct val="15000"/>
              </a:spcAft>
              <a:buClr>
                <a:srgbClr val="4F91CD"/>
              </a:buClr>
              <a:buSzPct val="150000"/>
            </a:pPr>
            <a:endParaRPr lang="en-US" sz="2400" dirty="0" smtClean="0"/>
          </a:p>
          <a:p>
            <a:pPr marL="977900" lvl="2" indent="-284163">
              <a:spcAft>
                <a:spcPct val="15000"/>
              </a:spcAft>
              <a:buClr>
                <a:srgbClr val="4F91CD"/>
              </a:buClr>
              <a:buSzPct val="125000"/>
            </a:pPr>
            <a:endParaRPr lang="en-US" sz="2400" b="0" dirty="0" smtClean="0">
              <a:latin typeface="Arial Narrow"/>
              <a:cs typeface="Arial Narrow"/>
            </a:endParaRPr>
          </a:p>
          <a:p>
            <a:pPr marL="685800" lvl="1" indent="320040">
              <a:spcAft>
                <a:spcPct val="15000"/>
              </a:spcAft>
              <a:buClr>
                <a:srgbClr val="4F91CD"/>
              </a:buClr>
              <a:buSzPct val="75000"/>
              <a:buFont typeface="Wingdings" pitchFamily="2" charset="2"/>
              <a:buChar char="n"/>
            </a:pPr>
            <a:endParaRPr lang="en-US" sz="1800" b="0" dirty="0"/>
          </a:p>
        </p:txBody>
      </p:sp>
      <p:sp>
        <p:nvSpPr>
          <p:cNvPr id="21508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355786" y="350260"/>
            <a:ext cx="7159564" cy="6000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3200" b="1" dirty="0" smtClean="0">
                <a:solidFill>
                  <a:srgbClr val="022F65"/>
                </a:solidFill>
                <a:latin typeface="Garamond" pitchFamily="18" charset="0"/>
              </a:rPr>
              <a:t>Materials Return - DAC</a:t>
            </a:r>
            <a:endParaRPr lang="en-US" sz="3200" dirty="0" smtClean="0"/>
          </a:p>
        </p:txBody>
      </p:sp>
      <p:pic>
        <p:nvPicPr>
          <p:cNvPr id="8" name="Picture 24" descr="Box Label Placement for Pretest Workshop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84750" y="1247775"/>
            <a:ext cx="3997325" cy="460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Arrow Connector 8"/>
          <p:cNvCxnSpPr/>
          <p:nvPr/>
        </p:nvCxnSpPr>
        <p:spPr>
          <a:xfrm>
            <a:off x="3076575" y="2152650"/>
            <a:ext cx="3028950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771775" y="2819400"/>
            <a:ext cx="4924426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85FF15-2366-464F-A9D7-3AA477A532F5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95" y="375779"/>
            <a:ext cx="490750" cy="6353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769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353787" y="350261"/>
            <a:ext cx="7561613" cy="70664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3200" b="1" dirty="0" smtClean="0">
                <a:solidFill>
                  <a:srgbClr val="022F65"/>
                </a:solidFill>
                <a:latin typeface="Garamond" pitchFamily="18" charset="0"/>
              </a:rPr>
              <a:t>eDIRECT &gt; Test Setup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51503" y="1820606"/>
            <a:ext cx="7690514" cy="327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77900" lvl="1" indent="-284163">
              <a:spcAft>
                <a:spcPct val="15000"/>
              </a:spcAft>
              <a:buClr>
                <a:srgbClr val="4F91CD"/>
              </a:buClr>
              <a:buSzPct val="150000"/>
              <a:buFont typeface="Wingdings" charset="2"/>
              <a:buChar char="§"/>
            </a:pPr>
            <a:r>
              <a:rPr lang="en-US" sz="2000" dirty="0" smtClean="0"/>
              <a:t>DAC permissions in place. </a:t>
            </a:r>
          </a:p>
          <a:p>
            <a:pPr marL="1368425" lvl="1" indent="-342900">
              <a:spcAft>
                <a:spcPct val="15000"/>
              </a:spcAft>
              <a:buClr>
                <a:srgbClr val="4F91CD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000" b="0" dirty="0" smtClean="0"/>
              <a:t>Access to the 2015-2016 NeSA-Writing administration</a:t>
            </a:r>
            <a:br>
              <a:rPr lang="en-US" sz="2000" b="0" dirty="0" smtClean="0"/>
            </a:br>
            <a:r>
              <a:rPr lang="en-US" sz="2000" b="0" dirty="0" smtClean="0"/>
              <a:t>on January 4, 2016.</a:t>
            </a:r>
          </a:p>
          <a:p>
            <a:pPr marL="693737" lvl="1">
              <a:spcAft>
                <a:spcPct val="15000"/>
              </a:spcAft>
              <a:buClr>
                <a:srgbClr val="4F91CD"/>
              </a:buClr>
              <a:buSzPct val="150000"/>
            </a:pPr>
            <a:endParaRPr lang="en-US" sz="2000" dirty="0" smtClean="0"/>
          </a:p>
          <a:p>
            <a:pPr marL="977900" lvl="1" indent="-284163">
              <a:spcAft>
                <a:spcPct val="15000"/>
              </a:spcAft>
              <a:buClr>
                <a:srgbClr val="4F91CD"/>
              </a:buClr>
              <a:buSzPct val="150000"/>
              <a:buFont typeface="Wingdings" charset="2"/>
              <a:buChar char="§"/>
            </a:pPr>
            <a:r>
              <a:rPr lang="en-US" sz="2000" dirty="0" smtClean="0"/>
              <a:t>Grade 8 &amp; 11 students pre-loaded in eDIRECT.</a:t>
            </a:r>
          </a:p>
          <a:p>
            <a:pPr marL="1493837" lvl="2" indent="-342900">
              <a:spcAft>
                <a:spcPct val="15000"/>
              </a:spcAft>
              <a:buClr>
                <a:srgbClr val="4F91CD"/>
              </a:buClr>
              <a:buSzPct val="150000"/>
              <a:buFont typeface="Arial" pitchFamily="34" charset="0"/>
              <a:buChar char="•"/>
            </a:pPr>
            <a:r>
              <a:rPr lang="en-US" sz="2000" b="0" dirty="0" smtClean="0"/>
              <a:t>Student data is taken from NSSRS data file provided to</a:t>
            </a:r>
            <a:br>
              <a:rPr lang="en-US" sz="2000" b="0" dirty="0" smtClean="0"/>
            </a:br>
            <a:r>
              <a:rPr lang="en-US" sz="2000" b="0" dirty="0" smtClean="0"/>
              <a:t>DRC on December 4, 2015.</a:t>
            </a:r>
            <a:endParaRPr lang="en-US" sz="2000" dirty="0" smtClean="0"/>
          </a:p>
          <a:p>
            <a:pPr marL="1150937" lvl="2">
              <a:spcAft>
                <a:spcPct val="15000"/>
              </a:spcAft>
              <a:buClr>
                <a:srgbClr val="4F91CD"/>
              </a:buClr>
              <a:buSzPct val="125000"/>
            </a:pPr>
            <a:endParaRPr lang="en-US" sz="2400" b="0" dirty="0" smtClean="0">
              <a:solidFill>
                <a:srgbClr val="C00000"/>
              </a:solidFill>
              <a:latin typeface="Arial Narrow"/>
            </a:endParaRPr>
          </a:p>
          <a:p>
            <a:pPr marL="1892300" lvl="3" indent="-284163">
              <a:spcAft>
                <a:spcPct val="15000"/>
              </a:spcAft>
              <a:buClr>
                <a:srgbClr val="4F91CD"/>
              </a:buClr>
              <a:buSzPct val="125000"/>
            </a:pPr>
            <a:endParaRPr lang="en-US" sz="2400" b="0" dirty="0" smtClean="0">
              <a:solidFill>
                <a:srgbClr val="C00000"/>
              </a:solidFill>
              <a:latin typeface="Arial Narrow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85FF15-2366-464F-A9D7-3AA477A532F5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433" y="362812"/>
            <a:ext cx="493084" cy="6259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221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245" y="2636762"/>
            <a:ext cx="5632704" cy="3162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353787" y="350261"/>
            <a:ext cx="7209187" cy="70664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3200" b="1" dirty="0" smtClean="0">
                <a:solidFill>
                  <a:srgbClr val="022F65"/>
                </a:solidFill>
                <a:latin typeface="Garamond" pitchFamily="18" charset="0"/>
              </a:rPr>
              <a:t>eDIRECT&gt; Test Setup</a:t>
            </a:r>
            <a:endParaRPr lang="en-US" sz="3200" dirty="0" smtClean="0"/>
          </a:p>
        </p:txBody>
      </p:sp>
      <p:sp>
        <p:nvSpPr>
          <p:cNvPr id="14" name="Rectangle 13"/>
          <p:cNvSpPr/>
          <p:nvPr/>
        </p:nvSpPr>
        <p:spPr>
          <a:xfrm>
            <a:off x="1282518" y="1192503"/>
            <a:ext cx="7690514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68375" lvl="1" indent="-285750">
              <a:spcAft>
                <a:spcPct val="15000"/>
              </a:spcAft>
              <a:buClr>
                <a:srgbClr val="4F91CD"/>
              </a:buClr>
              <a:buSzPct val="150000"/>
              <a:buFont typeface="Wingdings" charset="2"/>
              <a:buChar char="§"/>
            </a:pPr>
            <a:r>
              <a:rPr lang="en-US" sz="2000" dirty="0" smtClean="0"/>
              <a:t>Test Setup accessed through eDIRECT</a:t>
            </a:r>
          </a:p>
          <a:p>
            <a:pPr marL="1435100" lvl="2" indent="-284163">
              <a:spcAft>
                <a:spcPct val="15000"/>
              </a:spcAft>
              <a:buClr>
                <a:srgbClr val="4F91CD"/>
              </a:buClr>
              <a:buSzPct val="125000"/>
              <a:buFont typeface="Arial"/>
              <a:buChar char="•"/>
            </a:pPr>
            <a:r>
              <a:rPr lang="en-US" sz="2000" b="0" dirty="0" smtClean="0">
                <a:hlinkClick r:id="rId4"/>
              </a:rPr>
              <a:t>https://ne.drcedirect.com</a:t>
            </a:r>
            <a:endParaRPr lang="en-US" sz="2000" b="0" dirty="0" smtClean="0"/>
          </a:p>
          <a:p>
            <a:pPr marL="1435100" lvl="2" indent="-284163">
              <a:spcAft>
                <a:spcPct val="15000"/>
              </a:spcAft>
              <a:buClr>
                <a:srgbClr val="4F91CD"/>
              </a:buClr>
              <a:buSzPct val="125000"/>
              <a:buFont typeface="Arial"/>
              <a:buChar char="•"/>
            </a:pPr>
            <a:r>
              <a:rPr lang="en-US" sz="2000" b="0" dirty="0"/>
              <a:t>Available on </a:t>
            </a:r>
            <a:r>
              <a:rPr lang="en-US" sz="2000" b="0" dirty="0" smtClean="0"/>
              <a:t>January 4, 2016</a:t>
            </a:r>
          </a:p>
          <a:p>
            <a:pPr marL="1435100" lvl="2" indent="-284163">
              <a:spcAft>
                <a:spcPct val="15000"/>
              </a:spcAft>
              <a:buClr>
                <a:srgbClr val="4F91CD"/>
              </a:buClr>
              <a:buSzPct val="125000"/>
              <a:buFont typeface="Arial"/>
              <a:buChar char="•"/>
            </a:pPr>
            <a:r>
              <a:rPr lang="en-US" sz="2000" b="0" dirty="0" smtClean="0"/>
              <a:t>2015-2016 NeSA-Writing permissions required</a:t>
            </a:r>
          </a:p>
          <a:p>
            <a:pPr marL="1435100" lvl="2" indent="-284163">
              <a:spcAft>
                <a:spcPct val="15000"/>
              </a:spcAft>
              <a:buClr>
                <a:srgbClr val="4F91CD"/>
              </a:buClr>
              <a:buSzPct val="125000"/>
            </a:pPr>
            <a:endParaRPr lang="en-US" sz="24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85FF15-2366-464F-A9D7-3AA477A532F5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12" name="Right Arrow 11"/>
          <p:cNvSpPr/>
          <p:nvPr/>
        </p:nvSpPr>
        <p:spPr bwMode="auto">
          <a:xfrm>
            <a:off x="1575349" y="3972600"/>
            <a:ext cx="611896" cy="242098"/>
          </a:xfrm>
          <a:prstGeom prst="rightArrow">
            <a:avLst/>
          </a:prstGeom>
          <a:solidFill>
            <a:srgbClr val="C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038" y="349355"/>
            <a:ext cx="493084" cy="6259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694" y="4068756"/>
            <a:ext cx="763677" cy="15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100" y="1670439"/>
            <a:ext cx="7614401" cy="4275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7620000" y="5600700"/>
            <a:ext cx="1410002" cy="84772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1508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353787" y="350261"/>
            <a:ext cx="7552088" cy="70664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3200" b="1" dirty="0" smtClean="0">
                <a:solidFill>
                  <a:srgbClr val="022F65"/>
                </a:solidFill>
                <a:latin typeface="Garamond" pitchFamily="18" charset="0"/>
              </a:rPr>
              <a:t>Test Setup&gt; Students&gt; Manage Students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85FF15-2366-464F-A9D7-3AA477A532F5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48" y="386563"/>
            <a:ext cx="493084" cy="6259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741" y="3617500"/>
            <a:ext cx="950347" cy="190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ight Arrow 6"/>
          <p:cNvSpPr/>
          <p:nvPr/>
        </p:nvSpPr>
        <p:spPr bwMode="auto">
          <a:xfrm>
            <a:off x="524111" y="3928142"/>
            <a:ext cx="724216" cy="320621"/>
          </a:xfrm>
          <a:prstGeom prst="rightArrow">
            <a:avLst/>
          </a:prstGeom>
          <a:solidFill>
            <a:srgbClr val="C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28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vcook\Local Settings\Temporary Internet Files\Content.IE5\IL7A4102\MP910220897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48093" y="3863941"/>
            <a:ext cx="5533697" cy="2679299"/>
          </a:xfrm>
          <a:prstGeom prst="rect">
            <a:avLst/>
          </a:prstGeom>
          <a:noFill/>
        </p:spPr>
      </p:pic>
      <p:sp>
        <p:nvSpPr>
          <p:cNvPr id="21507" name="Rectangle 10"/>
          <p:cNvSpPr>
            <a:spLocks noChangeArrowheads="1"/>
          </p:cNvSpPr>
          <p:nvPr/>
        </p:nvSpPr>
        <p:spPr bwMode="auto">
          <a:xfrm>
            <a:off x="1251857" y="964648"/>
            <a:ext cx="7671830" cy="6038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685800" lvl="1" indent="320040">
              <a:spcAft>
                <a:spcPct val="15000"/>
              </a:spcAft>
              <a:buClr>
                <a:srgbClr val="4F91CD"/>
              </a:buClr>
              <a:buSzPct val="150000"/>
              <a:buFont typeface="Wingdings" charset="2"/>
              <a:buChar char="§"/>
            </a:pPr>
            <a:r>
              <a:rPr lang="en-US" sz="2400" dirty="0" smtClean="0"/>
              <a:t>Submit questions as we go using Chat.</a:t>
            </a:r>
          </a:p>
          <a:p>
            <a:pPr marL="977900" lvl="1" indent="-284163">
              <a:spcAft>
                <a:spcPct val="15000"/>
              </a:spcAft>
              <a:buClr>
                <a:srgbClr val="4F91CD"/>
              </a:buClr>
              <a:buSzPct val="150000"/>
              <a:buFont typeface="Wingdings" charset="2"/>
              <a:buChar char="§"/>
            </a:pPr>
            <a:r>
              <a:rPr lang="en-US" sz="2400" dirty="0" smtClean="0"/>
              <a:t>At the end of the session, there will be a question-and-answer period.</a:t>
            </a:r>
          </a:p>
          <a:p>
            <a:pPr marL="1435100" lvl="2" indent="-284163">
              <a:spcAft>
                <a:spcPct val="15000"/>
              </a:spcAft>
              <a:buClr>
                <a:srgbClr val="4F91CD"/>
              </a:buClr>
              <a:buSzPct val="125000"/>
              <a:buFont typeface="Arial"/>
              <a:buChar char="•"/>
            </a:pPr>
            <a:r>
              <a:rPr lang="en-US" sz="2400" b="0" dirty="0" smtClean="0">
                <a:latin typeface="Arial Narrow"/>
                <a:cs typeface="Arial Narrow"/>
              </a:rPr>
              <a:t>Use the “Raise hand” button under the participant</a:t>
            </a:r>
            <a:br>
              <a:rPr lang="en-US" sz="2400" b="0" dirty="0" smtClean="0">
                <a:latin typeface="Arial Narrow"/>
                <a:cs typeface="Arial Narrow"/>
              </a:rPr>
            </a:br>
            <a:r>
              <a:rPr lang="en-US" sz="2400" b="0" dirty="0" smtClean="0">
                <a:latin typeface="Arial Narrow"/>
                <a:cs typeface="Arial Narrow"/>
              </a:rPr>
              <a:t>list to indicate you have a question.</a:t>
            </a:r>
          </a:p>
          <a:p>
            <a:pPr marL="1435100" lvl="2" indent="-284163">
              <a:spcAft>
                <a:spcPct val="15000"/>
              </a:spcAft>
              <a:buClr>
                <a:srgbClr val="4F91CD"/>
              </a:buClr>
              <a:buSzPct val="125000"/>
              <a:buFont typeface="Arial"/>
              <a:buChar char="•"/>
            </a:pPr>
            <a:r>
              <a:rPr lang="en-US" sz="2400" b="0" dirty="0" smtClean="0">
                <a:latin typeface="Arial Narrow"/>
                <a:cs typeface="Arial Narrow"/>
              </a:rPr>
              <a:t>The Host will un-mute your phone in turn so you</a:t>
            </a:r>
            <a:br>
              <a:rPr lang="en-US" sz="2400" b="0" dirty="0" smtClean="0">
                <a:latin typeface="Arial Narrow"/>
                <a:cs typeface="Arial Narrow"/>
              </a:rPr>
            </a:br>
            <a:r>
              <a:rPr lang="en-US" sz="2400" b="0" dirty="0" smtClean="0">
                <a:latin typeface="Arial Narrow"/>
                <a:cs typeface="Arial Narrow"/>
              </a:rPr>
              <a:t>can ask your question.</a:t>
            </a:r>
          </a:p>
          <a:p>
            <a:pPr marL="1031875" lvl="2" indent="-284163">
              <a:spcAft>
                <a:spcPct val="15000"/>
              </a:spcAft>
              <a:buClr>
                <a:srgbClr val="4F91CD"/>
              </a:buClr>
              <a:buSzPct val="125000"/>
              <a:buFont typeface="Wingdings" pitchFamily="2" charset="2"/>
              <a:buChar char="§"/>
            </a:pPr>
            <a:r>
              <a:rPr lang="en-US" sz="2400" dirty="0" smtClean="0"/>
              <a:t>NDE and DRC will use your questions to enhance these information sessions and all test administration related communication.</a:t>
            </a:r>
          </a:p>
          <a:p>
            <a:pPr marL="1435100" lvl="2" indent="-284163">
              <a:spcAft>
                <a:spcPct val="15000"/>
              </a:spcAft>
              <a:buClr>
                <a:srgbClr val="4F91CD"/>
              </a:buClr>
              <a:buSzPct val="125000"/>
              <a:buFont typeface="Arial"/>
              <a:buChar char="•"/>
            </a:pPr>
            <a:endParaRPr lang="en-US" sz="2400" b="0" dirty="0" smtClean="0">
              <a:latin typeface="Arial Narrow"/>
              <a:cs typeface="Arial Narrow"/>
            </a:endParaRPr>
          </a:p>
          <a:p>
            <a:pPr marL="1435100" lvl="2" indent="-284163">
              <a:spcAft>
                <a:spcPct val="15000"/>
              </a:spcAft>
              <a:buClr>
                <a:srgbClr val="4F91CD"/>
              </a:buClr>
              <a:buSzPct val="125000"/>
            </a:pPr>
            <a:endParaRPr lang="en-US" sz="2400" b="0" dirty="0" smtClean="0">
              <a:latin typeface="Arial Narrow"/>
              <a:cs typeface="Arial Narrow"/>
            </a:endParaRPr>
          </a:p>
          <a:p>
            <a:pPr marL="685800" lvl="1" indent="320040">
              <a:spcAft>
                <a:spcPct val="15000"/>
              </a:spcAft>
              <a:buClr>
                <a:srgbClr val="4F91CD"/>
              </a:buClr>
              <a:buSzPct val="150000"/>
              <a:buFont typeface="Wingdings" charset="2"/>
              <a:buChar char="§"/>
            </a:pPr>
            <a:endParaRPr lang="en-US" sz="2400" dirty="0" smtClean="0"/>
          </a:p>
          <a:p>
            <a:pPr marL="977900" lvl="2" indent="-284163">
              <a:spcAft>
                <a:spcPct val="15000"/>
              </a:spcAft>
              <a:buClr>
                <a:srgbClr val="4F91CD"/>
              </a:buClr>
              <a:buSzPct val="125000"/>
            </a:pPr>
            <a:endParaRPr lang="en-US" sz="2400" b="0" dirty="0" smtClean="0">
              <a:latin typeface="Arial Narrow"/>
              <a:cs typeface="Arial Narrow"/>
            </a:endParaRPr>
          </a:p>
          <a:p>
            <a:pPr marL="685800" lvl="1" indent="320040">
              <a:spcAft>
                <a:spcPct val="15000"/>
              </a:spcAft>
              <a:buClr>
                <a:srgbClr val="4F91CD"/>
              </a:buClr>
              <a:buSzPct val="75000"/>
              <a:buFont typeface="Wingdings" pitchFamily="2" charset="2"/>
              <a:buChar char="n"/>
            </a:pPr>
            <a:endParaRPr lang="en-US" sz="1800" b="0" dirty="0"/>
          </a:p>
        </p:txBody>
      </p:sp>
      <p:sp>
        <p:nvSpPr>
          <p:cNvPr id="21508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355787" y="350260"/>
            <a:ext cx="5650655" cy="6000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3200" b="1" dirty="0" smtClean="0">
                <a:solidFill>
                  <a:srgbClr val="022F65"/>
                </a:solidFill>
                <a:latin typeface="Garamond" pitchFamily="18" charset="0"/>
              </a:rPr>
              <a:t>WebEx Rules of Engagement</a:t>
            </a:r>
            <a:endParaRPr lang="en-US" sz="32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85FF15-2366-464F-A9D7-3AA477A532F5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07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353787" y="350261"/>
            <a:ext cx="7561613" cy="70664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3200" b="1" dirty="0" smtClean="0">
                <a:solidFill>
                  <a:srgbClr val="022F65"/>
                </a:solidFill>
                <a:latin typeface="Garamond" pitchFamily="18" charset="0"/>
              </a:rPr>
              <a:t>eDIRECT &gt; Test Setup &gt; Students &gt; </a:t>
            </a:r>
            <a:r>
              <a:rPr lang="en-US" sz="3200" b="1" dirty="0">
                <a:solidFill>
                  <a:srgbClr val="022F65"/>
                </a:solidFill>
                <a:latin typeface="Garamond" pitchFamily="18" charset="0"/>
              </a:rPr>
              <a:t>Manage </a:t>
            </a:r>
            <a:r>
              <a:rPr lang="en-US" sz="3200" b="1" dirty="0" smtClean="0">
                <a:solidFill>
                  <a:srgbClr val="022F65"/>
                </a:solidFill>
                <a:latin typeface="Garamond" pitchFamily="18" charset="0"/>
              </a:rPr>
              <a:t>Students &gt; View/Edit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51503" y="1620581"/>
            <a:ext cx="7690514" cy="464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68375" lvl="1" indent="-285750">
              <a:spcAft>
                <a:spcPct val="15000"/>
              </a:spcAft>
              <a:buClr>
                <a:srgbClr val="4F91CD"/>
              </a:buClr>
              <a:buSzPct val="150000"/>
              <a:buFont typeface="Wingdings" charset="2"/>
              <a:buChar char="§"/>
            </a:pPr>
            <a:r>
              <a:rPr lang="en-US" sz="2000" dirty="0" smtClean="0"/>
              <a:t>Manage Students – view and edit student data</a:t>
            </a:r>
          </a:p>
          <a:p>
            <a:pPr marL="1435100" lvl="2" indent="-284163">
              <a:spcAft>
                <a:spcPct val="15000"/>
              </a:spcAft>
              <a:buClr>
                <a:srgbClr val="4F91CD"/>
              </a:buClr>
              <a:buSzPct val="125000"/>
              <a:buFont typeface="Arial"/>
              <a:buChar char="•"/>
            </a:pPr>
            <a:r>
              <a:rPr lang="en-US" sz="2000" b="0" dirty="0" smtClean="0">
                <a:latin typeface="Arial Narrow"/>
                <a:cs typeface="Arial Narrow"/>
              </a:rPr>
              <a:t>Name &amp; NSSRS ID number</a:t>
            </a:r>
          </a:p>
          <a:p>
            <a:pPr marL="1435100" lvl="2" indent="-284163">
              <a:spcAft>
                <a:spcPct val="15000"/>
              </a:spcAft>
              <a:buClr>
                <a:srgbClr val="4F91CD"/>
              </a:buClr>
              <a:buSzPct val="125000"/>
              <a:buFont typeface="Arial"/>
              <a:buChar char="•"/>
            </a:pPr>
            <a:r>
              <a:rPr lang="en-US" sz="2000" b="0" dirty="0" smtClean="0">
                <a:latin typeface="Arial Narrow"/>
                <a:cs typeface="Arial Narrow"/>
              </a:rPr>
              <a:t>Date of Birth, Grade, Gender</a:t>
            </a:r>
            <a:r>
              <a:rPr lang="en-US" sz="2000" b="0" dirty="0">
                <a:latin typeface="Arial Narrow"/>
                <a:cs typeface="Arial Narrow"/>
              </a:rPr>
              <a:t>, Race/Ethnicity</a:t>
            </a:r>
            <a:endParaRPr lang="en-US" sz="2000" b="0" dirty="0" smtClean="0">
              <a:latin typeface="Arial Narrow"/>
              <a:cs typeface="Arial Narrow"/>
            </a:endParaRPr>
          </a:p>
          <a:p>
            <a:pPr marL="1435100" lvl="2" indent="-284163">
              <a:spcAft>
                <a:spcPct val="15000"/>
              </a:spcAft>
              <a:buClr>
                <a:srgbClr val="4F91CD"/>
              </a:buClr>
              <a:buSzPct val="125000"/>
              <a:buFont typeface="Arial"/>
              <a:buChar char="•"/>
            </a:pPr>
            <a:r>
              <a:rPr lang="en-US" sz="2000" b="0" dirty="0">
                <a:latin typeface="Arial Narrow"/>
                <a:cs typeface="Arial Narrow"/>
              </a:rPr>
              <a:t>Accommodations </a:t>
            </a:r>
            <a:endParaRPr lang="en-US" sz="2000" b="0" dirty="0" smtClean="0">
              <a:latin typeface="Arial Narrow"/>
              <a:cs typeface="Arial Narrow"/>
            </a:endParaRPr>
          </a:p>
          <a:p>
            <a:pPr marL="1435100" lvl="2" indent="-284163">
              <a:spcAft>
                <a:spcPct val="15000"/>
              </a:spcAft>
              <a:buClr>
                <a:srgbClr val="4F91CD"/>
              </a:buClr>
              <a:buSzPct val="125000"/>
              <a:buFont typeface="Arial"/>
              <a:buChar char="•"/>
            </a:pPr>
            <a:r>
              <a:rPr lang="en-US" sz="2000" b="0" dirty="0" smtClean="0">
                <a:latin typeface="Arial Narrow"/>
                <a:cs typeface="Arial Narrow"/>
              </a:rPr>
              <a:t>Demographics – Special Education IEP,</a:t>
            </a:r>
            <a:br>
              <a:rPr lang="en-US" sz="2000" b="0" dirty="0" smtClean="0">
                <a:latin typeface="Arial Narrow"/>
                <a:cs typeface="Arial Narrow"/>
              </a:rPr>
            </a:br>
            <a:r>
              <a:rPr lang="en-US" sz="2000" b="0" dirty="0" smtClean="0">
                <a:latin typeface="Arial Narrow"/>
                <a:cs typeface="Arial Narrow"/>
              </a:rPr>
              <a:t>	Alternate Assessment, Test Format (transcribed online)</a:t>
            </a:r>
          </a:p>
          <a:p>
            <a:pPr marL="1435100" lvl="2" indent="-284163">
              <a:spcAft>
                <a:spcPct val="15000"/>
              </a:spcAft>
              <a:buClr>
                <a:srgbClr val="4F91CD"/>
              </a:buClr>
              <a:buSzPct val="125000"/>
              <a:buFont typeface="Arial"/>
              <a:buChar char="•"/>
            </a:pPr>
            <a:r>
              <a:rPr lang="en-US" sz="2000" b="0" dirty="0" smtClean="0">
                <a:latin typeface="Arial Narrow"/>
              </a:rPr>
              <a:t>Testing Codes – Reasons student was not tested</a:t>
            </a:r>
          </a:p>
          <a:p>
            <a:pPr marL="1435100" lvl="2" indent="-284163">
              <a:spcAft>
                <a:spcPct val="15000"/>
              </a:spcAft>
              <a:buClr>
                <a:srgbClr val="4F91CD"/>
              </a:buClr>
              <a:buSzPct val="125000"/>
              <a:buFont typeface="Arial"/>
              <a:buChar char="•"/>
            </a:pPr>
            <a:r>
              <a:rPr lang="en-US" sz="2000" b="0" dirty="0" smtClean="0">
                <a:latin typeface="Arial Narrow"/>
              </a:rPr>
              <a:t>Students who move between schools within a district must be added as new students</a:t>
            </a:r>
          </a:p>
          <a:p>
            <a:pPr marL="1435100" lvl="2" indent="-284163">
              <a:spcAft>
                <a:spcPct val="15000"/>
              </a:spcAft>
              <a:buClr>
                <a:srgbClr val="4F91CD"/>
              </a:buClr>
              <a:buSzPct val="125000"/>
              <a:buFont typeface="Arial"/>
              <a:buChar char="•"/>
            </a:pPr>
            <a:r>
              <a:rPr lang="en-US" sz="2000" b="0" dirty="0" smtClean="0">
                <a:latin typeface="Arial Narrow"/>
              </a:rPr>
              <a:t>Edits made in Manage Students will not update NSSRS</a:t>
            </a:r>
            <a:br>
              <a:rPr lang="en-US" sz="2000" b="0" dirty="0" smtClean="0">
                <a:latin typeface="Arial Narrow"/>
              </a:rPr>
            </a:br>
            <a:r>
              <a:rPr lang="en-US" sz="2000" b="0" dirty="0" smtClean="0">
                <a:latin typeface="Arial Narrow"/>
              </a:rPr>
              <a:t>and will not be retained for the NeSA-RMS Tests.</a:t>
            </a:r>
          </a:p>
          <a:p>
            <a:pPr marL="1150937" lvl="2">
              <a:spcAft>
                <a:spcPct val="15000"/>
              </a:spcAft>
              <a:buClr>
                <a:srgbClr val="4F91CD"/>
              </a:buClr>
              <a:buSzPct val="125000"/>
            </a:pPr>
            <a:endParaRPr lang="en-US" sz="2400" b="0" dirty="0" smtClean="0">
              <a:solidFill>
                <a:srgbClr val="C00000"/>
              </a:solidFill>
              <a:latin typeface="Arial Narrow"/>
            </a:endParaRPr>
          </a:p>
          <a:p>
            <a:pPr marL="1892300" lvl="3" indent="-284163">
              <a:spcAft>
                <a:spcPct val="15000"/>
              </a:spcAft>
              <a:buClr>
                <a:srgbClr val="4F91CD"/>
              </a:buClr>
              <a:buSzPct val="125000"/>
            </a:pPr>
            <a:endParaRPr lang="en-US" sz="2400" b="0" dirty="0" smtClean="0">
              <a:solidFill>
                <a:srgbClr val="C00000"/>
              </a:solidFill>
              <a:latin typeface="Arial Narrow"/>
            </a:endParaRPr>
          </a:p>
        </p:txBody>
      </p:sp>
      <p:pic>
        <p:nvPicPr>
          <p:cNvPr id="1026" name="Picture 2" descr="C:\Documents and Settings\vcook\Local Settings\Temporary Internet Files\Content.IE5\866ZXYI6\MC900442128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43535" y="4700539"/>
            <a:ext cx="400476" cy="400476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85FF15-2366-464F-A9D7-3AA477A532F5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" y="374688"/>
            <a:ext cx="493084" cy="6259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314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367662" y="350261"/>
            <a:ext cx="6897564" cy="70664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3200" b="1" dirty="0" smtClean="0">
                <a:solidFill>
                  <a:srgbClr val="022F65"/>
                </a:solidFill>
                <a:latin typeface="Garamond" pitchFamily="18" charset="0"/>
              </a:rPr>
              <a:t>Accommodations – Grades 8 &amp; 11</a:t>
            </a:r>
            <a:endParaRPr lang="en-US" sz="3200" dirty="0" smtClean="0"/>
          </a:p>
        </p:txBody>
      </p:sp>
      <p:sp>
        <p:nvSpPr>
          <p:cNvPr id="21507" name="Rectangle 10"/>
          <p:cNvSpPr>
            <a:spLocks noChangeArrowheads="1"/>
          </p:cNvSpPr>
          <p:nvPr/>
        </p:nvSpPr>
        <p:spPr bwMode="auto">
          <a:xfrm>
            <a:off x="838199" y="264638"/>
            <a:ext cx="8175171" cy="708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977900" lvl="1" indent="-284163">
              <a:spcAft>
                <a:spcPct val="15000"/>
              </a:spcAft>
              <a:buClr>
                <a:srgbClr val="4F91CD"/>
              </a:buClr>
              <a:buSzPct val="150000"/>
              <a:buFont typeface="Wingdings" charset="2"/>
              <a:buChar char="§"/>
            </a:pPr>
            <a:endParaRPr lang="en-US" sz="2000" dirty="0" smtClean="0"/>
          </a:p>
          <a:p>
            <a:pPr marL="977900" lvl="1" indent="-284163">
              <a:spcAft>
                <a:spcPct val="15000"/>
              </a:spcAft>
              <a:buClr>
                <a:srgbClr val="4F91CD"/>
              </a:buClr>
              <a:buSzPct val="150000"/>
              <a:buFont typeface="Wingdings" charset="2"/>
              <a:buChar char="§"/>
            </a:pPr>
            <a:endParaRPr lang="en-US" sz="2000" dirty="0"/>
          </a:p>
          <a:p>
            <a:pPr marL="977900" lvl="1" indent="-284163">
              <a:spcAft>
                <a:spcPct val="15000"/>
              </a:spcAft>
              <a:buClr>
                <a:srgbClr val="4F91CD"/>
              </a:buClr>
              <a:buSzPct val="150000"/>
              <a:buFont typeface="Wingdings" charset="2"/>
              <a:buChar char="§"/>
            </a:pPr>
            <a:endParaRPr lang="en-US" sz="2000" dirty="0" smtClean="0"/>
          </a:p>
          <a:p>
            <a:pPr marL="977900" lvl="1" indent="-284163">
              <a:spcAft>
                <a:spcPct val="15000"/>
              </a:spcAft>
              <a:buClr>
                <a:srgbClr val="4F91CD"/>
              </a:buClr>
              <a:buSzPct val="150000"/>
              <a:buFont typeface="Wingdings" charset="2"/>
              <a:buChar char="§"/>
            </a:pPr>
            <a:r>
              <a:rPr lang="en-US" sz="2000" dirty="0" smtClean="0"/>
              <a:t>Online</a:t>
            </a:r>
          </a:p>
          <a:p>
            <a:pPr marL="1493837" lvl="2" indent="-342900">
              <a:spcAft>
                <a:spcPct val="15000"/>
              </a:spcAft>
              <a:buClr>
                <a:srgbClr val="4F91CD"/>
              </a:buClr>
              <a:buSzPct val="150000"/>
              <a:buFont typeface="Arial" pitchFamily="34" charset="0"/>
              <a:buChar char="•"/>
            </a:pPr>
            <a:r>
              <a:rPr lang="en-US" sz="2000" b="0" dirty="0" smtClean="0"/>
              <a:t>Accommodations for grade 8 and 11 students with IEP or 504 Plans and English Language Learners who were tested online must be </a:t>
            </a:r>
            <a:r>
              <a:rPr lang="en-US" sz="2000" b="0" dirty="0"/>
              <a:t>reported </a:t>
            </a:r>
            <a:r>
              <a:rPr lang="en-US" sz="2000" b="0" dirty="0" smtClean="0"/>
              <a:t> in </a:t>
            </a:r>
            <a:r>
              <a:rPr lang="en-US" sz="2000" b="0" dirty="0"/>
              <a:t>eDIRECT Test </a:t>
            </a:r>
            <a:r>
              <a:rPr lang="en-US" sz="2000" b="0" dirty="0" smtClean="0"/>
              <a:t>Setup &gt; </a:t>
            </a:r>
            <a:r>
              <a:rPr lang="en-US" sz="2000" b="0" dirty="0"/>
              <a:t>Students &gt; Manage </a:t>
            </a:r>
            <a:r>
              <a:rPr lang="en-US" sz="2000" b="0" dirty="0" smtClean="0"/>
              <a:t>Students &gt; </a:t>
            </a:r>
            <a:br>
              <a:rPr lang="en-US" sz="2000" b="0" dirty="0" smtClean="0"/>
            </a:br>
            <a:r>
              <a:rPr lang="en-US" sz="2000" b="0" dirty="0" smtClean="0"/>
              <a:t>Find </a:t>
            </a:r>
            <a:r>
              <a:rPr lang="en-US" sz="2000" b="0" dirty="0"/>
              <a:t>Students &gt; View/Edit &gt; </a:t>
            </a:r>
            <a:r>
              <a:rPr lang="en-US" sz="2000" b="0" dirty="0" smtClean="0"/>
              <a:t>Accommodations.</a:t>
            </a:r>
          </a:p>
          <a:p>
            <a:pPr marL="1036637" lvl="1" indent="-342900">
              <a:spcAft>
                <a:spcPct val="15000"/>
              </a:spcAft>
              <a:buClr>
                <a:srgbClr val="4F91CD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</a:rPr>
              <a:t>Grades </a:t>
            </a:r>
            <a:r>
              <a:rPr lang="en-US" sz="2000" dirty="0">
                <a:solidFill>
                  <a:srgbClr val="000000"/>
                </a:solidFill>
              </a:rPr>
              <a:t>8 &amp; 11</a:t>
            </a:r>
            <a:r>
              <a:rPr lang="en-US" sz="2000" dirty="0" smtClean="0">
                <a:solidFill>
                  <a:srgbClr val="000000"/>
                </a:solidFill>
              </a:rPr>
              <a:t>: Indicate </a:t>
            </a:r>
            <a:r>
              <a:rPr lang="en-US" sz="2000" dirty="0">
                <a:solidFill>
                  <a:srgbClr val="000000"/>
                </a:solidFill>
              </a:rPr>
              <a:t>if a student’s response was transcribed.</a:t>
            </a:r>
          </a:p>
          <a:p>
            <a:pPr marL="1435100" lvl="2" indent="-284163">
              <a:spcAft>
                <a:spcPct val="15000"/>
              </a:spcAft>
              <a:buClr>
                <a:srgbClr val="4F91CD"/>
              </a:buClr>
              <a:buSzPct val="125000"/>
            </a:pPr>
            <a:endParaRPr lang="en-US" sz="2400" b="0" dirty="0">
              <a:latin typeface="Arial Narrow"/>
              <a:cs typeface="Arial Narrow"/>
            </a:endParaRPr>
          </a:p>
          <a:p>
            <a:pPr marL="1493837" lvl="2" indent="-342900">
              <a:spcAft>
                <a:spcPct val="15000"/>
              </a:spcAft>
              <a:buClr>
                <a:srgbClr val="4F91CD"/>
              </a:buClr>
              <a:buSzPct val="150000"/>
              <a:buFont typeface="Arial" pitchFamily="34" charset="0"/>
              <a:buChar char="•"/>
            </a:pPr>
            <a:endParaRPr lang="en-US" sz="2000" b="0" dirty="0"/>
          </a:p>
          <a:p>
            <a:pPr marL="1493837" lvl="2" indent="-342900">
              <a:spcAft>
                <a:spcPct val="15000"/>
              </a:spcAft>
              <a:buClr>
                <a:srgbClr val="4F91CD"/>
              </a:buClr>
              <a:buSzPct val="150000"/>
              <a:buFont typeface="Arial" pitchFamily="34" charset="0"/>
              <a:buChar char="•"/>
            </a:pPr>
            <a:endParaRPr lang="en-US" sz="2400" b="0" dirty="0"/>
          </a:p>
          <a:p>
            <a:pPr marL="1150937" lvl="2">
              <a:spcAft>
                <a:spcPct val="15000"/>
              </a:spcAft>
              <a:buClr>
                <a:srgbClr val="4F91CD"/>
              </a:buClr>
              <a:buSzPct val="150000"/>
            </a:pPr>
            <a:endParaRPr lang="en-US" sz="2400" dirty="0">
              <a:solidFill>
                <a:srgbClr val="FF0000"/>
              </a:solidFill>
            </a:endParaRPr>
          </a:p>
          <a:p>
            <a:pPr marL="1150937" lvl="2">
              <a:spcAft>
                <a:spcPct val="15000"/>
              </a:spcAft>
              <a:buClr>
                <a:srgbClr val="4F91CD"/>
              </a:buClr>
              <a:buSzPct val="150000"/>
            </a:pPr>
            <a:r>
              <a:rPr lang="en-US" sz="2400" b="0" dirty="0" smtClean="0"/>
              <a:t/>
            </a:r>
            <a:br>
              <a:rPr lang="en-US" sz="2400" b="0" dirty="0" smtClean="0"/>
            </a:br>
            <a:r>
              <a:rPr lang="en-US" sz="2400" b="0" dirty="0" smtClean="0"/>
              <a:t/>
            </a:r>
            <a:br>
              <a:rPr lang="en-US" sz="2400" b="0" dirty="0" smtClean="0"/>
            </a:br>
            <a:endParaRPr lang="en-US" sz="2400" b="0" dirty="0" smtClean="0"/>
          </a:p>
          <a:p>
            <a:pPr marL="1150937" lvl="2">
              <a:spcAft>
                <a:spcPct val="15000"/>
              </a:spcAft>
              <a:buClr>
                <a:srgbClr val="4F91CD"/>
              </a:buClr>
              <a:buSzPct val="150000"/>
            </a:pPr>
            <a:endParaRPr lang="en-US" sz="2400" b="0" dirty="0" smtClean="0"/>
          </a:p>
          <a:p>
            <a:pPr marL="1435100" lvl="2" indent="-284163">
              <a:spcAft>
                <a:spcPct val="15000"/>
              </a:spcAft>
              <a:buClr>
                <a:srgbClr val="4F91CD"/>
              </a:buClr>
              <a:buSzPct val="125000"/>
            </a:pPr>
            <a:endParaRPr lang="en-US" sz="2400" b="0" dirty="0" smtClean="0">
              <a:latin typeface="Arial Narrow"/>
              <a:cs typeface="Arial Narrow"/>
            </a:endParaRPr>
          </a:p>
          <a:p>
            <a:pPr marL="977900" lvl="1" indent="-284163">
              <a:spcAft>
                <a:spcPct val="15000"/>
              </a:spcAft>
              <a:buClr>
                <a:srgbClr val="4F91CD"/>
              </a:buClr>
              <a:buSzPct val="150000"/>
              <a:buFont typeface="Wingdings" charset="2"/>
              <a:buChar char="§"/>
            </a:pPr>
            <a:endParaRPr lang="en-US" sz="2000" dirty="0" smtClean="0">
              <a:solidFill>
                <a:srgbClr val="0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85FF15-2366-464F-A9D7-3AA477A532F5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15" y="314196"/>
            <a:ext cx="493084" cy="6259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8"/>
          <p:cNvPicPr/>
          <p:nvPr/>
        </p:nvPicPr>
        <p:blipFill>
          <a:blip r:embed="rId4"/>
          <a:stretch>
            <a:fillRect/>
          </a:stretch>
        </p:blipFill>
        <p:spPr>
          <a:xfrm>
            <a:off x="1770519" y="3532460"/>
            <a:ext cx="5943600" cy="2620202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519" y="3532460"/>
            <a:ext cx="5953125" cy="21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ight Arrow 7"/>
          <p:cNvSpPr/>
          <p:nvPr/>
        </p:nvSpPr>
        <p:spPr bwMode="auto">
          <a:xfrm>
            <a:off x="1220295" y="5395020"/>
            <a:ext cx="638174" cy="220845"/>
          </a:xfrm>
          <a:prstGeom prst="rightArrow">
            <a:avLst/>
          </a:prstGeom>
          <a:solidFill>
            <a:srgbClr val="A5002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50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/>
          <p:nvPr/>
        </p:nvPicPr>
        <p:blipFill>
          <a:blip r:embed="rId3"/>
          <a:stretch>
            <a:fillRect/>
          </a:stretch>
        </p:blipFill>
        <p:spPr>
          <a:xfrm>
            <a:off x="838197" y="3562350"/>
            <a:ext cx="5236565" cy="2933701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3562351"/>
            <a:ext cx="5263479" cy="233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128" y="3562350"/>
            <a:ext cx="1737634" cy="1165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367662" y="350261"/>
            <a:ext cx="6897564" cy="70664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3200" b="1" dirty="0" smtClean="0">
                <a:solidFill>
                  <a:srgbClr val="022F65"/>
                </a:solidFill>
                <a:latin typeface="Garamond" pitchFamily="18" charset="0"/>
              </a:rPr>
              <a:t>Accommodations – Grades 8 &amp; 11</a:t>
            </a:r>
            <a:endParaRPr lang="en-US" sz="32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85FF15-2366-464F-A9D7-3AA477A532F5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15" y="314196"/>
            <a:ext cx="493084" cy="6259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18754" y="836382"/>
            <a:ext cx="7477571" cy="272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68325" indent="-331788">
              <a:spcAft>
                <a:spcPct val="15000"/>
              </a:spcAft>
              <a:buClr>
                <a:srgbClr val="4F91CD"/>
              </a:buClr>
              <a:buSzPct val="150000"/>
              <a:buFont typeface="Wingdings" charset="2"/>
              <a:buChar char="§"/>
              <a:tabLst>
                <a:tab pos="3436938" algn="l"/>
              </a:tabLst>
            </a:pPr>
            <a:r>
              <a:rPr lang="en-US" sz="2400" dirty="0" smtClean="0">
                <a:solidFill>
                  <a:srgbClr val="000000"/>
                </a:solidFill>
              </a:rPr>
              <a:t>Spellcheck Accommodation</a:t>
            </a:r>
          </a:p>
          <a:p>
            <a:pPr marL="1036637" lvl="1" indent="-342900">
              <a:spcAft>
                <a:spcPct val="15000"/>
              </a:spcAft>
              <a:buClr>
                <a:srgbClr val="4F91CD"/>
              </a:buClr>
              <a:buSzPct val="150000"/>
              <a:buFont typeface="Arial" panose="020B0604020202020204" pitchFamily="34" charset="0"/>
              <a:buChar char="•"/>
              <a:tabLst>
                <a:tab pos="3436938" algn="l"/>
              </a:tabLst>
            </a:pPr>
            <a:r>
              <a:rPr lang="en-US" sz="2000" b="0" dirty="0"/>
              <a:t>NeSA-Writing test forms that include a Spellcheck tool are available for students with </a:t>
            </a:r>
            <a:r>
              <a:rPr lang="en-US" sz="2000" b="0" dirty="0" err="1"/>
              <a:t>IEPs</a:t>
            </a:r>
            <a:r>
              <a:rPr lang="en-US" sz="2000" b="0" dirty="0"/>
              <a:t> or 504 Plans that allow this accommodation.</a:t>
            </a:r>
            <a:endParaRPr lang="en-US" sz="2000" b="0" dirty="0">
              <a:solidFill>
                <a:srgbClr val="000000"/>
              </a:solidFill>
            </a:endParaRPr>
          </a:p>
          <a:p>
            <a:pPr marL="1436687" lvl="2" indent="-342900">
              <a:spcAft>
                <a:spcPct val="15000"/>
              </a:spcAft>
              <a:buClr>
                <a:srgbClr val="4F91CD"/>
              </a:buClr>
              <a:buSzPct val="150000"/>
              <a:buFont typeface="Arial Narrow" panose="020B0606020202030204" pitchFamily="34" charset="0"/>
              <a:buChar char="−"/>
              <a:tabLst>
                <a:tab pos="3436938" algn="l"/>
              </a:tabLst>
            </a:pPr>
            <a:r>
              <a:rPr lang="en-US" sz="1800" b="0" dirty="0">
                <a:solidFill>
                  <a:srgbClr val="000000"/>
                </a:solidFill>
              </a:rPr>
              <a:t>Select Accommodations tab </a:t>
            </a:r>
            <a:r>
              <a:rPr lang="en-US" sz="1800" b="0" dirty="0" smtClean="0">
                <a:solidFill>
                  <a:srgbClr val="000000"/>
                </a:solidFill>
              </a:rPr>
              <a:t>and indicate accommodation</a:t>
            </a:r>
            <a:endParaRPr lang="en-US" sz="1800" b="0" dirty="0">
              <a:solidFill>
                <a:srgbClr val="000000"/>
              </a:solidFill>
            </a:endParaRPr>
          </a:p>
          <a:p>
            <a:pPr marL="1436687" lvl="2" indent="-342900">
              <a:spcAft>
                <a:spcPct val="15000"/>
              </a:spcAft>
              <a:buClr>
                <a:srgbClr val="4F91CD"/>
              </a:buClr>
              <a:buSzPct val="150000"/>
              <a:buFont typeface="Arial Narrow" panose="020B0606020202030204" pitchFamily="34" charset="0"/>
              <a:buChar char="−"/>
              <a:tabLst>
                <a:tab pos="3436938" algn="l"/>
              </a:tabLst>
            </a:pPr>
            <a:r>
              <a:rPr lang="en-US" sz="1800" b="0" dirty="0" smtClean="0">
                <a:solidFill>
                  <a:srgbClr val="000000"/>
                </a:solidFill>
              </a:rPr>
              <a:t>Be </a:t>
            </a:r>
            <a:r>
              <a:rPr lang="en-US" sz="1800" b="0" dirty="0">
                <a:solidFill>
                  <a:srgbClr val="000000"/>
                </a:solidFill>
              </a:rPr>
              <a:t>sure to Save any edits</a:t>
            </a:r>
          </a:p>
          <a:p>
            <a:pPr marL="1436687" lvl="2" indent="-342900">
              <a:spcAft>
                <a:spcPct val="15000"/>
              </a:spcAft>
              <a:buClr>
                <a:srgbClr val="4F91CD"/>
              </a:buClr>
              <a:buSzPct val="150000"/>
              <a:buFont typeface="Arial Narrow" panose="020B0606020202030204" pitchFamily="34" charset="0"/>
              <a:buChar char="−"/>
              <a:tabLst>
                <a:tab pos="3436938" algn="l"/>
              </a:tabLst>
            </a:pPr>
            <a:r>
              <a:rPr lang="en-US" sz="1800" b="0" dirty="0">
                <a:solidFill>
                  <a:srgbClr val="000000"/>
                </a:solidFill>
              </a:rPr>
              <a:t>Check </a:t>
            </a:r>
            <a:r>
              <a:rPr lang="en-US" sz="1800" b="0" u="sng" dirty="0">
                <a:solidFill>
                  <a:srgbClr val="000000"/>
                </a:solidFill>
              </a:rPr>
              <a:t>Update Report</a:t>
            </a:r>
            <a:r>
              <a:rPr lang="en-US" sz="1800" b="0" dirty="0">
                <a:solidFill>
                  <a:srgbClr val="000000"/>
                </a:solidFill>
              </a:rPr>
              <a:t> after saving </a:t>
            </a:r>
            <a:r>
              <a:rPr lang="en-US" sz="1800" b="0" dirty="0" smtClean="0">
                <a:solidFill>
                  <a:srgbClr val="000000"/>
                </a:solidFill>
              </a:rPr>
              <a:t>changes</a:t>
            </a:r>
          </a:p>
          <a:p>
            <a:pPr marL="1436687" lvl="2" indent="-342900">
              <a:spcAft>
                <a:spcPct val="15000"/>
              </a:spcAft>
              <a:buClr>
                <a:srgbClr val="4F91CD"/>
              </a:buClr>
              <a:buSzPct val="150000"/>
              <a:buFont typeface="Arial Narrow" panose="020B0606020202030204" pitchFamily="34" charset="0"/>
              <a:buChar char="−"/>
              <a:tabLst>
                <a:tab pos="3436938" algn="l"/>
              </a:tabLst>
            </a:pPr>
            <a:r>
              <a:rPr lang="en-US" sz="1800" b="0" dirty="0" smtClean="0">
                <a:solidFill>
                  <a:srgbClr val="000000"/>
                </a:solidFill>
              </a:rPr>
              <a:t>Student Test Ticket will display “Spellcheck”</a:t>
            </a:r>
          </a:p>
          <a:p>
            <a:pPr marL="1893887" lvl="3" indent="-342900">
              <a:spcAft>
                <a:spcPct val="15000"/>
              </a:spcAft>
              <a:buClr>
                <a:srgbClr val="4F91CD"/>
              </a:buClr>
              <a:buSzPct val="150000"/>
              <a:buFont typeface="Arial Narrow" panose="020B0606020202030204" pitchFamily="34" charset="0"/>
              <a:buChar char="−"/>
              <a:tabLst>
                <a:tab pos="3436938" algn="l"/>
              </a:tabLst>
            </a:pPr>
            <a:endParaRPr lang="en-US" sz="1800" b="0" dirty="0"/>
          </a:p>
        </p:txBody>
      </p:sp>
      <p:sp>
        <p:nvSpPr>
          <p:cNvPr id="13" name="Oval 12"/>
          <p:cNvSpPr/>
          <p:nvPr/>
        </p:nvSpPr>
        <p:spPr bwMode="auto">
          <a:xfrm>
            <a:off x="4897255" y="3891332"/>
            <a:ext cx="617380" cy="101329"/>
          </a:xfrm>
          <a:prstGeom prst="ellipse">
            <a:avLst/>
          </a:prstGeom>
          <a:solidFill>
            <a:schemeClr val="accent1">
              <a:alpha val="0"/>
            </a:schemeClr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6" name="Right Arrow 15"/>
          <p:cNvSpPr/>
          <p:nvPr/>
        </p:nvSpPr>
        <p:spPr bwMode="auto">
          <a:xfrm>
            <a:off x="647798" y="5887489"/>
            <a:ext cx="319085" cy="220845"/>
          </a:xfrm>
          <a:prstGeom prst="rightArrow">
            <a:avLst/>
          </a:prstGeom>
          <a:solidFill>
            <a:srgbClr val="A5002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762" y="3562351"/>
            <a:ext cx="2766098" cy="2950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\\mgfs01\home$\jborn\Desktop\OnlineWritingManual_CVR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15" y="1043490"/>
            <a:ext cx="498256" cy="64008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442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/>
          <p:nvPr/>
        </p:nvPicPr>
        <p:blipFill>
          <a:blip r:embed="rId3"/>
          <a:stretch>
            <a:fillRect/>
          </a:stretch>
        </p:blipFill>
        <p:spPr>
          <a:xfrm>
            <a:off x="2029869" y="2923953"/>
            <a:ext cx="5133146" cy="3338624"/>
          </a:xfrm>
          <a:prstGeom prst="rect">
            <a:avLst/>
          </a:prstGeom>
        </p:spPr>
      </p:pic>
      <p:sp>
        <p:nvSpPr>
          <p:cNvPr id="21508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367662" y="350261"/>
            <a:ext cx="6897564" cy="70664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3200" b="1" dirty="0" smtClean="0">
                <a:solidFill>
                  <a:srgbClr val="022F65"/>
                </a:solidFill>
                <a:latin typeface="Garamond" pitchFamily="18" charset="0"/>
              </a:rPr>
              <a:t>Demographics – Alternate Assessment </a:t>
            </a:r>
            <a:endParaRPr lang="en-US" sz="3200" dirty="0" smtClean="0"/>
          </a:p>
        </p:txBody>
      </p:sp>
      <p:sp>
        <p:nvSpPr>
          <p:cNvPr id="21507" name="Rectangle 10"/>
          <p:cNvSpPr>
            <a:spLocks noChangeArrowheads="1"/>
          </p:cNvSpPr>
          <p:nvPr/>
        </p:nvSpPr>
        <p:spPr bwMode="auto">
          <a:xfrm>
            <a:off x="1153886" y="1149587"/>
            <a:ext cx="7826828" cy="251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977900" lvl="1" indent="-284163">
              <a:spcAft>
                <a:spcPct val="15000"/>
              </a:spcAft>
              <a:buClr>
                <a:srgbClr val="4F91CD"/>
              </a:buClr>
              <a:buSzPct val="150000"/>
              <a:buFont typeface="Wingdings" charset="2"/>
              <a:buChar char="§"/>
            </a:pPr>
            <a:r>
              <a:rPr lang="en-US" sz="2000" dirty="0"/>
              <a:t>Online and Paper/Pencil </a:t>
            </a:r>
            <a:r>
              <a:rPr lang="en-US" sz="2000" dirty="0" smtClean="0"/>
              <a:t>Testers – Grades 8 and 11</a:t>
            </a:r>
            <a:endParaRPr lang="en-US" sz="2000" dirty="0"/>
          </a:p>
          <a:p>
            <a:pPr marL="1493837" lvl="2" indent="-342900">
              <a:spcAft>
                <a:spcPct val="15000"/>
              </a:spcAft>
              <a:buClr>
                <a:srgbClr val="4F91CD"/>
              </a:buClr>
              <a:buSzPct val="150000"/>
              <a:buFont typeface="Arial" pitchFamily="34" charset="0"/>
              <a:buChar char="•"/>
            </a:pPr>
            <a:r>
              <a:rPr lang="en-US" sz="2000" b="0" dirty="0" smtClean="0"/>
              <a:t>Indicate a student was locally administered an alternate assessment by checking the appropriate box in </a:t>
            </a:r>
            <a:r>
              <a:rPr lang="en-US" sz="2000" b="0" dirty="0"/>
              <a:t>eDIRECT Test </a:t>
            </a:r>
            <a:r>
              <a:rPr lang="en-US" sz="2000" b="0" dirty="0" smtClean="0"/>
              <a:t>Setup &gt; </a:t>
            </a:r>
            <a:r>
              <a:rPr lang="en-US" sz="2000" b="0" dirty="0"/>
              <a:t>Students &gt; Manage </a:t>
            </a:r>
            <a:r>
              <a:rPr lang="en-US" sz="2000" b="0" dirty="0" smtClean="0"/>
              <a:t>Students &gt; </a:t>
            </a:r>
            <a:r>
              <a:rPr lang="en-US" sz="2000" b="0" dirty="0"/>
              <a:t>Find Students &gt; </a:t>
            </a:r>
            <a:r>
              <a:rPr lang="en-US" sz="2000" b="0" dirty="0" smtClean="0"/>
              <a:t> View/Edit </a:t>
            </a:r>
            <a:r>
              <a:rPr lang="en-US" sz="2000" b="0" dirty="0"/>
              <a:t>&gt; </a:t>
            </a:r>
            <a:r>
              <a:rPr lang="en-US" sz="2000" b="0" dirty="0" smtClean="0"/>
              <a:t>Demographics.</a:t>
            </a:r>
            <a:endParaRPr lang="en-US" sz="2000" b="0" dirty="0"/>
          </a:p>
          <a:p>
            <a:pPr marL="1435100" lvl="2" indent="-284163">
              <a:spcAft>
                <a:spcPct val="15000"/>
              </a:spcAft>
              <a:buClr>
                <a:srgbClr val="4F91CD"/>
              </a:buClr>
              <a:buSzPct val="125000"/>
            </a:pPr>
            <a:endParaRPr lang="en-US" sz="2400" b="0" dirty="0"/>
          </a:p>
          <a:p>
            <a:pPr marL="1435100" lvl="2" indent="-284163">
              <a:spcAft>
                <a:spcPct val="15000"/>
              </a:spcAft>
              <a:buClr>
                <a:srgbClr val="4F91CD"/>
              </a:buClr>
              <a:buSzPct val="125000"/>
            </a:pPr>
            <a:endParaRPr lang="en-US" sz="2400" b="0" dirty="0" smtClean="0">
              <a:latin typeface="Arial Narrow"/>
              <a:cs typeface="Arial Narrow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85FF15-2366-464F-A9D7-3AA477A532F5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6" name="Oval 5"/>
          <p:cNvSpPr/>
          <p:nvPr/>
        </p:nvSpPr>
        <p:spPr bwMode="auto">
          <a:xfrm>
            <a:off x="3312294" y="3766658"/>
            <a:ext cx="749343" cy="241816"/>
          </a:xfrm>
          <a:prstGeom prst="ellipse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" name="Right Arrow 2"/>
          <p:cNvSpPr/>
          <p:nvPr/>
        </p:nvSpPr>
        <p:spPr bwMode="auto">
          <a:xfrm>
            <a:off x="1472973" y="4120837"/>
            <a:ext cx="638174" cy="376734"/>
          </a:xfrm>
          <a:prstGeom prst="rightArrow">
            <a:avLst/>
          </a:prstGeom>
          <a:solidFill>
            <a:srgbClr val="A5002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07" y="353160"/>
            <a:ext cx="493084" cy="6259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812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/>
          <p:nvPr/>
        </p:nvPicPr>
        <p:blipFill>
          <a:blip r:embed="rId3"/>
          <a:stretch>
            <a:fillRect/>
          </a:stretch>
        </p:blipFill>
        <p:spPr>
          <a:xfrm>
            <a:off x="2540866" y="3128399"/>
            <a:ext cx="5133146" cy="3338624"/>
          </a:xfrm>
          <a:prstGeom prst="rect">
            <a:avLst/>
          </a:prstGeom>
        </p:spPr>
      </p:pic>
      <p:sp>
        <p:nvSpPr>
          <p:cNvPr id="21508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367661" y="350261"/>
            <a:ext cx="7645710" cy="70664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3200" b="1" dirty="0">
                <a:solidFill>
                  <a:srgbClr val="022F65"/>
                </a:solidFill>
                <a:latin typeface="Garamond" pitchFamily="18" charset="0"/>
              </a:rPr>
              <a:t>Demographics </a:t>
            </a:r>
            <a:r>
              <a:rPr lang="en-US" sz="3200" b="1" dirty="0" smtClean="0">
                <a:solidFill>
                  <a:srgbClr val="022F65"/>
                </a:solidFill>
                <a:latin typeface="Garamond" pitchFamily="18" charset="0"/>
              </a:rPr>
              <a:t>–Test Format</a:t>
            </a:r>
            <a:endParaRPr lang="en-US" sz="3200" dirty="0" smtClean="0"/>
          </a:p>
        </p:txBody>
      </p:sp>
      <p:sp>
        <p:nvSpPr>
          <p:cNvPr id="21507" name="Rectangle 10"/>
          <p:cNvSpPr>
            <a:spLocks noChangeArrowheads="1"/>
          </p:cNvSpPr>
          <p:nvPr/>
        </p:nvSpPr>
        <p:spPr bwMode="auto">
          <a:xfrm>
            <a:off x="1194025" y="1020766"/>
            <a:ext cx="7826828" cy="315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806450" lvl="2" indent="-342900">
              <a:spcAft>
                <a:spcPct val="15000"/>
              </a:spcAft>
              <a:buClr>
                <a:srgbClr val="4F91CD"/>
              </a:buClr>
              <a:buSzPct val="150000"/>
              <a:buFont typeface="Wingdings" pitchFamily="2" charset="2"/>
              <a:buChar char="§"/>
            </a:pPr>
            <a:r>
              <a:rPr lang="en-US" sz="2000" dirty="0" smtClean="0"/>
              <a:t>Braille &amp; Large Print – Grades 8 &amp; 11 – Online</a:t>
            </a:r>
          </a:p>
          <a:p>
            <a:pPr marL="1493837" lvl="2" indent="-342900">
              <a:spcAft>
                <a:spcPct val="15000"/>
              </a:spcAft>
              <a:buClr>
                <a:srgbClr val="4F91CD"/>
              </a:buClr>
              <a:buSzPct val="150000"/>
              <a:buFont typeface="Arial" pitchFamily="34" charset="0"/>
              <a:buChar char="•"/>
            </a:pPr>
            <a:r>
              <a:rPr lang="en-US" sz="2000" b="0" dirty="0" smtClean="0"/>
              <a:t>For student responses transcribed online, indicate </a:t>
            </a:r>
            <a:r>
              <a:rPr lang="en-US" sz="2000" b="0" dirty="0"/>
              <a:t>the student was administered the test in a Braille or </a:t>
            </a:r>
            <a:r>
              <a:rPr lang="en-US" sz="2000" b="0" dirty="0" smtClean="0"/>
              <a:t>Large Print format by selecting the appropriate option in </a:t>
            </a:r>
            <a:r>
              <a:rPr lang="en-US" sz="2000" b="0" dirty="0"/>
              <a:t>the Test </a:t>
            </a:r>
            <a:r>
              <a:rPr lang="en-US" sz="2000" b="0" dirty="0" smtClean="0"/>
              <a:t>Format field dropdown </a:t>
            </a:r>
            <a:r>
              <a:rPr lang="en-US" sz="2000" b="0" dirty="0"/>
              <a:t>in eDIRECT Test </a:t>
            </a:r>
            <a:r>
              <a:rPr lang="en-US" sz="2000" b="0" dirty="0" smtClean="0"/>
              <a:t>Setup &gt; </a:t>
            </a:r>
            <a:r>
              <a:rPr lang="en-US" sz="2000" b="0" dirty="0"/>
              <a:t>Students &gt; Manage </a:t>
            </a:r>
            <a:r>
              <a:rPr lang="en-US" sz="2000" b="0" dirty="0" smtClean="0"/>
              <a:t>Students &gt; </a:t>
            </a:r>
            <a:r>
              <a:rPr lang="en-US" sz="2000" b="0" dirty="0"/>
              <a:t>Find Students &gt; View/Edit &gt; </a:t>
            </a:r>
            <a:r>
              <a:rPr lang="en-US" sz="2000" b="0" dirty="0" smtClean="0"/>
              <a:t>Demographics.</a:t>
            </a:r>
            <a:endParaRPr lang="en-US" sz="2000" b="0" dirty="0"/>
          </a:p>
          <a:p>
            <a:pPr marL="1435100" lvl="2" indent="-284163">
              <a:spcAft>
                <a:spcPct val="15000"/>
              </a:spcAft>
              <a:buClr>
                <a:srgbClr val="4F91CD"/>
              </a:buClr>
              <a:buSzPct val="125000"/>
            </a:pPr>
            <a:endParaRPr lang="en-US" sz="2400" b="0" dirty="0" smtClean="0">
              <a:latin typeface="Arial Narrow"/>
              <a:cs typeface="Arial Narrow"/>
            </a:endParaRPr>
          </a:p>
          <a:p>
            <a:pPr marL="1435100" lvl="2" indent="-284163">
              <a:spcAft>
                <a:spcPct val="15000"/>
              </a:spcAft>
              <a:buClr>
                <a:srgbClr val="4F91CD"/>
              </a:buClr>
              <a:buSzPct val="125000"/>
            </a:pPr>
            <a:endParaRPr lang="en-US" sz="2400" b="0" dirty="0" smtClean="0">
              <a:latin typeface="Arial Narrow"/>
              <a:cs typeface="Arial Narrow"/>
            </a:endParaRPr>
          </a:p>
          <a:p>
            <a:pPr marL="685800" lvl="1">
              <a:spcAft>
                <a:spcPct val="15000"/>
              </a:spcAft>
              <a:buClr>
                <a:srgbClr val="4F91CD"/>
              </a:buClr>
              <a:buSzPct val="75000"/>
            </a:pPr>
            <a:endParaRPr lang="en-US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85FF15-2366-464F-A9D7-3AA477A532F5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 bwMode="auto">
          <a:xfrm>
            <a:off x="3841757" y="3987209"/>
            <a:ext cx="730243" cy="276363"/>
          </a:xfrm>
          <a:prstGeom prst="ellipse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2" name="Right Arrow 11"/>
          <p:cNvSpPr/>
          <p:nvPr/>
        </p:nvSpPr>
        <p:spPr bwMode="auto">
          <a:xfrm>
            <a:off x="1962854" y="4609344"/>
            <a:ext cx="638174" cy="376734"/>
          </a:xfrm>
          <a:prstGeom prst="rightArrow">
            <a:avLst/>
          </a:prstGeom>
          <a:solidFill>
            <a:srgbClr val="A5002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433" y="362812"/>
            <a:ext cx="493084" cy="6259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835" y="4633652"/>
            <a:ext cx="2101140" cy="73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74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367661" y="350261"/>
            <a:ext cx="7271513" cy="70664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3200" b="1" dirty="0" smtClean="0">
                <a:solidFill>
                  <a:srgbClr val="022F65"/>
                </a:solidFill>
                <a:latin typeface="Garamond" pitchFamily="18" charset="0"/>
              </a:rPr>
              <a:t>Visual Display Settings – Grades 8 &amp; 11</a:t>
            </a:r>
            <a:endParaRPr lang="en-US" sz="3200" dirty="0" smtClean="0"/>
          </a:p>
        </p:txBody>
      </p:sp>
      <p:sp>
        <p:nvSpPr>
          <p:cNvPr id="21507" name="Rectangle 10"/>
          <p:cNvSpPr>
            <a:spLocks noChangeArrowheads="1"/>
          </p:cNvSpPr>
          <p:nvPr/>
        </p:nvSpPr>
        <p:spPr bwMode="auto">
          <a:xfrm>
            <a:off x="838200" y="1584473"/>
            <a:ext cx="8175171" cy="5278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977900" lvl="1" indent="-284163">
              <a:spcAft>
                <a:spcPct val="15000"/>
              </a:spcAft>
              <a:buClr>
                <a:srgbClr val="4F91CD"/>
              </a:buClr>
              <a:buSzPct val="150000"/>
              <a:buFont typeface="Wingdings" charset="2"/>
              <a:buChar char="§"/>
            </a:pPr>
            <a:r>
              <a:rPr lang="en-US" sz="2000" dirty="0" smtClean="0"/>
              <a:t>Online</a:t>
            </a:r>
          </a:p>
          <a:p>
            <a:pPr marL="1493837" lvl="2" indent="-342900">
              <a:spcAft>
                <a:spcPct val="15000"/>
              </a:spcAft>
              <a:buClr>
                <a:srgbClr val="4F91CD"/>
              </a:buClr>
              <a:buSzPct val="150000"/>
              <a:buFont typeface="Arial" pitchFamily="34" charset="0"/>
              <a:buChar char="•"/>
            </a:pPr>
            <a:r>
              <a:rPr lang="en-US" sz="2000" b="0" dirty="0"/>
              <a:t>S</a:t>
            </a:r>
            <a:r>
              <a:rPr lang="en-US" sz="2000" b="0" dirty="0" smtClean="0"/>
              <a:t>tudents </a:t>
            </a:r>
            <a:r>
              <a:rPr lang="en-US" sz="2000" b="0" u="sng" dirty="0" smtClean="0"/>
              <a:t>do not</a:t>
            </a:r>
            <a:r>
              <a:rPr lang="en-US" sz="2000" b="0" dirty="0" smtClean="0"/>
              <a:t> need special Student Test Tickets to access visual display settings.</a:t>
            </a:r>
          </a:p>
          <a:p>
            <a:pPr marL="1493837" lvl="2" indent="-342900">
              <a:spcAft>
                <a:spcPct val="15000"/>
              </a:spcAft>
              <a:buClr>
                <a:srgbClr val="4F91CD"/>
              </a:buClr>
              <a:buSzPct val="150000"/>
              <a:buFont typeface="Arial" pitchFamily="34" charset="0"/>
              <a:buChar char="•"/>
            </a:pPr>
            <a:r>
              <a:rPr lang="en-US" sz="2000" b="0" dirty="0" smtClean="0"/>
              <a:t>All students testing online have access to magnification and color chooser.</a:t>
            </a:r>
          </a:p>
          <a:p>
            <a:pPr marL="1150937" lvl="2">
              <a:spcAft>
                <a:spcPct val="15000"/>
              </a:spcAft>
              <a:buClr>
                <a:srgbClr val="4F91CD"/>
              </a:buClr>
              <a:buSzPct val="150000"/>
            </a:pPr>
            <a:endParaRPr lang="en-US" sz="2400" b="0" dirty="0" smtClean="0"/>
          </a:p>
          <a:p>
            <a:pPr marL="1150937" lvl="2">
              <a:spcAft>
                <a:spcPct val="15000"/>
              </a:spcAft>
              <a:buClr>
                <a:srgbClr val="4F91CD"/>
              </a:buClr>
              <a:buSzPct val="150000"/>
            </a:pPr>
            <a:r>
              <a:rPr lang="en-US" sz="2400" b="0" dirty="0" smtClean="0"/>
              <a:t/>
            </a:r>
            <a:br>
              <a:rPr lang="en-US" sz="2400" b="0" dirty="0" smtClean="0"/>
            </a:br>
            <a:r>
              <a:rPr lang="en-US" sz="2400" b="0" dirty="0" smtClean="0"/>
              <a:t/>
            </a:r>
            <a:br>
              <a:rPr lang="en-US" sz="2400" b="0" dirty="0" smtClean="0"/>
            </a:br>
            <a:r>
              <a:rPr lang="en-US" sz="2400" b="0" dirty="0" smtClean="0"/>
              <a:t/>
            </a:r>
            <a:br>
              <a:rPr lang="en-US" sz="2400" b="0" dirty="0" smtClean="0"/>
            </a:br>
            <a:endParaRPr lang="en-US" sz="2400" b="0" dirty="0" smtClean="0"/>
          </a:p>
          <a:p>
            <a:pPr marL="1150937" lvl="2">
              <a:spcAft>
                <a:spcPct val="15000"/>
              </a:spcAft>
              <a:buClr>
                <a:srgbClr val="4F91CD"/>
              </a:buClr>
              <a:buSzPct val="150000"/>
            </a:pPr>
            <a:endParaRPr lang="en-US" sz="2400" b="0" dirty="0" smtClean="0"/>
          </a:p>
          <a:p>
            <a:pPr marL="1435100" lvl="2" indent="-284163">
              <a:spcAft>
                <a:spcPct val="15000"/>
              </a:spcAft>
              <a:buClr>
                <a:srgbClr val="4F91CD"/>
              </a:buClr>
              <a:buSzPct val="125000"/>
            </a:pPr>
            <a:endParaRPr lang="en-US" sz="2400" b="0" dirty="0" smtClean="0">
              <a:latin typeface="Arial Narrow"/>
              <a:cs typeface="Arial Narrow"/>
            </a:endParaRPr>
          </a:p>
          <a:p>
            <a:pPr marL="1435100" lvl="2" indent="-284163">
              <a:spcAft>
                <a:spcPct val="15000"/>
              </a:spcAft>
              <a:buClr>
                <a:srgbClr val="4F91CD"/>
              </a:buClr>
              <a:buSzPct val="125000"/>
            </a:pPr>
            <a:endParaRPr lang="en-US" sz="2400" b="0" dirty="0" smtClean="0">
              <a:latin typeface="Arial Narrow"/>
              <a:cs typeface="Arial Narrow"/>
            </a:endParaRPr>
          </a:p>
          <a:p>
            <a:pPr marL="685800" lvl="1" indent="320040">
              <a:spcAft>
                <a:spcPct val="15000"/>
              </a:spcAft>
              <a:buClr>
                <a:srgbClr val="4F91CD"/>
              </a:buClr>
              <a:buSzPct val="75000"/>
              <a:buFont typeface="Wingdings" pitchFamily="2" charset="2"/>
              <a:buChar char="n"/>
            </a:pPr>
            <a:endParaRPr lang="en-US" sz="1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85FF15-2366-464F-A9D7-3AA477A532F5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16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367662" y="350261"/>
            <a:ext cx="6897564" cy="70664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3200" b="1" dirty="0" smtClean="0">
                <a:solidFill>
                  <a:srgbClr val="022F65"/>
                </a:solidFill>
                <a:latin typeface="Garamond" pitchFamily="18" charset="0"/>
              </a:rPr>
              <a:t>Testing Codes – Grades 8 &amp; 11</a:t>
            </a:r>
            <a:endParaRPr lang="en-US" sz="3200" dirty="0" smtClean="0"/>
          </a:p>
        </p:txBody>
      </p:sp>
      <p:sp>
        <p:nvSpPr>
          <p:cNvPr id="21507" name="Rectangle 10"/>
          <p:cNvSpPr>
            <a:spLocks noChangeArrowheads="1"/>
          </p:cNvSpPr>
          <p:nvPr/>
        </p:nvSpPr>
        <p:spPr bwMode="auto">
          <a:xfrm>
            <a:off x="1274204" y="1203751"/>
            <a:ext cx="7647710" cy="303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977900" lvl="1" indent="-284163">
              <a:spcAft>
                <a:spcPct val="15000"/>
              </a:spcAft>
              <a:buClr>
                <a:srgbClr val="4F91CD"/>
              </a:buClr>
              <a:buSzPct val="150000"/>
              <a:buFont typeface="Wingdings" charset="2"/>
              <a:buChar char="§"/>
            </a:pPr>
            <a:r>
              <a:rPr lang="en-US" sz="2000" dirty="0" smtClean="0"/>
              <a:t>Online and Paper/Pencil Testers</a:t>
            </a:r>
            <a:endParaRPr lang="en-US" sz="2000" dirty="0"/>
          </a:p>
          <a:p>
            <a:pPr marL="1493837" lvl="2" indent="-342900">
              <a:spcAft>
                <a:spcPct val="15000"/>
              </a:spcAft>
              <a:buClr>
                <a:srgbClr val="4F91CD"/>
              </a:buClr>
              <a:buSzPct val="150000"/>
              <a:buFont typeface="Arial" pitchFamily="34" charset="0"/>
              <a:buChar char="•"/>
            </a:pPr>
            <a:r>
              <a:rPr lang="en-US" sz="2000" b="0" dirty="0" smtClean="0"/>
              <a:t>Indicate the reason the student was not tested by using eDIRECT Test Setup &gt; Students &gt; Manage Students &gt; Find Students &gt; View/Edit &gt; Testing Codes. </a:t>
            </a:r>
          </a:p>
          <a:p>
            <a:pPr marL="1150937" lvl="2">
              <a:spcAft>
                <a:spcPct val="15000"/>
              </a:spcAft>
              <a:buClr>
                <a:srgbClr val="4F91CD"/>
              </a:buClr>
              <a:buSzPct val="150000"/>
            </a:pPr>
            <a:endParaRPr lang="en-US" sz="2400" b="0" dirty="0" smtClean="0">
              <a:latin typeface="Arial Narrow"/>
              <a:cs typeface="Arial Narrow"/>
            </a:endParaRPr>
          </a:p>
          <a:p>
            <a:pPr marL="1435100" lvl="2" indent="-284163">
              <a:spcAft>
                <a:spcPct val="15000"/>
              </a:spcAft>
              <a:buClr>
                <a:srgbClr val="4F91CD"/>
              </a:buClr>
              <a:buSzPct val="125000"/>
            </a:pPr>
            <a:endParaRPr lang="en-US" sz="2400" b="0" dirty="0" smtClean="0">
              <a:latin typeface="Arial Narrow"/>
              <a:cs typeface="Arial Narrow"/>
            </a:endParaRPr>
          </a:p>
          <a:p>
            <a:pPr marL="1435100" lvl="2" indent="-284163">
              <a:spcAft>
                <a:spcPct val="15000"/>
              </a:spcAft>
              <a:buClr>
                <a:srgbClr val="4F91CD"/>
              </a:buClr>
              <a:buSzPct val="125000"/>
            </a:pPr>
            <a:endParaRPr lang="en-US" sz="2400" b="0" dirty="0" smtClean="0">
              <a:latin typeface="Arial Narrow"/>
              <a:cs typeface="Arial Narrow"/>
            </a:endParaRPr>
          </a:p>
          <a:p>
            <a:pPr marL="685800" lvl="1" indent="320040">
              <a:spcAft>
                <a:spcPct val="15000"/>
              </a:spcAft>
              <a:buClr>
                <a:srgbClr val="4F91CD"/>
              </a:buClr>
              <a:buSzPct val="75000"/>
              <a:buFont typeface="Wingdings" pitchFamily="2" charset="2"/>
              <a:buChar char="n"/>
            </a:pPr>
            <a:endParaRPr lang="en-US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85FF15-2366-464F-A9D7-3AA477A532F5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954" y="2845970"/>
            <a:ext cx="4348978" cy="3431005"/>
          </a:xfrm>
          <a:prstGeom prst="rect">
            <a:avLst/>
          </a:prstGeom>
          <a:noFill/>
          <a:ln w="9525">
            <a:solidFill>
              <a:srgbClr val="33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 bwMode="auto">
          <a:xfrm>
            <a:off x="5181600" y="3724275"/>
            <a:ext cx="857250" cy="323850"/>
          </a:xfrm>
          <a:prstGeom prst="ellipse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56" y="348728"/>
            <a:ext cx="493084" cy="6259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416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353787" y="350261"/>
            <a:ext cx="6698391" cy="70664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3200" b="1" dirty="0" smtClean="0">
                <a:solidFill>
                  <a:srgbClr val="022F65"/>
                </a:solidFill>
                <a:latin typeface="Garamond" pitchFamily="18" charset="0"/>
              </a:rPr>
              <a:t>Test Setup &gt; Test Sessions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85FF15-2366-464F-A9D7-3AA477A532F5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284816" y="1816926"/>
            <a:ext cx="7745186" cy="4476995"/>
            <a:chOff x="1284816" y="1816926"/>
            <a:chExt cx="7745186" cy="447699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4816" y="1816926"/>
              <a:ext cx="7745186" cy="4476995"/>
            </a:xfrm>
            <a:prstGeom prst="rect">
              <a:avLst/>
            </a:prstGeom>
            <a:noFill/>
            <a:ln w="9525">
              <a:solidFill>
                <a:srgbClr val="3366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6974" y="2695776"/>
              <a:ext cx="6563027" cy="3555779"/>
            </a:xfrm>
            <a:prstGeom prst="rect">
              <a:avLst/>
            </a:prstGeom>
            <a:noFill/>
            <a:ln w="9525">
              <a:solidFill>
                <a:srgbClr val="3366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sp>
        <p:nvSpPr>
          <p:cNvPr id="7" name="Right Arrow 6"/>
          <p:cNvSpPr/>
          <p:nvPr/>
        </p:nvSpPr>
        <p:spPr bwMode="auto">
          <a:xfrm>
            <a:off x="666414" y="3669337"/>
            <a:ext cx="724216" cy="320621"/>
          </a:xfrm>
          <a:prstGeom prst="rightArrow">
            <a:avLst/>
          </a:prstGeom>
          <a:solidFill>
            <a:srgbClr val="C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433" y="400787"/>
            <a:ext cx="493084" cy="6259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950" y="3558134"/>
            <a:ext cx="1101724" cy="172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495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353786" y="350261"/>
            <a:ext cx="7590189" cy="70664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3200" b="1" dirty="0" smtClean="0">
                <a:solidFill>
                  <a:srgbClr val="022F65"/>
                </a:solidFill>
                <a:latin typeface="Garamond" pitchFamily="18" charset="0"/>
              </a:rPr>
              <a:t>Test Setup &gt; Test Sessions &gt; View/Edit &gt; New Student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85FF15-2366-464F-A9D7-3AA477A532F5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368" y="3075180"/>
            <a:ext cx="3559257" cy="3358043"/>
          </a:xfrm>
          <a:prstGeom prst="rect">
            <a:avLst/>
          </a:prstGeom>
          <a:noFill/>
          <a:ln w="9525">
            <a:solidFill>
              <a:srgbClr val="33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97947" y="1351631"/>
            <a:ext cx="7623959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25525" lvl="1" indent="-331788">
              <a:spcAft>
                <a:spcPct val="15000"/>
              </a:spcAft>
              <a:buClr>
                <a:srgbClr val="4F91CD"/>
              </a:buClr>
              <a:buSzPct val="150000"/>
              <a:buFont typeface="Wingdings" charset="2"/>
              <a:buChar char="§"/>
              <a:tabLst>
                <a:tab pos="3436938" algn="l"/>
              </a:tabLst>
            </a:pPr>
            <a:r>
              <a:rPr lang="en-US" sz="2000" dirty="0"/>
              <a:t>View/Edit to see students in session and to add new students to a test session</a:t>
            </a:r>
          </a:p>
          <a:p>
            <a:pPr marL="1493837" lvl="2" indent="-342900">
              <a:spcAft>
                <a:spcPct val="15000"/>
              </a:spcAft>
              <a:buClr>
                <a:srgbClr val="4F91CD"/>
              </a:buClr>
              <a:buSzPct val="150000"/>
              <a:buFont typeface="Arial" panose="020B0604020202020204" pitchFamily="34" charset="0"/>
              <a:buChar char="•"/>
              <a:tabLst>
                <a:tab pos="3436938" algn="l"/>
              </a:tabLst>
            </a:pPr>
            <a:r>
              <a:rPr lang="en-US" sz="2000" b="0" dirty="0"/>
              <a:t>Recommended method for adding new </a:t>
            </a:r>
            <a:r>
              <a:rPr lang="en-US" sz="2000" b="0" dirty="0" smtClean="0"/>
              <a:t>students.</a:t>
            </a:r>
          </a:p>
          <a:p>
            <a:pPr marL="1493837" lvl="2" indent="-342900">
              <a:spcAft>
                <a:spcPct val="15000"/>
              </a:spcAft>
              <a:buClr>
                <a:srgbClr val="4F91CD"/>
              </a:buClr>
              <a:buSzPct val="150000"/>
              <a:buFont typeface="Arial" panose="020B0604020202020204" pitchFamily="34" charset="0"/>
              <a:buChar char="•"/>
              <a:tabLst>
                <a:tab pos="3436938" algn="l"/>
              </a:tabLst>
            </a:pPr>
            <a:r>
              <a:rPr lang="en-US" sz="2000" b="0" dirty="0" smtClean="0"/>
              <a:t>Existing student information can also be accessed and then edited from this screen.</a:t>
            </a:r>
            <a:endParaRPr lang="en-US" sz="2000" b="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433" y="435525"/>
            <a:ext cx="493084" cy="6259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279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353787" y="350261"/>
            <a:ext cx="7285387" cy="70664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3200" b="1" dirty="0" smtClean="0">
                <a:solidFill>
                  <a:srgbClr val="022F65"/>
                </a:solidFill>
                <a:latin typeface="Garamond" pitchFamily="18" charset="0"/>
              </a:rPr>
              <a:t>Print Student Test Tickets</a:t>
            </a:r>
            <a:endParaRPr lang="en-US" sz="3200" dirty="0" smtClean="0"/>
          </a:p>
        </p:txBody>
      </p:sp>
      <p:sp>
        <p:nvSpPr>
          <p:cNvPr id="14" name="Rectangle 13"/>
          <p:cNvSpPr/>
          <p:nvPr/>
        </p:nvSpPr>
        <p:spPr>
          <a:xfrm>
            <a:off x="831946" y="1121412"/>
            <a:ext cx="7690514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39825" lvl="2" indent="-342900">
              <a:spcAft>
                <a:spcPct val="15000"/>
              </a:spcAft>
              <a:buClr>
                <a:srgbClr val="4F91CD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2000" dirty="0"/>
              <a:t>eDIRECT &gt; Test Sessions &gt; Show Sessions &gt; </a:t>
            </a:r>
          </a:p>
          <a:p>
            <a:pPr marL="1482725" lvl="3" indent="-342900">
              <a:spcAft>
                <a:spcPct val="15000"/>
              </a:spcAft>
              <a:buClr>
                <a:srgbClr val="4F91CD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000" dirty="0" smtClean="0"/>
              <a:t>Print tickets for all students by using Print All Tickets</a:t>
            </a:r>
          </a:p>
          <a:p>
            <a:pPr marL="1482725" lvl="3" indent="-342900">
              <a:spcAft>
                <a:spcPct val="15000"/>
              </a:spcAft>
              <a:buClr>
                <a:srgbClr val="4F91CD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000" dirty="0" smtClean="0"/>
              <a:t>Print tickets for all students or individual students by using Edit/Print Ticket Status</a:t>
            </a:r>
          </a:p>
          <a:p>
            <a:pPr marL="1882775" lvl="3" indent="-285750">
              <a:spcAft>
                <a:spcPct val="15000"/>
              </a:spcAft>
              <a:buClr>
                <a:srgbClr val="4F91CD"/>
              </a:buClr>
              <a:buSzPct val="150000"/>
              <a:buFont typeface="Wingdings" charset="2"/>
              <a:buChar char="§"/>
            </a:pPr>
            <a:endParaRPr lang="en-US" sz="2000" dirty="0" smtClean="0"/>
          </a:p>
          <a:p>
            <a:pPr marL="1892300" lvl="3" indent="-284163">
              <a:spcAft>
                <a:spcPct val="15000"/>
              </a:spcAft>
              <a:buClr>
                <a:srgbClr val="4F91CD"/>
              </a:buClr>
              <a:buSzPct val="125000"/>
            </a:pPr>
            <a:endParaRPr lang="en-US" sz="2400" b="0" dirty="0" smtClean="0">
              <a:latin typeface="Arial Narrow"/>
              <a:cs typeface="Arial Narrow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85FF15-2366-464F-A9D7-3AA477A532F5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818" y="3148014"/>
            <a:ext cx="4972920" cy="27670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497" y="2214019"/>
            <a:ext cx="309562" cy="316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685" y="1525239"/>
            <a:ext cx="339773" cy="324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Down Arrow 12"/>
          <p:cNvSpPr/>
          <p:nvPr/>
        </p:nvSpPr>
        <p:spPr bwMode="auto">
          <a:xfrm>
            <a:off x="6272212" y="3342441"/>
            <a:ext cx="333375" cy="489204"/>
          </a:xfrm>
          <a:prstGeom prst="downArrow">
            <a:avLst/>
          </a:prstGeom>
          <a:solidFill>
            <a:srgbClr val="A5002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62" y="331912"/>
            <a:ext cx="493084" cy="6259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729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367662" y="350261"/>
            <a:ext cx="7444242" cy="956026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3200" b="1" dirty="0" smtClean="0">
                <a:solidFill>
                  <a:srgbClr val="022F65"/>
                </a:solidFill>
                <a:latin typeface="Garamond" pitchFamily="18" charset="0"/>
              </a:rPr>
              <a:t>Key Dates – NeSA-Writing Test</a:t>
            </a:r>
            <a:endParaRPr lang="en-US" sz="3200" dirty="0" smtClean="0"/>
          </a:p>
        </p:txBody>
      </p:sp>
      <p:sp>
        <p:nvSpPr>
          <p:cNvPr id="21507" name="Rectangle 10"/>
          <p:cNvSpPr>
            <a:spLocks noChangeArrowheads="1"/>
          </p:cNvSpPr>
          <p:nvPr/>
        </p:nvSpPr>
        <p:spPr bwMode="auto">
          <a:xfrm>
            <a:off x="1355788" y="2352072"/>
            <a:ext cx="7526956" cy="794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977900" lvl="1" indent="-284163">
              <a:spcAft>
                <a:spcPct val="15000"/>
              </a:spcAft>
              <a:buClr>
                <a:srgbClr val="4F91CD"/>
              </a:buClr>
              <a:buSzPct val="150000"/>
              <a:buFont typeface="Wingdings" charset="2"/>
              <a:buChar char="§"/>
            </a:pPr>
            <a:endParaRPr lang="en-US" sz="2400" b="0" dirty="0" smtClean="0">
              <a:latin typeface="Arial Narrow"/>
              <a:cs typeface="Arial Narrow"/>
            </a:endParaRPr>
          </a:p>
          <a:p>
            <a:pPr marL="685800" lvl="1" indent="320040">
              <a:spcAft>
                <a:spcPct val="15000"/>
              </a:spcAft>
              <a:buClr>
                <a:srgbClr val="4F91CD"/>
              </a:buClr>
              <a:buSzPct val="75000"/>
              <a:buFont typeface="Wingdings" pitchFamily="2" charset="2"/>
              <a:buChar char="n"/>
            </a:pPr>
            <a:endParaRPr lang="en-US" sz="1800" b="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1646017"/>
              </p:ext>
            </p:extLst>
          </p:nvPr>
        </p:nvGraphicFramePr>
        <p:xfrm>
          <a:off x="1314732" y="1259233"/>
          <a:ext cx="7568012" cy="4401910"/>
        </p:xfrm>
        <a:graphic>
          <a:graphicData uri="http://schemas.openxmlformats.org/drawingml/2006/table">
            <a:tbl>
              <a:tblPr/>
              <a:tblGrid>
                <a:gridCol w="5636180"/>
                <a:gridCol w="1931832"/>
              </a:tblGrid>
              <a:tr h="5468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002A5F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002A5F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68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68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51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51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7062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1E2950"/>
                          </a:solidFill>
                          <a:latin typeface="Arial Narrow" panose="020B0606020202030204" pitchFamily="34" charset="0"/>
                          <a:ea typeface="Times New Roman"/>
                        </a:rPr>
                        <a:t>  NeSA-Writing Testing Window</a:t>
                      </a:r>
                      <a:endParaRPr lang="en-US" sz="1800" b="1" dirty="0" smtClean="0">
                        <a:solidFill>
                          <a:srgbClr val="1E295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>
                        <a:alpha val="50000"/>
                      </a:srgbClr>
                    </a:solidFill>
                  </a:tcPr>
                </a:tc>
              </a:tr>
              <a:tr h="59706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9706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396621" y="1348757"/>
            <a:ext cx="5540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2A5F"/>
                </a:solidFill>
                <a:ea typeface="Times New Roman"/>
              </a:rPr>
              <a:t>Paper/Pencil Test Materials Delivered to Districts</a:t>
            </a:r>
            <a:endParaRPr lang="en-US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7014296" y="2427021"/>
            <a:ext cx="1787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002A5F"/>
                </a:solidFill>
                <a:ea typeface="Times New Roman"/>
              </a:rPr>
              <a:t>January  4</a:t>
            </a:r>
            <a:endParaRPr lang="en-US" sz="1800" dirty="0">
              <a:solidFill>
                <a:srgbClr val="002A5F"/>
              </a:solidFill>
              <a:latin typeface="Times New Roman"/>
              <a:ea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05718" y="1894926"/>
            <a:ext cx="5540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2A5F"/>
                </a:solidFill>
                <a:ea typeface="Times New Roman"/>
              </a:rPr>
              <a:t>Paper/Pencil &amp; Online Test Administration Training	</a:t>
            </a:r>
            <a:endParaRPr lang="en-US" sz="1800" dirty="0"/>
          </a:p>
        </p:txBody>
      </p:sp>
      <p:sp>
        <p:nvSpPr>
          <p:cNvPr id="11" name="TextBox 10"/>
          <p:cNvSpPr txBox="1"/>
          <p:nvPr/>
        </p:nvSpPr>
        <p:spPr>
          <a:xfrm>
            <a:off x="7008611" y="1348757"/>
            <a:ext cx="1787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002A5F"/>
                </a:solidFill>
                <a:ea typeface="Times New Roman"/>
              </a:rPr>
              <a:t>January 4</a:t>
            </a:r>
            <a:endParaRPr lang="en-US" sz="1800" dirty="0">
              <a:solidFill>
                <a:srgbClr val="002A5F"/>
              </a:solidFill>
              <a:latin typeface="Times New Roman"/>
              <a:ea typeface="Times New Rom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10269" y="2961470"/>
            <a:ext cx="5540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2A5F"/>
                </a:solidFill>
                <a:ea typeface="Times New Roman"/>
              </a:rPr>
              <a:t>Districts Distribute Materials to Schools	</a:t>
            </a:r>
            <a:endParaRPr lang="en-US" sz="1800" dirty="0"/>
          </a:p>
        </p:txBody>
      </p:sp>
      <p:sp>
        <p:nvSpPr>
          <p:cNvPr id="13" name="TextBox 12"/>
          <p:cNvSpPr txBox="1"/>
          <p:nvPr/>
        </p:nvSpPr>
        <p:spPr>
          <a:xfrm>
            <a:off x="7033145" y="2986165"/>
            <a:ext cx="1787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002A5F"/>
                </a:solidFill>
                <a:ea typeface="Times New Roman"/>
              </a:rPr>
              <a:t>By January  6</a:t>
            </a:r>
            <a:endParaRPr lang="en-US" sz="1800" dirty="0">
              <a:solidFill>
                <a:srgbClr val="002A5F"/>
              </a:solidFill>
              <a:latin typeface="Times New Roman"/>
              <a:ea typeface="Times New Roman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10269" y="3429553"/>
            <a:ext cx="5540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2A5F"/>
                </a:solidFill>
                <a:ea typeface="Times New Roman"/>
              </a:rPr>
              <a:t>Districts Train School Personnel		</a:t>
            </a:r>
            <a:endParaRPr lang="en-US" sz="1800" dirty="0"/>
          </a:p>
        </p:txBody>
      </p:sp>
      <p:sp>
        <p:nvSpPr>
          <p:cNvPr id="15" name="TextBox 14"/>
          <p:cNvSpPr txBox="1"/>
          <p:nvPr/>
        </p:nvSpPr>
        <p:spPr>
          <a:xfrm>
            <a:off x="7002276" y="3429553"/>
            <a:ext cx="1787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002A5F"/>
                </a:solidFill>
                <a:ea typeface="Times New Roman"/>
              </a:rPr>
              <a:t>By January 11</a:t>
            </a:r>
            <a:endParaRPr lang="en-US" sz="1800" dirty="0">
              <a:solidFill>
                <a:srgbClr val="002A5F"/>
              </a:solidFill>
              <a:latin typeface="Times New Roman"/>
              <a:ea typeface="Times New Roman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10269" y="2411822"/>
            <a:ext cx="5540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2A5F"/>
                </a:solidFill>
                <a:ea typeface="Times New Roman"/>
              </a:rPr>
              <a:t>eDIRECT Test Setup &amp; Student Test Tickets Available</a:t>
            </a:r>
            <a:endParaRPr lang="en-US" sz="1800" dirty="0"/>
          </a:p>
        </p:txBody>
      </p:sp>
      <p:sp>
        <p:nvSpPr>
          <p:cNvPr id="20" name="TextBox 19"/>
          <p:cNvSpPr txBox="1"/>
          <p:nvPr/>
        </p:nvSpPr>
        <p:spPr>
          <a:xfrm>
            <a:off x="7002277" y="1917509"/>
            <a:ext cx="1787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002A5F"/>
                </a:solidFill>
                <a:ea typeface="Times New Roman"/>
              </a:rPr>
              <a:t>January 4-5</a:t>
            </a:r>
            <a:endParaRPr lang="en-US" sz="1800" dirty="0">
              <a:solidFill>
                <a:srgbClr val="002A5F"/>
              </a:solidFill>
              <a:latin typeface="Times New Roman"/>
              <a:ea typeface="Times New Roman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148945" y="3883231"/>
            <a:ext cx="1653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002A5F"/>
                </a:solidFill>
                <a:ea typeface="Times New Roman"/>
              </a:rPr>
              <a:t>January 18-February 5</a:t>
            </a:r>
            <a:endParaRPr lang="en-US" sz="1800" dirty="0">
              <a:solidFill>
                <a:srgbClr val="002A5F"/>
              </a:solidFill>
              <a:latin typeface="Times New Roman"/>
              <a:ea typeface="Times New Roman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909556" y="5207610"/>
            <a:ext cx="1985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002A5F"/>
                </a:solidFill>
                <a:ea typeface="Times New Roman"/>
              </a:rPr>
              <a:t>March 16</a:t>
            </a:r>
            <a:endParaRPr lang="en-US" sz="1800" dirty="0">
              <a:solidFill>
                <a:srgbClr val="002A5F"/>
              </a:solidFill>
              <a:latin typeface="Times New Roman"/>
              <a:ea typeface="Times New Roman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55786" y="5207610"/>
            <a:ext cx="5540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22F65"/>
                </a:solidFill>
              </a:rPr>
              <a:t>Paper/Pencil Student Responses Available in eDIRECT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85FF15-2366-464F-A9D7-3AA477A532F5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7050313" y="4575121"/>
            <a:ext cx="1787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022F65"/>
                </a:solidFill>
                <a:ea typeface="Times New Roman"/>
              </a:rPr>
              <a:t>By February 10</a:t>
            </a:r>
            <a:endParaRPr lang="en-US" sz="1800" dirty="0">
              <a:solidFill>
                <a:srgbClr val="022F65"/>
              </a:solidFill>
              <a:ea typeface="Times New Roman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55785" y="4585772"/>
            <a:ext cx="5540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22F65"/>
                </a:solidFill>
              </a:rPr>
              <a:t>Districts Return Secure Test Materials to DRC</a:t>
            </a:r>
            <a:endParaRPr lang="en-US" sz="1800" dirty="0">
              <a:solidFill>
                <a:srgbClr val="022F6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353788" y="350261"/>
            <a:ext cx="7180612" cy="70664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3200" b="1" dirty="0" smtClean="0">
                <a:solidFill>
                  <a:srgbClr val="022F65"/>
                </a:solidFill>
                <a:latin typeface="Garamond" pitchFamily="18" charset="0"/>
              </a:rPr>
              <a:t>Print Student Test Tickets</a:t>
            </a:r>
            <a:endParaRPr lang="en-US" sz="3200" dirty="0" smtClean="0"/>
          </a:p>
        </p:txBody>
      </p:sp>
      <p:sp>
        <p:nvSpPr>
          <p:cNvPr id="14" name="Rectangle 13"/>
          <p:cNvSpPr/>
          <p:nvPr/>
        </p:nvSpPr>
        <p:spPr>
          <a:xfrm>
            <a:off x="1221475" y="1503757"/>
            <a:ext cx="7690514" cy="3954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68375" lvl="1" indent="-285750">
              <a:spcAft>
                <a:spcPct val="15000"/>
              </a:spcAft>
              <a:buClr>
                <a:srgbClr val="4F91CD"/>
              </a:buClr>
              <a:buSzPct val="150000"/>
              <a:buFont typeface="Wingdings" charset="2"/>
              <a:buChar char="§"/>
            </a:pPr>
            <a:r>
              <a:rPr lang="en-US" sz="2000" dirty="0" smtClean="0"/>
              <a:t>Available January 6, 2016</a:t>
            </a:r>
          </a:p>
          <a:p>
            <a:pPr marL="968375" lvl="1" indent="-285750">
              <a:spcAft>
                <a:spcPct val="15000"/>
              </a:spcAft>
              <a:buClr>
                <a:srgbClr val="4F91CD"/>
              </a:buClr>
              <a:buSzPct val="150000"/>
              <a:buFont typeface="Wingdings" charset="2"/>
              <a:buChar char="§"/>
            </a:pPr>
            <a:r>
              <a:rPr lang="en-US" sz="2000" dirty="0" smtClean="0"/>
              <a:t>Tickets are secure test materials</a:t>
            </a:r>
          </a:p>
          <a:p>
            <a:pPr marL="968375" lvl="1" indent="-285750">
              <a:spcAft>
                <a:spcPct val="15000"/>
              </a:spcAft>
              <a:buClr>
                <a:srgbClr val="4F91CD"/>
              </a:buClr>
              <a:buSzPct val="150000"/>
              <a:buFont typeface="Wingdings" charset="2"/>
              <a:buChar char="§"/>
            </a:pPr>
            <a:r>
              <a:rPr lang="en-US" sz="2000" dirty="0" smtClean="0"/>
              <a:t>Includes Instructions, Student Test Roster, and 2015-2016 NeSA-Writing Student Test Tickets (8 per page)</a:t>
            </a:r>
          </a:p>
          <a:p>
            <a:pPr marL="968375" lvl="1" indent="-285750">
              <a:spcAft>
                <a:spcPct val="15000"/>
              </a:spcAft>
              <a:buClr>
                <a:srgbClr val="4F91CD"/>
              </a:buClr>
              <a:buSzPct val="150000"/>
              <a:buFont typeface="Wingdings" charset="2"/>
              <a:buChar char="§"/>
            </a:pPr>
            <a:endParaRPr lang="en-US" sz="2400" dirty="0"/>
          </a:p>
          <a:p>
            <a:pPr marL="968375" lvl="1" indent="-285750">
              <a:spcAft>
                <a:spcPct val="15000"/>
              </a:spcAft>
              <a:buClr>
                <a:srgbClr val="4F91CD"/>
              </a:buClr>
              <a:buSzPct val="150000"/>
              <a:buFont typeface="Wingdings" charset="2"/>
              <a:buChar char="§"/>
            </a:pPr>
            <a:endParaRPr lang="en-US" sz="2400" dirty="0" smtClean="0"/>
          </a:p>
          <a:p>
            <a:pPr marL="682625" lvl="1">
              <a:spcAft>
                <a:spcPct val="15000"/>
              </a:spcAft>
              <a:buClr>
                <a:srgbClr val="4F91CD"/>
              </a:buClr>
              <a:buSzPct val="150000"/>
            </a:pPr>
            <a:endParaRPr lang="en-US" sz="2400" dirty="0"/>
          </a:p>
          <a:p>
            <a:pPr marL="968375" lvl="1" indent="-285750">
              <a:spcAft>
                <a:spcPct val="15000"/>
              </a:spcAft>
              <a:buClr>
                <a:srgbClr val="4F91CD"/>
              </a:buClr>
              <a:buSzPct val="150000"/>
              <a:buFont typeface="Wingdings" charset="2"/>
              <a:buChar char="§"/>
            </a:pPr>
            <a:endParaRPr lang="en-US" sz="2400" dirty="0" smtClean="0"/>
          </a:p>
          <a:p>
            <a:pPr marL="1150937" lvl="2">
              <a:spcAft>
                <a:spcPct val="15000"/>
              </a:spcAft>
              <a:buClr>
                <a:srgbClr val="4F91CD"/>
              </a:buClr>
              <a:buSzPct val="125000"/>
            </a:pPr>
            <a:endParaRPr lang="en-US" sz="2400" b="0" dirty="0" smtClean="0">
              <a:latin typeface="Arial Narrow"/>
              <a:cs typeface="Arial Narrow"/>
            </a:endParaRPr>
          </a:p>
          <a:p>
            <a:pPr marL="1892300" lvl="3" indent="-284163">
              <a:spcAft>
                <a:spcPct val="15000"/>
              </a:spcAft>
              <a:buClr>
                <a:srgbClr val="4F91CD"/>
              </a:buClr>
              <a:buSzPct val="125000"/>
            </a:pPr>
            <a:endParaRPr lang="en-US" sz="2400" b="0" dirty="0" smtClean="0">
              <a:latin typeface="Arial Narrow"/>
              <a:cs typeface="Arial Narrow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85FF15-2366-464F-A9D7-3AA477A532F5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160642"/>
            <a:ext cx="3157538" cy="1830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353788" y="350261"/>
            <a:ext cx="7180612" cy="70664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3200" b="1" dirty="0" smtClean="0">
                <a:solidFill>
                  <a:srgbClr val="022F65"/>
                </a:solidFill>
                <a:latin typeface="Garamond" pitchFamily="18" charset="0"/>
              </a:rPr>
              <a:t>Unlocking Student Test Tickets</a:t>
            </a:r>
            <a:endParaRPr lang="en-US" sz="3200" dirty="0" smtClean="0"/>
          </a:p>
        </p:txBody>
      </p:sp>
      <p:sp>
        <p:nvSpPr>
          <p:cNvPr id="14" name="Rectangle 13"/>
          <p:cNvSpPr/>
          <p:nvPr/>
        </p:nvSpPr>
        <p:spPr>
          <a:xfrm>
            <a:off x="992875" y="1271855"/>
            <a:ext cx="7690514" cy="6817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68325" indent="-342900">
              <a:spcAft>
                <a:spcPct val="15000"/>
              </a:spcAft>
              <a:buClr>
                <a:srgbClr val="4F91CD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2000" dirty="0" smtClean="0"/>
              <a:t>Students </a:t>
            </a:r>
            <a:r>
              <a:rPr lang="en-US" sz="2000" dirty="0"/>
              <a:t>who Pause/Exit their tests, time out due to inactivity, or are disconnected from their tests may use their original Student Test Tickets to log back into the test until 7:00 p.m. CST on the day of the original login</a:t>
            </a:r>
            <a:r>
              <a:rPr lang="en-US" sz="2000" dirty="0" smtClean="0"/>
              <a:t>.</a:t>
            </a:r>
            <a:endParaRPr lang="en-US" sz="2000" dirty="0"/>
          </a:p>
          <a:p>
            <a:pPr marL="568325" indent="-342900">
              <a:spcAft>
                <a:spcPct val="15000"/>
              </a:spcAft>
              <a:buClr>
                <a:srgbClr val="4F91CD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2000" dirty="0"/>
              <a:t>Students should end tests using the Review/End Test button to indicate a “Completed” status.</a:t>
            </a:r>
            <a:endParaRPr lang="en-US" sz="2000" dirty="0" smtClean="0"/>
          </a:p>
          <a:p>
            <a:pPr marL="568325" indent="-342900">
              <a:spcAft>
                <a:spcPct val="15000"/>
              </a:spcAft>
              <a:buClr>
                <a:srgbClr val="4F91CD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2000" dirty="0"/>
              <a:t>Tests not ended using the Review/End Test button remain in an “In Progress” status until midnight on the day of login, then change to “Locked</a:t>
            </a:r>
            <a:r>
              <a:rPr lang="en-US" sz="2000" dirty="0" smtClean="0"/>
              <a:t>.”</a:t>
            </a:r>
            <a:endParaRPr lang="en-US" sz="2000" dirty="0"/>
          </a:p>
          <a:p>
            <a:pPr marL="568325" indent="-342900">
              <a:spcAft>
                <a:spcPct val="15000"/>
              </a:spcAft>
              <a:buClr>
                <a:srgbClr val="4F91CD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2000" dirty="0" smtClean="0"/>
              <a:t>Only </a:t>
            </a:r>
            <a:r>
              <a:rPr lang="en-US" sz="2000" dirty="0"/>
              <a:t>the NDE can unlock a test in a Locked or Completed status. </a:t>
            </a:r>
            <a:r>
              <a:rPr lang="en-US" sz="2000" dirty="0" smtClean="0"/>
              <a:t>    DACs </a:t>
            </a:r>
            <a:r>
              <a:rPr lang="en-US" sz="2000" dirty="0"/>
              <a:t>may email </a:t>
            </a:r>
            <a:r>
              <a:rPr lang="en-US" sz="2000" u="sng" dirty="0">
                <a:hlinkClick r:id="rId3"/>
              </a:rPr>
              <a:t>nde.stateassessment@nebraska.gov</a:t>
            </a:r>
            <a:r>
              <a:rPr lang="en-US" sz="2000" dirty="0"/>
              <a:t> to request that a Student Test Ticket be unlocked, if circumstances merit.</a:t>
            </a:r>
          </a:p>
          <a:p>
            <a:pPr marL="968375" lvl="1" indent="-285750">
              <a:spcAft>
                <a:spcPct val="15000"/>
              </a:spcAft>
              <a:buClr>
                <a:srgbClr val="4F91CD"/>
              </a:buClr>
              <a:buSzPct val="150000"/>
              <a:buFont typeface="Wingdings" charset="2"/>
              <a:buChar char="§"/>
            </a:pPr>
            <a:endParaRPr lang="en-US" sz="2000" dirty="0"/>
          </a:p>
          <a:p>
            <a:pPr marL="682625" lvl="1">
              <a:spcAft>
                <a:spcPct val="15000"/>
              </a:spcAft>
              <a:buClr>
                <a:srgbClr val="4F91CD"/>
              </a:buClr>
              <a:buSzPct val="150000"/>
            </a:pPr>
            <a:endParaRPr lang="en-US" sz="2400" dirty="0" smtClean="0"/>
          </a:p>
          <a:p>
            <a:pPr marL="682625" lvl="1">
              <a:spcAft>
                <a:spcPct val="15000"/>
              </a:spcAft>
              <a:buClr>
                <a:srgbClr val="4F91CD"/>
              </a:buClr>
              <a:buSzPct val="150000"/>
            </a:pPr>
            <a:endParaRPr lang="en-US" sz="2400" dirty="0" smtClean="0"/>
          </a:p>
          <a:p>
            <a:pPr marL="968375" lvl="1" indent="-285750">
              <a:spcAft>
                <a:spcPct val="15000"/>
              </a:spcAft>
              <a:buClr>
                <a:srgbClr val="4F91CD"/>
              </a:buClr>
              <a:buSzPct val="150000"/>
              <a:buFont typeface="Wingdings" charset="2"/>
              <a:buChar char="§"/>
            </a:pPr>
            <a:endParaRPr lang="en-US" sz="2400" dirty="0"/>
          </a:p>
          <a:p>
            <a:pPr marL="968375" lvl="1" indent="-285750">
              <a:spcAft>
                <a:spcPct val="15000"/>
              </a:spcAft>
              <a:buClr>
                <a:srgbClr val="4F91CD"/>
              </a:buClr>
              <a:buSzPct val="150000"/>
              <a:buFont typeface="Wingdings" charset="2"/>
              <a:buChar char="§"/>
            </a:pPr>
            <a:endParaRPr lang="en-US" sz="2400" dirty="0" smtClean="0"/>
          </a:p>
          <a:p>
            <a:pPr marL="1150937" lvl="2">
              <a:spcAft>
                <a:spcPct val="15000"/>
              </a:spcAft>
              <a:buClr>
                <a:srgbClr val="4F91CD"/>
              </a:buClr>
              <a:buSzPct val="125000"/>
            </a:pPr>
            <a:endParaRPr lang="en-US" sz="2400" b="0" dirty="0" smtClean="0">
              <a:latin typeface="Arial Narrow"/>
              <a:cs typeface="Arial Narrow"/>
            </a:endParaRPr>
          </a:p>
          <a:p>
            <a:pPr marL="1892300" lvl="3" indent="-284163">
              <a:spcAft>
                <a:spcPct val="15000"/>
              </a:spcAft>
              <a:buClr>
                <a:srgbClr val="4F91CD"/>
              </a:buClr>
              <a:buSzPct val="125000"/>
            </a:pPr>
            <a:endParaRPr lang="en-US" sz="2400" b="0" dirty="0" smtClean="0">
              <a:latin typeface="Arial Narrow"/>
              <a:cs typeface="Arial Narrow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85FF15-2366-464F-A9D7-3AA477A532F5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12" y="1061498"/>
            <a:ext cx="493084" cy="6259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2" descr="\\mgfs01\home$\jborn\Desktop\OnlineWritingManual_CV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57" y="271965"/>
            <a:ext cx="498256" cy="64008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384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353787" y="350261"/>
            <a:ext cx="7285387" cy="70664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3200" b="1" dirty="0" smtClean="0">
                <a:solidFill>
                  <a:srgbClr val="022F65"/>
                </a:solidFill>
                <a:latin typeface="Garamond" pitchFamily="18" charset="0"/>
              </a:rPr>
              <a:t>Monitor Student Testing</a:t>
            </a:r>
            <a:endParaRPr lang="en-US" sz="3200" dirty="0" smtClean="0"/>
          </a:p>
        </p:txBody>
      </p:sp>
      <p:sp>
        <p:nvSpPr>
          <p:cNvPr id="14" name="Rectangle 13"/>
          <p:cNvSpPr/>
          <p:nvPr/>
        </p:nvSpPr>
        <p:spPr>
          <a:xfrm>
            <a:off x="1235123" y="884921"/>
            <a:ext cx="769051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39825" lvl="2" indent="-342900">
              <a:spcAft>
                <a:spcPct val="15000"/>
              </a:spcAft>
              <a:buClr>
                <a:srgbClr val="4F91CD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2000" dirty="0"/>
              <a:t>eDIRECT &gt; Test Sessions &gt; Show Sessions &gt; </a:t>
            </a:r>
          </a:p>
          <a:p>
            <a:pPr marL="1482725" lvl="2" indent="-342900">
              <a:spcAft>
                <a:spcPct val="15000"/>
              </a:spcAft>
              <a:buClr>
                <a:srgbClr val="4F91CD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000" b="0" dirty="0" smtClean="0">
                <a:latin typeface="Arial Narrow"/>
                <a:cs typeface="Arial Narrow"/>
              </a:rPr>
              <a:t>Export testing information for all students in a school/grade using Export Details </a:t>
            </a:r>
          </a:p>
          <a:p>
            <a:pPr marL="1435100" lvl="2" indent="-284163">
              <a:spcAft>
                <a:spcPct val="15000"/>
              </a:spcAft>
              <a:buClr>
                <a:srgbClr val="4F91CD"/>
              </a:buClr>
              <a:buSzPct val="125000"/>
              <a:buFont typeface="Arial"/>
              <a:buChar char="•"/>
            </a:pPr>
            <a:r>
              <a:rPr lang="en-US" sz="2000" b="0" dirty="0" smtClean="0">
                <a:latin typeface="Arial Narrow"/>
                <a:cs typeface="Arial Narrow"/>
              </a:rPr>
              <a:t>Use Status Summary to see number of students Not Started, In Progress, and Completed. </a:t>
            </a:r>
          </a:p>
          <a:p>
            <a:pPr marL="1435100" lvl="2" indent="-284163">
              <a:spcAft>
                <a:spcPct val="15000"/>
              </a:spcAft>
              <a:buClr>
                <a:srgbClr val="4F91CD"/>
              </a:buClr>
              <a:buSzPct val="125000"/>
              <a:buFont typeface="Arial"/>
              <a:buChar char="•"/>
            </a:pPr>
            <a:r>
              <a:rPr lang="en-US" sz="2000" b="0" dirty="0" smtClean="0">
                <a:latin typeface="Arial Narrow"/>
                <a:cs typeface="Arial Narrow"/>
              </a:rPr>
              <a:t>Information updates in real time.</a:t>
            </a:r>
          </a:p>
          <a:p>
            <a:pPr marL="1892300" lvl="3" indent="-284163">
              <a:spcAft>
                <a:spcPct val="15000"/>
              </a:spcAft>
              <a:buClr>
                <a:srgbClr val="4F91CD"/>
              </a:buClr>
              <a:buSzPct val="125000"/>
            </a:pPr>
            <a:endParaRPr lang="en-US" sz="2400" b="0" dirty="0" smtClean="0">
              <a:latin typeface="Arial Narrow"/>
              <a:cs typeface="Arial Narrow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85FF15-2366-464F-A9D7-3AA477A532F5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2947989"/>
            <a:ext cx="4972920" cy="2767012"/>
          </a:xfrm>
          <a:prstGeom prst="rect">
            <a:avLst/>
          </a:prstGeom>
          <a:noFill/>
          <a:ln w="9525">
            <a:solidFill>
              <a:srgbClr val="33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5029" y="1614491"/>
            <a:ext cx="332213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824" y="4405314"/>
            <a:ext cx="5091112" cy="2029702"/>
          </a:xfrm>
          <a:prstGeom prst="rect">
            <a:avLst/>
          </a:prstGeom>
          <a:noFill/>
          <a:ln w="9525">
            <a:solidFill>
              <a:srgbClr val="33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Oval 11"/>
          <p:cNvSpPr/>
          <p:nvPr/>
        </p:nvSpPr>
        <p:spPr bwMode="auto">
          <a:xfrm>
            <a:off x="3163659" y="4405314"/>
            <a:ext cx="857250" cy="323850"/>
          </a:xfrm>
          <a:prstGeom prst="ellipse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" name="Down Arrow 2"/>
          <p:cNvSpPr/>
          <p:nvPr/>
        </p:nvSpPr>
        <p:spPr bwMode="auto">
          <a:xfrm>
            <a:off x="4795837" y="3152359"/>
            <a:ext cx="333375" cy="489204"/>
          </a:xfrm>
          <a:prstGeom prst="downArrow">
            <a:avLst/>
          </a:prstGeom>
          <a:solidFill>
            <a:srgbClr val="A5002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18" y="371403"/>
            <a:ext cx="493084" cy="6259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981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123" y="3333435"/>
            <a:ext cx="6557934" cy="3165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353787" y="350261"/>
            <a:ext cx="7285387" cy="70664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3200" b="1" dirty="0" smtClean="0">
                <a:solidFill>
                  <a:srgbClr val="022F65"/>
                </a:solidFill>
                <a:latin typeface="Garamond" pitchFamily="18" charset="0"/>
              </a:rPr>
              <a:t>Monitor Student Testing</a:t>
            </a:r>
            <a:endParaRPr lang="en-US" sz="3200" dirty="0" smtClean="0"/>
          </a:p>
        </p:txBody>
      </p:sp>
      <p:sp>
        <p:nvSpPr>
          <p:cNvPr id="14" name="Rectangle 13"/>
          <p:cNvSpPr/>
          <p:nvPr/>
        </p:nvSpPr>
        <p:spPr>
          <a:xfrm>
            <a:off x="1235123" y="884921"/>
            <a:ext cx="769051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2625" lvl="1" indent="-342900">
              <a:spcAft>
                <a:spcPct val="15000"/>
              </a:spcAft>
              <a:buClr>
                <a:srgbClr val="4F91CD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2000" dirty="0"/>
              <a:t>eDIRECT &gt; </a:t>
            </a:r>
            <a:r>
              <a:rPr lang="en-US" sz="2000" dirty="0" smtClean="0"/>
              <a:t>Reports &gt; Status Reports &gt; Cumulative Student Status Report </a:t>
            </a:r>
            <a:endParaRPr lang="en-US" sz="2000" dirty="0"/>
          </a:p>
          <a:p>
            <a:pPr marL="1025525" lvl="1" indent="-342900">
              <a:spcAft>
                <a:spcPct val="15000"/>
              </a:spcAft>
              <a:buClr>
                <a:srgbClr val="4F91CD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000" b="0" dirty="0" smtClean="0">
                <a:latin typeface="Arial Narrow"/>
                <a:cs typeface="Arial Narrow"/>
              </a:rPr>
              <a:t>Export testing information for all students in a district/school into a CSV file.</a:t>
            </a:r>
          </a:p>
          <a:p>
            <a:pPr marL="977900" lvl="1" indent="-284163">
              <a:spcAft>
                <a:spcPct val="15000"/>
              </a:spcAft>
              <a:buClr>
                <a:srgbClr val="4F91CD"/>
              </a:buClr>
              <a:buSzPct val="125000"/>
              <a:buFont typeface="Arial"/>
              <a:buChar char="•"/>
            </a:pPr>
            <a:r>
              <a:rPr lang="en-US" sz="2000" b="0" dirty="0" smtClean="0">
                <a:latin typeface="Arial Narrow"/>
                <a:cs typeface="Arial Narrow"/>
              </a:rPr>
              <a:t>Use Cumulative Student Status Report to see number of students Not Started, In Progress, Locked, and Completed. </a:t>
            </a:r>
          </a:p>
          <a:p>
            <a:pPr marL="977900" lvl="1" indent="-284163">
              <a:spcAft>
                <a:spcPct val="15000"/>
              </a:spcAft>
              <a:buClr>
                <a:srgbClr val="4F91CD"/>
              </a:buClr>
              <a:buSzPct val="125000"/>
              <a:buFont typeface="Arial"/>
              <a:buChar char="•"/>
            </a:pPr>
            <a:r>
              <a:rPr lang="en-US" sz="2000" b="0" dirty="0" smtClean="0">
                <a:latin typeface="Arial Narrow"/>
                <a:cs typeface="Arial Narrow"/>
              </a:rPr>
              <a:t>Information updates in real time.</a:t>
            </a:r>
          </a:p>
          <a:p>
            <a:pPr marL="1892300" lvl="3" indent="-284163">
              <a:spcAft>
                <a:spcPct val="15000"/>
              </a:spcAft>
              <a:buClr>
                <a:srgbClr val="4F91CD"/>
              </a:buClr>
              <a:buSzPct val="125000"/>
            </a:pPr>
            <a:endParaRPr lang="en-US" sz="2400" b="0" dirty="0" smtClean="0">
              <a:latin typeface="Arial Narrow"/>
              <a:cs typeface="Arial Narrow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85FF15-2366-464F-A9D7-3AA477A532F5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  <p:sp>
        <p:nvSpPr>
          <p:cNvPr id="12" name="Oval 11"/>
          <p:cNvSpPr/>
          <p:nvPr/>
        </p:nvSpPr>
        <p:spPr bwMode="auto">
          <a:xfrm>
            <a:off x="1163109" y="6371996"/>
            <a:ext cx="857250" cy="161925"/>
          </a:xfrm>
          <a:prstGeom prst="ellipse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" name="Down Arrow 2"/>
          <p:cNvSpPr/>
          <p:nvPr/>
        </p:nvSpPr>
        <p:spPr bwMode="auto">
          <a:xfrm rot="5400000">
            <a:off x="5345302" y="4960865"/>
            <a:ext cx="333374" cy="565508"/>
          </a:xfrm>
          <a:prstGeom prst="downArrow">
            <a:avLst/>
          </a:prstGeom>
          <a:solidFill>
            <a:srgbClr val="A5002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18" y="371403"/>
            <a:ext cx="493084" cy="6259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457" y="4483426"/>
            <a:ext cx="845250" cy="169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95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353787" y="350261"/>
            <a:ext cx="7285387" cy="70664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3200" b="1" dirty="0" smtClean="0">
                <a:solidFill>
                  <a:srgbClr val="022F65"/>
                </a:solidFill>
                <a:latin typeface="Garamond" pitchFamily="18" charset="0"/>
              </a:rPr>
              <a:t>View Writing Responses</a:t>
            </a:r>
            <a:endParaRPr lang="en-US" sz="3200" dirty="0" smtClean="0"/>
          </a:p>
        </p:txBody>
      </p:sp>
      <p:sp>
        <p:nvSpPr>
          <p:cNvPr id="14" name="Rectangle 13"/>
          <p:cNvSpPr/>
          <p:nvPr/>
        </p:nvSpPr>
        <p:spPr>
          <a:xfrm>
            <a:off x="1235123" y="1025467"/>
            <a:ext cx="7690514" cy="183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1175" indent="-285750">
              <a:spcAft>
                <a:spcPct val="15000"/>
              </a:spcAft>
              <a:buClr>
                <a:srgbClr val="4F91CD"/>
              </a:buClr>
              <a:buSzPct val="150000"/>
              <a:buFont typeface="Wingdings" charset="2"/>
              <a:buChar char="§"/>
            </a:pPr>
            <a:r>
              <a:rPr lang="en-US" sz="2000" dirty="0" smtClean="0"/>
              <a:t>eDIRECT &gt; Reports &gt; View Writing Responses</a:t>
            </a:r>
            <a:endParaRPr lang="en-US" sz="2000" b="0" dirty="0">
              <a:latin typeface="Arial Narrow"/>
            </a:endParaRPr>
          </a:p>
          <a:p>
            <a:pPr marL="1025525" lvl="1" indent="-342900">
              <a:spcAft>
                <a:spcPct val="15000"/>
              </a:spcAft>
              <a:buClr>
                <a:srgbClr val="4F91CD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000" b="0" dirty="0" smtClean="0">
                <a:latin typeface="Arial Narrow"/>
                <a:cs typeface="Arial Narrow"/>
              </a:rPr>
              <a:t>View, save, or print student responses for entire school and grade, or individual students.</a:t>
            </a:r>
          </a:p>
          <a:p>
            <a:pPr marL="1025525" lvl="1" indent="-342900">
              <a:spcAft>
                <a:spcPct val="15000"/>
              </a:spcAft>
              <a:buClr>
                <a:srgbClr val="4F91CD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000" b="0" dirty="0" smtClean="0">
                <a:latin typeface="Arial Narrow"/>
                <a:cs typeface="Arial Narrow"/>
              </a:rPr>
              <a:t>Responses available in HTML format.</a:t>
            </a:r>
          </a:p>
          <a:p>
            <a:pPr marL="1892300" lvl="3" indent="-284163">
              <a:spcAft>
                <a:spcPct val="15000"/>
              </a:spcAft>
              <a:buClr>
                <a:srgbClr val="4F91CD"/>
              </a:buClr>
              <a:buSzPct val="125000"/>
            </a:pPr>
            <a:endParaRPr lang="en-US" sz="2400" b="0" dirty="0" smtClean="0">
              <a:latin typeface="Arial Narrow"/>
              <a:cs typeface="Arial Narrow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85FF15-2366-464F-A9D7-3AA477A532F5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  <p:sp>
        <p:nvSpPr>
          <p:cNvPr id="3" name="Down Arrow 2"/>
          <p:cNvSpPr/>
          <p:nvPr/>
        </p:nvSpPr>
        <p:spPr bwMode="auto">
          <a:xfrm rot="16200000">
            <a:off x="1548015" y="3885171"/>
            <a:ext cx="355107" cy="500186"/>
          </a:xfrm>
          <a:prstGeom prst="downArrow">
            <a:avLst/>
          </a:prstGeom>
          <a:solidFill>
            <a:srgbClr val="A5002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956182" y="2823060"/>
            <a:ext cx="5870699" cy="3320343"/>
            <a:chOff x="1956182" y="2706616"/>
            <a:chExt cx="5870699" cy="3320343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6182" y="2706616"/>
              <a:ext cx="5870699" cy="2269303"/>
            </a:xfrm>
            <a:prstGeom prst="rect">
              <a:avLst/>
            </a:prstGeom>
            <a:noFill/>
            <a:ln w="9525">
              <a:solidFill>
                <a:srgbClr val="3366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3410" y="4483232"/>
              <a:ext cx="4921350" cy="1543727"/>
            </a:xfrm>
            <a:prstGeom prst="rect">
              <a:avLst/>
            </a:prstGeom>
            <a:noFill/>
            <a:ln w="9525">
              <a:solidFill>
                <a:srgbClr val="3366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" y="399494"/>
            <a:ext cx="493084" cy="6259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300" y="3897186"/>
            <a:ext cx="774700" cy="121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184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353787" y="350261"/>
            <a:ext cx="7285387" cy="70664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3200" b="1" dirty="0" smtClean="0">
                <a:solidFill>
                  <a:srgbClr val="022F65"/>
                </a:solidFill>
                <a:latin typeface="Garamond" pitchFamily="18" charset="0"/>
              </a:rPr>
              <a:t>View Writing Responses</a:t>
            </a:r>
            <a:endParaRPr lang="en-US" sz="3200" dirty="0" smtClean="0"/>
          </a:p>
        </p:txBody>
      </p:sp>
      <p:sp>
        <p:nvSpPr>
          <p:cNvPr id="14" name="Rectangle 13"/>
          <p:cNvSpPr/>
          <p:nvPr/>
        </p:nvSpPr>
        <p:spPr>
          <a:xfrm>
            <a:off x="1235123" y="1025467"/>
            <a:ext cx="7690514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68375" lvl="1" indent="-285750">
              <a:spcAft>
                <a:spcPct val="15000"/>
              </a:spcAft>
              <a:buClr>
                <a:srgbClr val="4F91CD"/>
              </a:buClr>
              <a:buSzPct val="150000"/>
              <a:buFont typeface="Wingdings" charset="2"/>
              <a:buChar char="§"/>
            </a:pPr>
            <a:r>
              <a:rPr lang="en-US" sz="2000" dirty="0" smtClean="0"/>
              <a:t>Please Note</a:t>
            </a:r>
            <a:endParaRPr lang="en-US" sz="2000" b="0" dirty="0">
              <a:latin typeface="Arial Narrow"/>
            </a:endParaRPr>
          </a:p>
          <a:p>
            <a:pPr marL="1482725" lvl="2" indent="-342900">
              <a:spcAft>
                <a:spcPct val="15000"/>
              </a:spcAft>
              <a:buClr>
                <a:srgbClr val="4F91CD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000" b="0" dirty="0" smtClean="0">
                <a:latin typeface="Arial Narrow"/>
                <a:cs typeface="Arial Narrow"/>
              </a:rPr>
              <a:t>Students must End and Exit tests correctly</a:t>
            </a:r>
          </a:p>
          <a:p>
            <a:pPr marL="1939925" lvl="3" indent="-342900">
              <a:spcAft>
                <a:spcPct val="15000"/>
              </a:spcAft>
              <a:buClr>
                <a:srgbClr val="4F91CD"/>
              </a:buClr>
              <a:buSzPct val="150000"/>
              <a:buFont typeface="Arial Narrow" panose="020B0606020202030204" pitchFamily="34" charset="0"/>
              <a:buChar char="−"/>
            </a:pPr>
            <a:r>
              <a:rPr lang="en-US" sz="2000" b="0" dirty="0" smtClean="0">
                <a:latin typeface="Arial Narrow"/>
                <a:cs typeface="Arial Narrow"/>
              </a:rPr>
              <a:t>for responses to be visible in View Writing Responses;</a:t>
            </a:r>
          </a:p>
          <a:p>
            <a:pPr marL="1939925" lvl="3" indent="-342900">
              <a:spcAft>
                <a:spcPct val="15000"/>
              </a:spcAft>
              <a:buClr>
                <a:srgbClr val="4F91CD"/>
              </a:buClr>
              <a:buSzPct val="150000"/>
              <a:buFont typeface="Arial Narrow" panose="020B0606020202030204" pitchFamily="34" charset="0"/>
              <a:buChar char="−"/>
            </a:pPr>
            <a:r>
              <a:rPr lang="en-US" sz="2000" b="0" dirty="0" smtClean="0">
                <a:latin typeface="Arial Narrow"/>
                <a:cs typeface="Arial Narrow"/>
              </a:rPr>
              <a:t>for student status to be Completed.</a:t>
            </a:r>
          </a:p>
          <a:p>
            <a:pPr marL="1482725" lvl="2" indent="-342900">
              <a:spcAft>
                <a:spcPct val="15000"/>
              </a:spcAft>
              <a:buClr>
                <a:srgbClr val="4F91CD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000" b="0" dirty="0" smtClean="0">
                <a:latin typeface="Arial Narrow"/>
                <a:cs typeface="Arial Narrow"/>
              </a:rPr>
              <a:t>Images of Grades 4, 8 and 11 responses submitted in </a:t>
            </a:r>
            <a:r>
              <a:rPr lang="en-US" sz="2000" b="0" dirty="0">
                <a:latin typeface="Arial Narrow"/>
                <a:cs typeface="Arial Narrow"/>
              </a:rPr>
              <a:t>w</a:t>
            </a:r>
            <a:r>
              <a:rPr lang="en-US" sz="2000" b="0" dirty="0" smtClean="0">
                <a:latin typeface="Arial Narrow"/>
                <a:cs typeface="Arial Narrow"/>
              </a:rPr>
              <a:t>riting booklets will be available in eDIRECT on March 16, 2016.</a:t>
            </a:r>
          </a:p>
          <a:p>
            <a:pPr marL="1892300" lvl="3" indent="-284163">
              <a:spcAft>
                <a:spcPct val="15000"/>
              </a:spcAft>
              <a:buClr>
                <a:srgbClr val="4F91CD"/>
              </a:buClr>
              <a:buSzPct val="125000"/>
            </a:pPr>
            <a:endParaRPr lang="en-US" sz="2400" b="0" dirty="0" smtClean="0">
              <a:latin typeface="Arial Narrow"/>
              <a:cs typeface="Arial Narrow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85FF15-2366-464F-A9D7-3AA477A532F5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44" y="399494"/>
            <a:ext cx="493084" cy="6259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496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720" y="3338850"/>
            <a:ext cx="5017959" cy="2421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353787" y="350261"/>
            <a:ext cx="7571850" cy="70664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3200" b="1" dirty="0" smtClean="0">
                <a:solidFill>
                  <a:srgbClr val="022F65"/>
                </a:solidFill>
                <a:latin typeface="Garamond" pitchFamily="18" charset="0"/>
              </a:rPr>
              <a:t>Status Reports &amp; Online Testing Statistics</a:t>
            </a:r>
            <a:endParaRPr lang="en-US" sz="3200" dirty="0" smtClean="0"/>
          </a:p>
        </p:txBody>
      </p:sp>
      <p:sp>
        <p:nvSpPr>
          <p:cNvPr id="14" name="Rectangle 13"/>
          <p:cNvSpPr/>
          <p:nvPr/>
        </p:nvSpPr>
        <p:spPr>
          <a:xfrm>
            <a:off x="939546" y="1025467"/>
            <a:ext cx="7986091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68375" lvl="1" indent="-285750">
              <a:spcAft>
                <a:spcPct val="15000"/>
              </a:spcAft>
              <a:buClr>
                <a:srgbClr val="4F91CD"/>
              </a:buClr>
              <a:buSzPct val="150000"/>
              <a:buFont typeface="Wingdings" charset="2"/>
              <a:buChar char="§"/>
            </a:pPr>
            <a:r>
              <a:rPr lang="en-US" sz="2000" dirty="0" smtClean="0"/>
              <a:t>eDIRECT &gt; Reports &gt;</a:t>
            </a:r>
            <a:endParaRPr lang="en-US" sz="2000" b="0" dirty="0" smtClean="0">
              <a:latin typeface="Arial Narrow"/>
            </a:endParaRPr>
          </a:p>
          <a:p>
            <a:pPr marL="1482725" lvl="2" indent="-342900">
              <a:spcAft>
                <a:spcPct val="15000"/>
              </a:spcAft>
              <a:buClr>
                <a:srgbClr val="4F91CD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000" b="0" dirty="0" smtClean="0">
                <a:latin typeface="Arial Narrow"/>
                <a:cs typeface="Arial Narrow"/>
              </a:rPr>
              <a:t>Status Reports </a:t>
            </a:r>
            <a:r>
              <a:rPr lang="en-US" sz="2000" b="0" dirty="0">
                <a:latin typeface="Arial Narrow"/>
                <a:cs typeface="Arial Narrow"/>
              </a:rPr>
              <a:t>– </a:t>
            </a:r>
            <a:endParaRPr lang="en-US" sz="2000" b="0" dirty="0" smtClean="0">
              <a:latin typeface="Arial Narrow"/>
              <a:cs typeface="Arial Narrow"/>
            </a:endParaRPr>
          </a:p>
          <a:p>
            <a:pPr marL="1939925" lvl="3" indent="-342900">
              <a:spcAft>
                <a:spcPct val="15000"/>
              </a:spcAft>
              <a:buClr>
                <a:srgbClr val="4F91CD"/>
              </a:buClr>
              <a:buSzPct val="150000"/>
              <a:buFont typeface="Arial Narrow" panose="020B0606020202030204" pitchFamily="34" charset="0"/>
              <a:buChar char="−"/>
            </a:pPr>
            <a:r>
              <a:rPr lang="en-US" sz="2000" b="0" dirty="0" smtClean="0">
                <a:latin typeface="Arial Narrow"/>
                <a:cs typeface="Arial Narrow"/>
              </a:rPr>
              <a:t>Track testing activity, including excessive logins and school testing status. </a:t>
            </a:r>
          </a:p>
          <a:p>
            <a:pPr marL="1482725" lvl="2" indent="-342900">
              <a:spcAft>
                <a:spcPct val="15000"/>
              </a:spcAft>
              <a:buClr>
                <a:srgbClr val="4F91CD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000" b="0" dirty="0" smtClean="0">
                <a:latin typeface="Arial Narrow"/>
                <a:cs typeface="Arial Narrow"/>
              </a:rPr>
              <a:t>Online Testing Statistics –</a:t>
            </a:r>
          </a:p>
          <a:p>
            <a:pPr marL="1939925" lvl="3" indent="-342900">
              <a:spcAft>
                <a:spcPct val="15000"/>
              </a:spcAft>
              <a:buClr>
                <a:srgbClr val="4F91CD"/>
              </a:buClr>
              <a:buSzPct val="150000"/>
              <a:buFont typeface="Arial Narrow" panose="020B0606020202030204" pitchFamily="34" charset="0"/>
              <a:buChar char="−"/>
            </a:pPr>
            <a:r>
              <a:rPr lang="en-US" sz="2000" b="0" dirty="0" smtClean="0">
                <a:latin typeface="Arial Narrow"/>
                <a:cs typeface="Arial Narrow"/>
              </a:rPr>
              <a:t>Track number of tests started and completed.</a:t>
            </a:r>
            <a:endParaRPr lang="en-US" sz="2000" b="0" dirty="0">
              <a:latin typeface="Arial Narrow"/>
              <a:cs typeface="Arial Narrow"/>
            </a:endParaRPr>
          </a:p>
          <a:p>
            <a:pPr marL="1939925" lvl="3" indent="-342900">
              <a:spcAft>
                <a:spcPct val="15000"/>
              </a:spcAft>
              <a:buClr>
                <a:srgbClr val="4F91CD"/>
              </a:buClr>
              <a:buSzPct val="150000"/>
              <a:buFont typeface="Arial Narrow" panose="020B0606020202030204" pitchFamily="34" charset="0"/>
              <a:buChar char="−"/>
            </a:pPr>
            <a:endParaRPr lang="en-US" sz="2000" b="0" dirty="0" smtClean="0">
              <a:latin typeface="Arial Narrow"/>
              <a:cs typeface="Arial Narrow"/>
            </a:endParaRPr>
          </a:p>
          <a:p>
            <a:pPr marL="1892300" lvl="3" indent="-284163">
              <a:spcAft>
                <a:spcPct val="15000"/>
              </a:spcAft>
              <a:buClr>
                <a:srgbClr val="4F91CD"/>
              </a:buClr>
              <a:buSzPct val="125000"/>
            </a:pPr>
            <a:endParaRPr lang="en-US" sz="2400" b="0" dirty="0" smtClean="0">
              <a:latin typeface="Arial Narrow"/>
              <a:cs typeface="Arial Narrow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85FF15-2366-464F-A9D7-3AA477A532F5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  <p:sp>
        <p:nvSpPr>
          <p:cNvPr id="13" name="Down Arrow 12"/>
          <p:cNvSpPr/>
          <p:nvPr/>
        </p:nvSpPr>
        <p:spPr bwMode="auto">
          <a:xfrm rot="16200000">
            <a:off x="1110332" y="5423215"/>
            <a:ext cx="264538" cy="606109"/>
          </a:xfrm>
          <a:prstGeom prst="downArrow">
            <a:avLst/>
          </a:prstGeom>
          <a:solidFill>
            <a:srgbClr val="A5002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286" y="3918567"/>
            <a:ext cx="4336578" cy="2501283"/>
          </a:xfrm>
          <a:prstGeom prst="rect">
            <a:avLst/>
          </a:prstGeom>
          <a:noFill/>
          <a:ln w="9525">
            <a:solidFill>
              <a:srgbClr val="33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42" y="313353"/>
            <a:ext cx="493084" cy="6259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307" y="4215587"/>
            <a:ext cx="590550" cy="104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400" y="4364937"/>
            <a:ext cx="590550" cy="104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275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353788" y="350261"/>
            <a:ext cx="7180612" cy="70664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3200" b="1" dirty="0" smtClean="0">
                <a:solidFill>
                  <a:schemeClr val="tx1"/>
                </a:solidFill>
                <a:latin typeface="Garamond" pitchFamily="18" charset="0"/>
              </a:rPr>
              <a:t>Online System Restrictions</a:t>
            </a:r>
            <a:endParaRPr lang="en-US" sz="3200" dirty="0" smtClean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97600" y="1386530"/>
            <a:ext cx="7690514" cy="4762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68375" lvl="1" indent="-285750">
              <a:spcAft>
                <a:spcPct val="15000"/>
              </a:spcAft>
              <a:buClr>
                <a:srgbClr val="4F91CD"/>
              </a:buClr>
              <a:buSzPct val="150000"/>
              <a:buFont typeface="Wingdings" charset="2"/>
              <a:buChar char="§"/>
            </a:pPr>
            <a:r>
              <a:rPr lang="en-US" sz="2200" dirty="0" smtClean="0"/>
              <a:t>The NeSA assessments are not to be taken on any computing device that does not allow for the locking of the desktop or operating system for test security.</a:t>
            </a:r>
          </a:p>
          <a:p>
            <a:pPr marL="968375" lvl="1" indent="-285750">
              <a:spcAft>
                <a:spcPct val="15000"/>
              </a:spcAft>
              <a:buClr>
                <a:srgbClr val="4F91CD"/>
              </a:buClr>
              <a:buSzPct val="150000"/>
              <a:buFont typeface="Wingdings" charset="2"/>
              <a:buChar char="§"/>
            </a:pPr>
            <a:r>
              <a:rPr lang="en-US" sz="2200" dirty="0" smtClean="0"/>
              <a:t>The NeSA testing client should be running natively on the computing device.</a:t>
            </a:r>
          </a:p>
          <a:p>
            <a:pPr marL="968375" lvl="1" indent="-285750">
              <a:spcAft>
                <a:spcPct val="15000"/>
              </a:spcAft>
              <a:buClr>
                <a:srgbClr val="4F91CD"/>
              </a:buClr>
              <a:buSzPct val="150000"/>
              <a:buFont typeface="Wingdings" charset="2"/>
              <a:buChar char="§"/>
            </a:pPr>
            <a:r>
              <a:rPr lang="en-US" sz="2200" dirty="0" smtClean="0"/>
              <a:t>Performance, security, and test validity cannot be guaranteed on virtualized desktop environments. Virtualization of a desktop is not allowed unless security settings of the computer are held intact and/or by approval of a waiver by the Nebraska Department of Education Assessment and Accountability Department.</a:t>
            </a:r>
          </a:p>
          <a:p>
            <a:pPr marL="1150937" lvl="2">
              <a:spcAft>
                <a:spcPct val="15000"/>
              </a:spcAft>
              <a:buClr>
                <a:srgbClr val="4F91CD"/>
              </a:buClr>
              <a:buSzPct val="125000"/>
            </a:pPr>
            <a:endParaRPr lang="en-US" sz="2400" b="0" dirty="0" smtClean="0">
              <a:latin typeface="Arial Narrow"/>
              <a:cs typeface="Arial Narrow"/>
            </a:endParaRPr>
          </a:p>
          <a:p>
            <a:pPr marL="1892300" lvl="3" indent="-284163">
              <a:spcAft>
                <a:spcPct val="15000"/>
              </a:spcAft>
              <a:buClr>
                <a:srgbClr val="4F91CD"/>
              </a:buClr>
              <a:buSzPct val="125000"/>
            </a:pPr>
            <a:endParaRPr lang="en-US" sz="2400" b="0" dirty="0" smtClean="0">
              <a:latin typeface="Arial Narrow"/>
              <a:cs typeface="Arial Narrow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85FF15-2366-464F-A9D7-3AA477A532F5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40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353788" y="350261"/>
            <a:ext cx="7333012" cy="70664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3200" b="1" dirty="0" smtClean="0">
                <a:solidFill>
                  <a:srgbClr val="022F65"/>
                </a:solidFill>
                <a:latin typeface="Garamond" pitchFamily="18" charset="0"/>
              </a:rPr>
              <a:t>Tips for Successful Online Testing</a:t>
            </a:r>
            <a:endParaRPr lang="en-US" sz="3200" dirty="0" smtClean="0"/>
          </a:p>
        </p:txBody>
      </p:sp>
      <p:sp>
        <p:nvSpPr>
          <p:cNvPr id="14" name="Rectangle 13"/>
          <p:cNvSpPr/>
          <p:nvPr/>
        </p:nvSpPr>
        <p:spPr>
          <a:xfrm>
            <a:off x="768398" y="1093113"/>
            <a:ext cx="7690514" cy="68865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68375" lvl="1" indent="-285750">
              <a:spcAft>
                <a:spcPct val="15000"/>
              </a:spcAft>
              <a:buClr>
                <a:srgbClr val="4F91CD"/>
              </a:buClr>
              <a:buSzPct val="150000"/>
              <a:buFont typeface="Wingdings" charset="2"/>
              <a:buChar char="§"/>
            </a:pPr>
            <a:r>
              <a:rPr lang="en-US" sz="2000" dirty="0" smtClean="0">
                <a:latin typeface="Arial Narrow"/>
                <a:cs typeface="Arial Narrow"/>
              </a:rPr>
              <a:t>If a school did not participate in the NeSA-W Field Test during the window (November 9-December 18, 2015) or practice test before winter break, please consider administering the NeSA-W Practice Test to students so they become familiar with the INSIGHT online testing tools, and to ensure the testing software and TSM (if applicable) are working correctly.</a:t>
            </a:r>
          </a:p>
          <a:p>
            <a:pPr marL="682625" lvl="1">
              <a:spcAft>
                <a:spcPct val="15000"/>
              </a:spcAft>
              <a:buClr>
                <a:srgbClr val="4F91CD"/>
              </a:buClr>
              <a:buSzPct val="150000"/>
            </a:pPr>
            <a:endParaRPr lang="en-US" sz="2000" dirty="0">
              <a:latin typeface="Arial Narrow"/>
              <a:cs typeface="Arial Narrow"/>
            </a:endParaRPr>
          </a:p>
          <a:p>
            <a:pPr marL="968375" lvl="1" indent="-285750">
              <a:spcAft>
                <a:spcPct val="15000"/>
              </a:spcAft>
              <a:buClr>
                <a:srgbClr val="4F91CD"/>
              </a:buClr>
              <a:buSzPct val="150000"/>
              <a:buFont typeface="Wingdings" charset="2"/>
              <a:buChar char="§"/>
            </a:pPr>
            <a:r>
              <a:rPr lang="en-US" sz="2000" dirty="0" smtClean="0">
                <a:latin typeface="Arial Narrow"/>
                <a:cs typeface="Arial Narrow"/>
              </a:rPr>
              <a:t>Remind students:</a:t>
            </a:r>
          </a:p>
          <a:p>
            <a:pPr marL="1482725" lvl="2" indent="-342900">
              <a:spcAft>
                <a:spcPct val="15000"/>
              </a:spcAft>
              <a:buClr>
                <a:srgbClr val="4F91CD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000" b="0" dirty="0" smtClean="0">
                <a:latin typeface="Arial Narrow"/>
                <a:cs typeface="Arial Narrow"/>
              </a:rPr>
              <a:t>They </a:t>
            </a:r>
            <a:r>
              <a:rPr lang="en-US" sz="2000" b="0" dirty="0">
                <a:latin typeface="Arial Narrow"/>
                <a:cs typeface="Arial Narrow"/>
              </a:rPr>
              <a:t>cannot Undo or Redo ANY </a:t>
            </a:r>
            <a:r>
              <a:rPr lang="en-US" sz="2000" b="0" dirty="0" smtClean="0">
                <a:latin typeface="Arial Narrow"/>
                <a:cs typeface="Arial Narrow"/>
              </a:rPr>
              <a:t>previous </a:t>
            </a:r>
            <a:r>
              <a:rPr lang="en-US" sz="2000" b="0" dirty="0">
                <a:latin typeface="Arial Narrow"/>
                <a:cs typeface="Arial Narrow"/>
              </a:rPr>
              <a:t>actions if the test is paused and then resumed or if they hit Review/End Test then Return to Questions.</a:t>
            </a:r>
          </a:p>
          <a:p>
            <a:pPr marL="1482725" lvl="2" indent="-342900">
              <a:spcAft>
                <a:spcPct val="15000"/>
              </a:spcAft>
              <a:buClr>
                <a:srgbClr val="4F91CD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000" b="0" dirty="0" smtClean="0">
                <a:latin typeface="Arial Narrow"/>
                <a:cs typeface="Arial Narrow"/>
              </a:rPr>
              <a:t>The tab key indents the first line of a paragraph. The Indent tool indents full paragraphs. </a:t>
            </a:r>
          </a:p>
          <a:p>
            <a:pPr marL="1482725" lvl="2" indent="-342900">
              <a:spcAft>
                <a:spcPct val="15000"/>
              </a:spcAft>
              <a:buClr>
                <a:srgbClr val="4F91CD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000" b="0" dirty="0" smtClean="0">
                <a:latin typeface="Arial Narrow"/>
                <a:cs typeface="Arial Narrow"/>
              </a:rPr>
              <a:t>Pressing </a:t>
            </a:r>
            <a:r>
              <a:rPr lang="en-US" sz="2000" b="0" dirty="0">
                <a:latin typeface="Arial Narrow"/>
                <a:cs typeface="Arial Narrow"/>
              </a:rPr>
              <a:t>the Insert key will put typing into Overwrite mode. To turn off Overwrite mode, press the Insert key again.</a:t>
            </a:r>
          </a:p>
          <a:p>
            <a:pPr marL="1482725" lvl="2" indent="-342900">
              <a:spcAft>
                <a:spcPct val="15000"/>
              </a:spcAft>
              <a:buClr>
                <a:srgbClr val="4F91CD"/>
              </a:buClr>
              <a:buSzPct val="150000"/>
              <a:buFont typeface="Arial" panose="020B0604020202020204" pitchFamily="34" charset="0"/>
              <a:buChar char="•"/>
            </a:pPr>
            <a:endParaRPr lang="en-US" sz="2000" b="0" dirty="0" smtClean="0">
              <a:latin typeface="Arial Narrow"/>
              <a:cs typeface="Arial Narrow"/>
            </a:endParaRPr>
          </a:p>
          <a:p>
            <a:pPr marL="1139825" lvl="2">
              <a:spcAft>
                <a:spcPct val="15000"/>
              </a:spcAft>
              <a:buClr>
                <a:srgbClr val="4F91CD"/>
              </a:buClr>
              <a:buSzPct val="150000"/>
            </a:pPr>
            <a:endParaRPr lang="en-US" sz="1000" b="0" dirty="0">
              <a:latin typeface="Arial Narrow"/>
              <a:cs typeface="Arial Narrow"/>
            </a:endParaRPr>
          </a:p>
          <a:p>
            <a:pPr marL="682625" lvl="1">
              <a:spcAft>
                <a:spcPct val="15000"/>
              </a:spcAft>
              <a:buClr>
                <a:srgbClr val="4F91CD"/>
              </a:buClr>
              <a:buSzPct val="150000"/>
            </a:pPr>
            <a:endParaRPr lang="en-US" sz="2000" dirty="0">
              <a:latin typeface="Arial Narrow"/>
              <a:cs typeface="Arial Narrow"/>
            </a:endParaRPr>
          </a:p>
          <a:p>
            <a:pPr marL="682625" lvl="1">
              <a:spcAft>
                <a:spcPct val="15000"/>
              </a:spcAft>
              <a:buClr>
                <a:srgbClr val="4F91CD"/>
              </a:buClr>
              <a:buSzPct val="150000"/>
            </a:pPr>
            <a:endParaRPr lang="en-US" sz="2000" dirty="0">
              <a:latin typeface="Arial Narrow"/>
              <a:cs typeface="Arial Narrow"/>
            </a:endParaRPr>
          </a:p>
          <a:p>
            <a:pPr marL="682625" lvl="1">
              <a:spcAft>
                <a:spcPct val="15000"/>
              </a:spcAft>
              <a:buClr>
                <a:srgbClr val="4F91CD"/>
              </a:buClr>
              <a:buSzPct val="150000"/>
            </a:pPr>
            <a:endParaRPr lang="en-US" sz="2000" dirty="0" smtClean="0">
              <a:latin typeface="Arial Narrow"/>
              <a:cs typeface="Arial Narrow"/>
            </a:endParaRPr>
          </a:p>
          <a:p>
            <a:pPr marL="682625" lvl="1">
              <a:spcAft>
                <a:spcPct val="15000"/>
              </a:spcAft>
              <a:buClr>
                <a:srgbClr val="4F91CD"/>
              </a:buClr>
              <a:buSzPct val="150000"/>
            </a:pPr>
            <a:endParaRPr lang="en-US" sz="2000" dirty="0" smtClean="0">
              <a:latin typeface="Arial Narrow"/>
              <a:cs typeface="Arial Narrow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85FF15-2366-464F-A9D7-3AA477A532F5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  <p:pic>
        <p:nvPicPr>
          <p:cNvPr id="7" name="Picture 2" descr="\\mgfs01\home$\jborn\Desktop\OnlineWritingManual_CV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57" y="271965"/>
            <a:ext cx="498256" cy="64008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977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353788" y="350261"/>
            <a:ext cx="7333012" cy="70664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3200" b="1" dirty="0" smtClean="0">
                <a:solidFill>
                  <a:srgbClr val="022F65"/>
                </a:solidFill>
                <a:latin typeface="Garamond" pitchFamily="18" charset="0"/>
              </a:rPr>
              <a:t>Tips for Successful Online Testing</a:t>
            </a:r>
            <a:endParaRPr lang="en-US" sz="3200" dirty="0" smtClean="0"/>
          </a:p>
        </p:txBody>
      </p:sp>
      <p:sp>
        <p:nvSpPr>
          <p:cNvPr id="14" name="Rectangle 13"/>
          <p:cNvSpPr/>
          <p:nvPr/>
        </p:nvSpPr>
        <p:spPr>
          <a:xfrm>
            <a:off x="958898" y="938451"/>
            <a:ext cx="7690514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2625" lvl="1">
              <a:spcAft>
                <a:spcPct val="15000"/>
              </a:spcAft>
              <a:buClr>
                <a:srgbClr val="4F91CD"/>
              </a:buClr>
              <a:buSzPct val="150000"/>
            </a:pPr>
            <a:endParaRPr lang="en-US" sz="2000" dirty="0" smtClean="0">
              <a:latin typeface="Arial Narrow"/>
              <a:cs typeface="Arial Narrow"/>
            </a:endParaRPr>
          </a:p>
          <a:p>
            <a:pPr marL="1025525" lvl="1" indent="-342900">
              <a:spcAft>
                <a:spcPct val="15000"/>
              </a:spcAft>
              <a:buClr>
                <a:srgbClr val="4F91CD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Arial Narrow"/>
                <a:cs typeface="Arial Narrow"/>
              </a:rPr>
              <a:t>Make </a:t>
            </a:r>
            <a:r>
              <a:rPr lang="en-US" sz="2000" dirty="0">
                <a:latin typeface="Arial Narrow"/>
                <a:cs typeface="Arial Narrow"/>
              </a:rPr>
              <a:t>sure each student is provided his/her unique Student Test Ticket</a:t>
            </a:r>
            <a:r>
              <a:rPr lang="en-US" sz="2000" dirty="0" smtClean="0">
                <a:latin typeface="Arial Narrow"/>
                <a:cs typeface="Arial Narrow"/>
              </a:rPr>
              <a:t>.</a:t>
            </a:r>
          </a:p>
          <a:p>
            <a:pPr marL="682625" lvl="1">
              <a:spcAft>
                <a:spcPct val="15000"/>
              </a:spcAft>
              <a:buClr>
                <a:srgbClr val="4F91CD"/>
              </a:buClr>
              <a:buSzPct val="150000"/>
            </a:pPr>
            <a:endParaRPr lang="en-US" sz="2000" dirty="0" smtClean="0">
              <a:latin typeface="Arial Narrow"/>
              <a:cs typeface="Arial Narrow"/>
            </a:endParaRPr>
          </a:p>
          <a:p>
            <a:pPr marL="968375" lvl="1" indent="-285750">
              <a:spcAft>
                <a:spcPct val="15000"/>
              </a:spcAft>
              <a:buClr>
                <a:srgbClr val="4F91CD"/>
              </a:buClr>
              <a:buSzPct val="150000"/>
              <a:buFont typeface="Wingdings" charset="2"/>
              <a:buChar char="§"/>
            </a:pPr>
            <a:r>
              <a:rPr lang="en-US" sz="2000" dirty="0"/>
              <a:t>Instruct students to use the Review/End Test button and end their tests when finished. Student tests will change from an In Progress to a Completed status, which is important for test security and essential for responses to be available in View Writing Responses</a:t>
            </a:r>
            <a:r>
              <a:rPr lang="en-US" sz="2000" dirty="0" smtClean="0"/>
              <a:t>.</a:t>
            </a:r>
          </a:p>
          <a:p>
            <a:pPr marL="968375" lvl="1" indent="-285750">
              <a:spcAft>
                <a:spcPct val="15000"/>
              </a:spcAft>
              <a:buClr>
                <a:srgbClr val="4F91CD"/>
              </a:buClr>
              <a:buSzPct val="150000"/>
              <a:buFont typeface="Wingdings" charset="2"/>
              <a:buChar char="§"/>
            </a:pPr>
            <a:endParaRPr lang="en-US" sz="2000" dirty="0" smtClean="0">
              <a:latin typeface="Arial Narrow"/>
              <a:cs typeface="Arial Narrow"/>
            </a:endParaRPr>
          </a:p>
          <a:p>
            <a:pPr marL="971550" lvl="2" indent="-288925">
              <a:spcAft>
                <a:spcPct val="15000"/>
              </a:spcAft>
              <a:buClr>
                <a:srgbClr val="4F91CD"/>
              </a:buClr>
              <a:buSzPct val="150000"/>
              <a:buFont typeface="Wingdings" pitchFamily="2" charset="2"/>
              <a:buChar char="§"/>
            </a:pPr>
            <a:r>
              <a:rPr lang="en-US" sz="2000" dirty="0" smtClean="0">
                <a:latin typeface="Arial Narrow"/>
                <a:cs typeface="Arial Narrow"/>
              </a:rPr>
              <a:t>If using a TSM, make certain that all responses have been transferred to DRC after testing is complete. (See </a:t>
            </a:r>
            <a:r>
              <a:rPr lang="en-US" sz="2000" i="1" dirty="0" smtClean="0">
                <a:latin typeface="Arial Narrow"/>
                <a:cs typeface="Arial Narrow"/>
              </a:rPr>
              <a:t>DRC  INSIGHT Technology User Guide</a:t>
            </a:r>
            <a:r>
              <a:rPr lang="en-US" sz="2000" dirty="0" smtClean="0">
                <a:latin typeface="Arial Narrow"/>
                <a:cs typeface="Arial Narrow"/>
              </a:rPr>
              <a:t>). </a:t>
            </a:r>
          </a:p>
          <a:p>
            <a:pPr marL="971550" lvl="3" indent="-288925">
              <a:spcAft>
                <a:spcPct val="15000"/>
              </a:spcAft>
              <a:buClr>
                <a:srgbClr val="4F91CD"/>
              </a:buClr>
              <a:buSzPct val="125000"/>
            </a:pPr>
            <a:endParaRPr lang="en-US" sz="2400" dirty="0" smtClean="0">
              <a:latin typeface="Arial Narrow"/>
              <a:cs typeface="Arial Narrow"/>
            </a:endParaRPr>
          </a:p>
          <a:p>
            <a:pPr marL="682625" lvl="3">
              <a:spcAft>
                <a:spcPct val="15000"/>
              </a:spcAft>
              <a:buClr>
                <a:srgbClr val="4F91CD"/>
              </a:buClr>
              <a:buSzPct val="125000"/>
            </a:pPr>
            <a:endParaRPr lang="en-US" sz="2400" dirty="0">
              <a:latin typeface="Arial Narrow"/>
              <a:cs typeface="Arial Narrow"/>
            </a:endParaRPr>
          </a:p>
          <a:p>
            <a:pPr marL="971550" lvl="3" indent="-288925">
              <a:spcAft>
                <a:spcPct val="15000"/>
              </a:spcAft>
              <a:buClr>
                <a:srgbClr val="4F91CD"/>
              </a:buClr>
              <a:buSzPct val="125000"/>
            </a:pPr>
            <a:endParaRPr lang="en-US" sz="2400" dirty="0" smtClean="0">
              <a:latin typeface="Arial Narrow"/>
              <a:cs typeface="Arial Narrow"/>
            </a:endParaRPr>
          </a:p>
          <a:p>
            <a:pPr marL="971550" lvl="3" indent="-288925">
              <a:spcAft>
                <a:spcPct val="15000"/>
              </a:spcAft>
              <a:buClr>
                <a:srgbClr val="4F91CD"/>
              </a:buClr>
              <a:buSzPct val="125000"/>
            </a:pPr>
            <a:endParaRPr lang="en-US" sz="2400" dirty="0">
              <a:latin typeface="Arial Narrow"/>
              <a:cs typeface="Arial Narrow"/>
            </a:endParaRPr>
          </a:p>
          <a:p>
            <a:pPr marL="971550" lvl="3" indent="-288925">
              <a:spcAft>
                <a:spcPct val="15000"/>
              </a:spcAft>
              <a:buClr>
                <a:srgbClr val="4F91CD"/>
              </a:buClr>
              <a:buSzPct val="125000"/>
            </a:pPr>
            <a:endParaRPr lang="en-US" sz="2400" dirty="0" smtClean="0">
              <a:latin typeface="Arial Narrow"/>
              <a:cs typeface="Arial Narrow"/>
            </a:endParaRPr>
          </a:p>
          <a:p>
            <a:pPr marL="971550" lvl="3" indent="-288925">
              <a:spcAft>
                <a:spcPct val="15000"/>
              </a:spcAft>
              <a:buClr>
                <a:srgbClr val="4F91CD"/>
              </a:buClr>
              <a:buSzPct val="125000"/>
            </a:pPr>
            <a:endParaRPr lang="en-US" sz="2400" dirty="0" smtClean="0">
              <a:latin typeface="Arial Narrow"/>
              <a:cs typeface="Arial Narrow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85FF15-2366-464F-A9D7-3AA477A532F5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b="1" dirty="0" smtClean="0">
                <a:solidFill>
                  <a:srgbClr val="022F65"/>
                </a:solidFill>
                <a:latin typeface="Garamond" pitchFamily="18" charset="0"/>
              </a:rPr>
              <a:t>2015-2016 NeSA-Writing Manuals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85FF15-2366-464F-A9D7-3AA477A532F5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199" y="1130329"/>
            <a:ext cx="1807029" cy="22940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781" y="1130330"/>
            <a:ext cx="1823938" cy="22940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76349" y="3495675"/>
            <a:ext cx="6493619" cy="26191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20700" indent="-284163">
              <a:spcAft>
                <a:spcPct val="15000"/>
              </a:spcAft>
              <a:buClr>
                <a:srgbClr val="4F91CD"/>
              </a:buClr>
              <a:buSzPct val="150000"/>
              <a:buFont typeface="Wingdings" charset="2"/>
              <a:buChar char="§"/>
            </a:pPr>
            <a:r>
              <a:rPr lang="en-US" sz="2400" dirty="0" smtClean="0"/>
              <a:t>Where to Find the Manuals</a:t>
            </a:r>
          </a:p>
          <a:p>
            <a:pPr marL="1036637" lvl="1" indent="-342900">
              <a:spcAft>
                <a:spcPct val="15000"/>
              </a:spcAft>
              <a:buClr>
                <a:srgbClr val="4F91CD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000" dirty="0" smtClean="0"/>
              <a:t>NDE </a:t>
            </a:r>
            <a:r>
              <a:rPr lang="en-US" sz="2000" b="0" dirty="0">
                <a:latin typeface="Arial Narrow"/>
              </a:rPr>
              <a:t>Statewide </a:t>
            </a:r>
            <a:r>
              <a:rPr lang="en-US" sz="2000" b="0" dirty="0" smtClean="0">
                <a:latin typeface="Arial Narrow"/>
              </a:rPr>
              <a:t>Assessment and Accountability </a:t>
            </a:r>
            <a:r>
              <a:rPr lang="en-US" sz="2000" b="0" dirty="0">
                <a:latin typeface="Arial Narrow"/>
              </a:rPr>
              <a:t>Website</a:t>
            </a:r>
            <a:endParaRPr lang="en-US" sz="2000" dirty="0"/>
          </a:p>
          <a:p>
            <a:pPr marL="1493837" lvl="2" indent="-342900">
              <a:spcAft>
                <a:spcPct val="15000"/>
              </a:spcAft>
              <a:buClr>
                <a:srgbClr val="4F91CD"/>
              </a:buClr>
              <a:buSzPct val="150000"/>
              <a:buFontTx/>
              <a:buChar char="−"/>
            </a:pPr>
            <a:r>
              <a:rPr lang="en-US" sz="2000" b="0" dirty="0">
                <a:latin typeface="Arial Narrow"/>
                <a:hlinkClick r:id="rId4"/>
              </a:rPr>
              <a:t>http://www.education.ne.gov/Assessment/</a:t>
            </a:r>
            <a:r>
              <a:rPr lang="en-US" sz="2400" b="0" dirty="0">
                <a:latin typeface="Arial Narrow"/>
              </a:rPr>
              <a:t> </a:t>
            </a:r>
            <a:endParaRPr lang="en-US" sz="2400" dirty="0"/>
          </a:p>
          <a:p>
            <a:pPr marL="1036637" lvl="1" indent="-342900">
              <a:spcAft>
                <a:spcPct val="15000"/>
              </a:spcAft>
              <a:buClr>
                <a:srgbClr val="4F91CD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000" dirty="0">
                <a:latin typeface="Arial Narrow"/>
              </a:rPr>
              <a:t>DRC eDIRECT </a:t>
            </a:r>
            <a:r>
              <a:rPr lang="en-US" sz="2000" b="0" dirty="0">
                <a:latin typeface="Arial Narrow"/>
              </a:rPr>
              <a:t>- </a:t>
            </a:r>
            <a:r>
              <a:rPr lang="en-US" sz="2000" b="0" dirty="0">
                <a:hlinkClick r:id="rId5"/>
              </a:rPr>
              <a:t>https://ne.drcedirect.com</a:t>
            </a:r>
            <a:endParaRPr lang="en-US" sz="2000" b="0" dirty="0"/>
          </a:p>
          <a:p>
            <a:pPr marL="1493837" lvl="2" indent="-342900">
              <a:spcAft>
                <a:spcPct val="15000"/>
              </a:spcAft>
              <a:buClr>
                <a:srgbClr val="4F91CD"/>
              </a:buClr>
              <a:buSzPct val="150000"/>
              <a:buFont typeface="Arial Narrow" panose="020B0606020202030204" pitchFamily="34" charset="0"/>
              <a:buChar char="−"/>
            </a:pPr>
            <a:r>
              <a:rPr lang="en-US" sz="2000" b="0" dirty="0">
                <a:latin typeface="Arial Narrow"/>
              </a:rPr>
              <a:t>General Information &gt; Documents &gt;</a:t>
            </a:r>
            <a:br>
              <a:rPr lang="en-US" sz="2000" b="0" dirty="0">
                <a:latin typeface="Arial Narrow"/>
              </a:rPr>
            </a:br>
            <a:r>
              <a:rPr lang="en-US" sz="2000" b="0" dirty="0">
                <a:latin typeface="Arial Narrow"/>
              </a:rPr>
              <a:t>Administration – </a:t>
            </a:r>
            <a:r>
              <a:rPr lang="en-US" sz="2000" b="0" dirty="0" smtClean="0">
                <a:latin typeface="Arial Narrow"/>
              </a:rPr>
              <a:t>2015-2016 NeSA-Writing</a:t>
            </a:r>
          </a:p>
          <a:p>
            <a:pPr marL="1435100" lvl="2" indent="-284163">
              <a:spcAft>
                <a:spcPct val="15000"/>
              </a:spcAft>
              <a:buClr>
                <a:srgbClr val="4F91CD"/>
              </a:buClr>
              <a:buSzPct val="150000"/>
              <a:buFont typeface="Arial" pitchFamily="34" charset="0"/>
              <a:buChar char="•"/>
            </a:pPr>
            <a:endParaRPr lang="en-US" sz="2000" dirty="0"/>
          </a:p>
        </p:txBody>
      </p:sp>
      <p:pic>
        <p:nvPicPr>
          <p:cNvPr id="2050" name="Picture 2" descr="\\mgfs01\home$\jborn\Desktop\OnlineWritingManual_CVR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730" y="1129215"/>
            <a:ext cx="1786605" cy="229514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429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353788" y="350261"/>
            <a:ext cx="7333012" cy="70664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3200" b="1" dirty="0" smtClean="0">
                <a:solidFill>
                  <a:srgbClr val="022F65"/>
                </a:solidFill>
                <a:latin typeface="Garamond" pitchFamily="18" charset="0"/>
              </a:rPr>
              <a:t>Tips for Successful Online Testing</a:t>
            </a:r>
            <a:endParaRPr lang="en-US" sz="3200" dirty="0" smtClean="0"/>
          </a:p>
        </p:txBody>
      </p:sp>
      <p:sp>
        <p:nvSpPr>
          <p:cNvPr id="14" name="Rectangle 13"/>
          <p:cNvSpPr/>
          <p:nvPr/>
        </p:nvSpPr>
        <p:spPr>
          <a:xfrm>
            <a:off x="958898" y="938451"/>
            <a:ext cx="7690514" cy="6754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2625" lvl="1">
              <a:spcAft>
                <a:spcPct val="15000"/>
              </a:spcAft>
              <a:buClr>
                <a:srgbClr val="4F91CD"/>
              </a:buClr>
              <a:buSzPct val="150000"/>
            </a:pPr>
            <a:endParaRPr lang="en-US" sz="2000" dirty="0" smtClean="0">
              <a:latin typeface="Arial Narrow"/>
              <a:cs typeface="Arial Narrow"/>
            </a:endParaRPr>
          </a:p>
          <a:p>
            <a:pPr marL="968375" lvl="1" indent="-285750">
              <a:spcAft>
                <a:spcPct val="15000"/>
              </a:spcAft>
              <a:buClr>
                <a:srgbClr val="4F91CD"/>
              </a:buClr>
              <a:buSzPct val="150000"/>
              <a:buFont typeface="Wingdings" charset="2"/>
              <a:buChar char="§"/>
            </a:pPr>
            <a:r>
              <a:rPr lang="en-US" sz="2000" dirty="0" smtClean="0">
                <a:latin typeface="Arial Narrow"/>
                <a:cs typeface="Arial Narrow"/>
              </a:rPr>
              <a:t>If </a:t>
            </a:r>
            <a:r>
              <a:rPr lang="en-US" sz="2000" dirty="0">
                <a:latin typeface="Arial Narrow"/>
                <a:cs typeface="Arial Narrow"/>
              </a:rPr>
              <a:t>a student experiences a technical issue while testing, below are common troubleshooting steps:</a:t>
            </a:r>
          </a:p>
          <a:p>
            <a:pPr marL="682625" lvl="1">
              <a:spcAft>
                <a:spcPct val="15000"/>
              </a:spcAft>
              <a:buClr>
                <a:srgbClr val="4F91CD"/>
              </a:buClr>
              <a:buSzPct val="150000"/>
            </a:pPr>
            <a:r>
              <a:rPr lang="en-US" sz="2000" dirty="0">
                <a:latin typeface="Arial Narrow"/>
                <a:cs typeface="Arial Narrow"/>
              </a:rPr>
              <a:t> </a:t>
            </a:r>
          </a:p>
          <a:p>
            <a:pPr marL="1597025" lvl="2" indent="-457200">
              <a:spcAft>
                <a:spcPct val="15000"/>
              </a:spcAft>
              <a:buClr>
                <a:srgbClr val="4F91CD"/>
              </a:buClr>
              <a:buSzPct val="100000"/>
              <a:buFont typeface="+mj-lt"/>
              <a:buAutoNum type="arabicParenR"/>
            </a:pPr>
            <a:r>
              <a:rPr lang="en-US" sz="2000" dirty="0">
                <a:latin typeface="Arial Narrow"/>
                <a:cs typeface="Arial Narrow"/>
              </a:rPr>
              <a:t>Exit INSIGHT and re-launch the software.</a:t>
            </a:r>
          </a:p>
          <a:p>
            <a:pPr marL="1597025" lvl="2" indent="-457200">
              <a:spcAft>
                <a:spcPct val="15000"/>
              </a:spcAft>
              <a:buClr>
                <a:srgbClr val="4F91CD"/>
              </a:buClr>
              <a:buSzPct val="100000"/>
              <a:buFont typeface="+mj-lt"/>
              <a:buAutoNum type="arabicParenR"/>
            </a:pPr>
            <a:r>
              <a:rPr lang="en-US" sz="2000" dirty="0">
                <a:latin typeface="Arial Narrow"/>
                <a:cs typeface="Arial Narrow"/>
              </a:rPr>
              <a:t>Restart the computer and re-launch INSIGHT.</a:t>
            </a:r>
          </a:p>
          <a:p>
            <a:pPr marL="1597025" lvl="2" indent="-457200">
              <a:spcAft>
                <a:spcPct val="15000"/>
              </a:spcAft>
              <a:buClr>
                <a:srgbClr val="4F91CD"/>
              </a:buClr>
              <a:buSzPct val="100000"/>
              <a:buFont typeface="+mj-lt"/>
              <a:buAutoNum type="arabicParenR"/>
            </a:pPr>
            <a:r>
              <a:rPr lang="en-US" sz="2000" dirty="0">
                <a:latin typeface="Arial Narrow"/>
                <a:cs typeface="Arial Narrow"/>
              </a:rPr>
              <a:t>Move to a different computer.</a:t>
            </a:r>
          </a:p>
          <a:p>
            <a:pPr marL="1597025" lvl="2" indent="-457200">
              <a:spcAft>
                <a:spcPct val="15000"/>
              </a:spcAft>
              <a:buClr>
                <a:srgbClr val="4F91CD"/>
              </a:buClr>
              <a:buSzPct val="100000"/>
              <a:buFont typeface="+mj-lt"/>
              <a:buAutoNum type="arabicParenR"/>
            </a:pPr>
            <a:r>
              <a:rPr lang="en-US" sz="2000" dirty="0" smtClean="0">
                <a:latin typeface="Arial Narrow"/>
                <a:cs typeface="Arial Narrow"/>
              </a:rPr>
              <a:t>Note the computer(s) experiencing the issue. Technical staff may need to access the specific computer(s) to investigate and resolve the issue.</a:t>
            </a:r>
          </a:p>
          <a:p>
            <a:pPr marL="682625" lvl="1">
              <a:spcAft>
                <a:spcPct val="15000"/>
              </a:spcAft>
              <a:buClr>
                <a:srgbClr val="4F91CD"/>
              </a:buClr>
              <a:buSzPct val="150000"/>
            </a:pPr>
            <a:endParaRPr lang="en-US" sz="2000" dirty="0" smtClean="0">
              <a:latin typeface="Arial Narrow"/>
              <a:cs typeface="Arial Narrow"/>
            </a:endParaRPr>
          </a:p>
          <a:p>
            <a:pPr marL="682625" lvl="1">
              <a:spcAft>
                <a:spcPct val="15000"/>
              </a:spcAft>
              <a:buClr>
                <a:srgbClr val="4F91CD"/>
              </a:buClr>
              <a:buSzPct val="150000"/>
            </a:pPr>
            <a:endParaRPr lang="en-US" sz="2000" dirty="0" smtClean="0">
              <a:latin typeface="Arial Narrow"/>
              <a:cs typeface="Arial Narrow"/>
            </a:endParaRPr>
          </a:p>
          <a:p>
            <a:pPr marL="682625" lvl="1">
              <a:spcAft>
                <a:spcPct val="15000"/>
              </a:spcAft>
              <a:buClr>
                <a:srgbClr val="4F91CD"/>
              </a:buClr>
              <a:buSzPct val="150000"/>
            </a:pPr>
            <a:endParaRPr lang="en-US" sz="1000" dirty="0" smtClean="0">
              <a:latin typeface="Arial Narrow"/>
              <a:cs typeface="Arial Narrow"/>
            </a:endParaRPr>
          </a:p>
          <a:p>
            <a:pPr marL="971550" lvl="3" indent="-288925">
              <a:spcAft>
                <a:spcPct val="15000"/>
              </a:spcAft>
              <a:buClr>
                <a:srgbClr val="4F91CD"/>
              </a:buClr>
              <a:buSzPct val="125000"/>
            </a:pPr>
            <a:endParaRPr lang="en-US" sz="2400" dirty="0" smtClean="0">
              <a:latin typeface="Arial Narrow"/>
              <a:cs typeface="Arial Narrow"/>
            </a:endParaRPr>
          </a:p>
          <a:p>
            <a:r>
              <a:rPr lang="en-US" sz="2000" dirty="0" smtClean="0"/>
              <a:t> </a:t>
            </a:r>
            <a:endParaRPr lang="en-US" sz="2400" dirty="0">
              <a:latin typeface="Arial Narrow"/>
              <a:cs typeface="Arial Narrow"/>
            </a:endParaRPr>
          </a:p>
          <a:p>
            <a:pPr marL="971550" lvl="3" indent="-288925">
              <a:spcAft>
                <a:spcPct val="15000"/>
              </a:spcAft>
              <a:buClr>
                <a:srgbClr val="4F91CD"/>
              </a:buClr>
              <a:buSzPct val="125000"/>
            </a:pPr>
            <a:endParaRPr lang="en-US" sz="2400" dirty="0" smtClean="0">
              <a:latin typeface="Arial Narrow"/>
              <a:cs typeface="Arial Narrow"/>
            </a:endParaRPr>
          </a:p>
          <a:p>
            <a:pPr marL="971550" lvl="3" indent="-288925">
              <a:spcAft>
                <a:spcPct val="15000"/>
              </a:spcAft>
              <a:buClr>
                <a:srgbClr val="4F91CD"/>
              </a:buClr>
              <a:buSzPct val="125000"/>
            </a:pPr>
            <a:endParaRPr lang="en-US" sz="2400" dirty="0">
              <a:latin typeface="Arial Narrow"/>
              <a:cs typeface="Arial Narrow"/>
            </a:endParaRPr>
          </a:p>
          <a:p>
            <a:pPr marL="971550" lvl="3" indent="-288925">
              <a:spcAft>
                <a:spcPct val="15000"/>
              </a:spcAft>
              <a:buClr>
                <a:srgbClr val="4F91CD"/>
              </a:buClr>
              <a:buSzPct val="125000"/>
            </a:pPr>
            <a:endParaRPr lang="en-US" sz="2400" dirty="0" smtClean="0">
              <a:latin typeface="Arial Narrow"/>
              <a:cs typeface="Arial Narrow"/>
            </a:endParaRPr>
          </a:p>
          <a:p>
            <a:pPr marL="971550" lvl="3" indent="-288925">
              <a:spcAft>
                <a:spcPct val="15000"/>
              </a:spcAft>
              <a:buClr>
                <a:srgbClr val="4F91CD"/>
              </a:buClr>
              <a:buSzPct val="125000"/>
            </a:pPr>
            <a:endParaRPr lang="en-US" sz="2400" dirty="0" smtClean="0">
              <a:latin typeface="Arial Narrow"/>
              <a:cs typeface="Arial Narrow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85FF15-2366-464F-A9D7-3AA477A532F5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80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367662" y="350260"/>
            <a:ext cx="6897564" cy="755209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3200" b="1" dirty="0" smtClean="0">
                <a:solidFill>
                  <a:srgbClr val="022F65"/>
                </a:solidFill>
                <a:latin typeface="Garamond" pitchFamily="18" charset="0"/>
              </a:rPr>
              <a:t>Preparing Testing Locations</a:t>
            </a:r>
            <a:endParaRPr lang="en-US" sz="3200" dirty="0" smtClean="0"/>
          </a:p>
        </p:txBody>
      </p:sp>
      <p:sp>
        <p:nvSpPr>
          <p:cNvPr id="21507" name="Rectangle 10"/>
          <p:cNvSpPr>
            <a:spLocks noChangeArrowheads="1"/>
          </p:cNvSpPr>
          <p:nvPr/>
        </p:nvSpPr>
        <p:spPr bwMode="auto">
          <a:xfrm>
            <a:off x="1523997" y="1744626"/>
            <a:ext cx="7424057" cy="4028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968375" lvl="1" indent="-285750">
              <a:spcAft>
                <a:spcPct val="15000"/>
              </a:spcAft>
              <a:buClr>
                <a:srgbClr val="4F91CD"/>
              </a:buClr>
              <a:buSzPct val="150000"/>
              <a:buFont typeface="Wingdings" charset="2"/>
              <a:buChar char="§"/>
            </a:pPr>
            <a:r>
              <a:rPr lang="en-US" sz="2000" dirty="0" smtClean="0"/>
              <a:t>Plan ahead – check schedules.</a:t>
            </a:r>
          </a:p>
          <a:p>
            <a:pPr marL="968375" lvl="1" indent="-285750">
              <a:spcAft>
                <a:spcPct val="15000"/>
              </a:spcAft>
              <a:buClr>
                <a:srgbClr val="4F91CD"/>
              </a:buClr>
              <a:buSzPct val="150000"/>
              <a:buFont typeface="Wingdings" charset="2"/>
              <a:buChar char="§"/>
            </a:pPr>
            <a:r>
              <a:rPr lang="en-US" sz="2000" dirty="0" smtClean="0"/>
              <a:t>Confirm computers used for testing have the current version of the INSIGHT Secure Browser installed.</a:t>
            </a:r>
          </a:p>
          <a:p>
            <a:pPr marL="968375" lvl="1" indent="-285750">
              <a:spcAft>
                <a:spcPct val="15000"/>
              </a:spcAft>
              <a:buClr>
                <a:srgbClr val="4F91CD"/>
              </a:buClr>
              <a:buSzPct val="150000"/>
              <a:buFont typeface="Wingdings" charset="2"/>
              <a:buChar char="§"/>
            </a:pPr>
            <a:r>
              <a:rPr lang="en-US" sz="2000" dirty="0" smtClean="0"/>
              <a:t>Prepare testing location – remove visual aids/clues.</a:t>
            </a:r>
          </a:p>
          <a:p>
            <a:pPr marL="968375" lvl="1" indent="-285750">
              <a:spcAft>
                <a:spcPct val="15000"/>
              </a:spcAft>
              <a:buClr>
                <a:srgbClr val="4F91CD"/>
              </a:buClr>
              <a:buSzPct val="150000"/>
              <a:buFont typeface="Wingdings" charset="2"/>
              <a:buChar char="§"/>
            </a:pPr>
            <a:r>
              <a:rPr lang="en-US" sz="2000" dirty="0" smtClean="0"/>
              <a:t>Provide blank scratch paper for students who wish</a:t>
            </a:r>
            <a:br>
              <a:rPr lang="en-US" sz="2000" dirty="0" smtClean="0"/>
            </a:br>
            <a:r>
              <a:rPr lang="en-US" sz="2000" dirty="0" smtClean="0"/>
              <a:t>to pre-write on paper.</a:t>
            </a:r>
          </a:p>
          <a:p>
            <a:pPr marL="968375" lvl="1" indent="-285750">
              <a:spcAft>
                <a:spcPct val="15000"/>
              </a:spcAft>
              <a:buClr>
                <a:srgbClr val="4F91CD"/>
              </a:buClr>
              <a:buSzPct val="150000"/>
              <a:buFont typeface="Wingdings" charset="2"/>
              <a:buChar char="§"/>
            </a:pPr>
            <a:r>
              <a:rPr lang="en-US" sz="2000" dirty="0"/>
              <a:t>Post a</a:t>
            </a:r>
            <a:r>
              <a:rPr lang="en-US" sz="2000" dirty="0">
                <a:solidFill>
                  <a:srgbClr val="FF0000"/>
                </a:solidFill>
              </a:rPr>
              <a:t> TESTING IN PROGRESS </a:t>
            </a:r>
            <a:r>
              <a:rPr lang="en-US" sz="2000" dirty="0"/>
              <a:t>sign.</a:t>
            </a:r>
          </a:p>
          <a:p>
            <a:pPr marL="968375" lvl="1" indent="-285750">
              <a:spcAft>
                <a:spcPct val="15000"/>
              </a:spcAft>
              <a:buClr>
                <a:srgbClr val="4F91CD"/>
              </a:buClr>
              <a:buSzPct val="150000"/>
              <a:buFont typeface="Wingdings" charset="2"/>
              <a:buChar char="§"/>
            </a:pPr>
            <a:endParaRPr lang="en-US" sz="2400" dirty="0" smtClean="0"/>
          </a:p>
          <a:p>
            <a:pPr marL="1435100" lvl="2" indent="-284163">
              <a:spcAft>
                <a:spcPct val="15000"/>
              </a:spcAft>
              <a:buClr>
                <a:srgbClr val="4F91CD"/>
              </a:buClr>
              <a:buSzPct val="125000"/>
            </a:pPr>
            <a:endParaRPr lang="en-US" sz="2400" b="0" dirty="0" smtClean="0">
              <a:latin typeface="Arial Narrow"/>
            </a:endParaRPr>
          </a:p>
          <a:p>
            <a:pPr marL="1435100" lvl="2" indent="-284163">
              <a:spcAft>
                <a:spcPct val="15000"/>
              </a:spcAft>
              <a:buClr>
                <a:srgbClr val="4F91CD"/>
              </a:buClr>
              <a:buSzPct val="125000"/>
            </a:pPr>
            <a:endParaRPr lang="en-US" sz="2400" b="0" i="1" dirty="0" smtClean="0"/>
          </a:p>
          <a:p>
            <a:pPr marL="685800" lvl="1" indent="320040">
              <a:spcAft>
                <a:spcPct val="15000"/>
              </a:spcAft>
              <a:buClr>
                <a:srgbClr val="4F91CD"/>
              </a:buClr>
              <a:buSzPct val="75000"/>
              <a:buFont typeface="Wingdings" pitchFamily="2" charset="2"/>
              <a:buChar char="n"/>
            </a:pPr>
            <a:endParaRPr lang="en-US" sz="1800" b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85FF15-2366-464F-A9D7-3AA477A532F5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21" y="1052323"/>
            <a:ext cx="490750" cy="6353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2" descr="\\mgfs01\home$\jborn\Desktop\OnlineWritingManual_CV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57" y="271965"/>
            <a:ext cx="498256" cy="64008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367662" y="350260"/>
            <a:ext cx="6897564" cy="755209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3200" b="1" dirty="0" smtClean="0">
                <a:solidFill>
                  <a:srgbClr val="022F65"/>
                </a:solidFill>
                <a:latin typeface="Garamond" pitchFamily="18" charset="0"/>
              </a:rPr>
              <a:t>Test Security for Test Administrators</a:t>
            </a:r>
            <a:endParaRPr lang="en-US" sz="3200" dirty="0" smtClean="0"/>
          </a:p>
        </p:txBody>
      </p:sp>
      <p:sp>
        <p:nvSpPr>
          <p:cNvPr id="21507" name="Rectangle 10"/>
          <p:cNvSpPr>
            <a:spLocks noChangeArrowheads="1"/>
          </p:cNvSpPr>
          <p:nvPr/>
        </p:nvSpPr>
        <p:spPr bwMode="auto">
          <a:xfrm>
            <a:off x="1342141" y="1658612"/>
            <a:ext cx="7526956" cy="4998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968375" lvl="1" indent="-285750">
              <a:spcAft>
                <a:spcPct val="15000"/>
              </a:spcAft>
              <a:buClr>
                <a:srgbClr val="4F91CD"/>
              </a:buClr>
              <a:buSzPct val="150000"/>
              <a:buFont typeface="Wingdings" charset="2"/>
              <a:buChar char="§"/>
            </a:pPr>
            <a:r>
              <a:rPr lang="en-US" sz="2000" dirty="0"/>
              <a:t>T</a:t>
            </a:r>
            <a:r>
              <a:rPr lang="en-US" sz="2000" dirty="0" smtClean="0"/>
              <a:t>est prompts are not to be viewed by anyone prior to test administration.</a:t>
            </a:r>
          </a:p>
          <a:p>
            <a:pPr marL="968375" lvl="1" indent="-285750">
              <a:spcAft>
                <a:spcPct val="15000"/>
              </a:spcAft>
              <a:buClr>
                <a:srgbClr val="4F91CD"/>
              </a:buClr>
              <a:buSzPct val="150000"/>
              <a:buFont typeface="Wingdings" charset="2"/>
              <a:buChar char="§"/>
            </a:pPr>
            <a:r>
              <a:rPr lang="en-US" sz="2000" dirty="0" smtClean="0"/>
              <a:t>NeSA-Writing test prompts may not be copied.</a:t>
            </a:r>
          </a:p>
          <a:p>
            <a:pPr marL="968375" lvl="1" indent="-285750">
              <a:spcAft>
                <a:spcPct val="15000"/>
              </a:spcAft>
              <a:buClr>
                <a:srgbClr val="4F91CD"/>
              </a:buClr>
              <a:buSzPct val="150000"/>
              <a:buFont typeface="Wingdings" charset="2"/>
              <a:buChar char="§"/>
            </a:pPr>
            <a:r>
              <a:rPr lang="en-US" sz="2000" dirty="0" smtClean="0"/>
              <a:t>No coaching or feedback of any kind with regard to the test content should be provided to students.</a:t>
            </a:r>
          </a:p>
          <a:p>
            <a:pPr marL="968375" lvl="1" indent="-285750">
              <a:spcAft>
                <a:spcPct val="15000"/>
              </a:spcAft>
              <a:buClr>
                <a:srgbClr val="4F91CD"/>
              </a:buClr>
              <a:buSzPct val="150000"/>
              <a:buFont typeface="Wingdings" charset="2"/>
              <a:buChar char="§"/>
            </a:pPr>
            <a:r>
              <a:rPr lang="en-US" sz="2000" dirty="0" smtClean="0"/>
              <a:t>Talking or sharing of responses should be prohibited.</a:t>
            </a:r>
          </a:p>
          <a:p>
            <a:pPr marL="968375" lvl="1" indent="-285750">
              <a:spcAft>
                <a:spcPct val="15000"/>
              </a:spcAft>
              <a:buClr>
                <a:srgbClr val="4F91CD"/>
              </a:buClr>
              <a:buSzPct val="150000"/>
              <a:buFont typeface="Wingdings" charset="2"/>
              <a:buChar char="§"/>
            </a:pPr>
            <a:r>
              <a:rPr lang="en-US" sz="2000" dirty="0" smtClean="0"/>
              <a:t>Move around the testing site and ensure that students are following instructions.</a:t>
            </a:r>
          </a:p>
          <a:p>
            <a:pPr marL="968375" lvl="1" indent="-285750">
              <a:spcAft>
                <a:spcPct val="15000"/>
              </a:spcAft>
              <a:buClr>
                <a:srgbClr val="4F91CD"/>
              </a:buClr>
              <a:buSzPct val="150000"/>
              <a:buFont typeface="Wingdings" charset="2"/>
              <a:buChar char="§"/>
            </a:pPr>
            <a:r>
              <a:rPr lang="en-US" sz="2000" dirty="0" smtClean="0"/>
              <a:t>See test administration manual for comprehensive test security information.</a:t>
            </a:r>
          </a:p>
          <a:p>
            <a:pPr marL="682625" lvl="1">
              <a:spcAft>
                <a:spcPct val="15000"/>
              </a:spcAft>
              <a:buClr>
                <a:srgbClr val="4F91CD"/>
              </a:buClr>
              <a:buSzPct val="150000"/>
            </a:pPr>
            <a:endParaRPr lang="en-US" sz="2400" dirty="0" smtClean="0"/>
          </a:p>
          <a:p>
            <a:pPr marL="1435100" lvl="2" indent="-284163">
              <a:spcAft>
                <a:spcPct val="15000"/>
              </a:spcAft>
              <a:buClr>
                <a:srgbClr val="4F91CD"/>
              </a:buClr>
              <a:buSzPct val="125000"/>
            </a:pPr>
            <a:endParaRPr lang="en-US" sz="2400" b="0" dirty="0" smtClean="0">
              <a:latin typeface="Arial Narrow"/>
            </a:endParaRPr>
          </a:p>
          <a:p>
            <a:pPr marL="1435100" lvl="2" indent="-284163">
              <a:spcAft>
                <a:spcPct val="15000"/>
              </a:spcAft>
              <a:buClr>
                <a:srgbClr val="4F91CD"/>
              </a:buClr>
              <a:buSzPct val="125000"/>
            </a:pPr>
            <a:endParaRPr lang="en-US" sz="2400" b="0" i="1" dirty="0" smtClean="0"/>
          </a:p>
          <a:p>
            <a:pPr marL="685800" lvl="1" indent="320040">
              <a:spcAft>
                <a:spcPct val="15000"/>
              </a:spcAft>
              <a:buClr>
                <a:srgbClr val="4F91CD"/>
              </a:buClr>
              <a:buSzPct val="75000"/>
              <a:buFont typeface="Wingdings" pitchFamily="2" charset="2"/>
              <a:buChar char="n"/>
            </a:pPr>
            <a:endParaRPr lang="en-US" sz="1800" b="0" dirty="0"/>
          </a:p>
        </p:txBody>
      </p:sp>
      <p:pic>
        <p:nvPicPr>
          <p:cNvPr id="21" name="Picture 4" descr="C:\Documents and Settings\vcook\Local Settings\Temporary Internet Files\Content.IE5\RNKDK17O\MC900442128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51715" y="4339682"/>
            <a:ext cx="426398" cy="426398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85FF15-2366-464F-A9D7-3AA477A532F5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57" y="1023266"/>
            <a:ext cx="490750" cy="6353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2" descr="\\mgfs01\home$\jborn\Desktop\OnlineWritingManual_CV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57" y="271965"/>
            <a:ext cx="498256" cy="64008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10"/>
          <p:cNvSpPr>
            <a:spLocks noChangeArrowheads="1"/>
          </p:cNvSpPr>
          <p:nvPr/>
        </p:nvSpPr>
        <p:spPr bwMode="auto">
          <a:xfrm>
            <a:off x="1383082" y="1432952"/>
            <a:ext cx="6922717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977900" lvl="1" indent="-284163">
              <a:spcAft>
                <a:spcPct val="15000"/>
              </a:spcAft>
              <a:buClr>
                <a:srgbClr val="4F91CD"/>
              </a:buClr>
              <a:buSzPct val="150000"/>
              <a:buFont typeface="Wingdings" charset="2"/>
              <a:buChar char="§"/>
            </a:pPr>
            <a:r>
              <a:rPr lang="en-US" sz="2400" dirty="0" smtClean="0"/>
              <a:t>Use the DRC INSIGHT Online Assessments icon on the computer desktop to access the </a:t>
            </a:r>
            <a:r>
              <a:rPr lang="en-US" sz="2400" dirty="0"/>
              <a:t>o</a:t>
            </a:r>
            <a:r>
              <a:rPr lang="en-US" sz="2400" dirty="0" smtClean="0"/>
              <a:t>nline NeSA-Writing Test.</a:t>
            </a:r>
          </a:p>
          <a:p>
            <a:pPr marL="1150937" lvl="2">
              <a:spcAft>
                <a:spcPct val="15000"/>
              </a:spcAft>
              <a:buClr>
                <a:srgbClr val="4F91CD"/>
              </a:buClr>
              <a:buSzPct val="125000"/>
            </a:pPr>
            <a:endParaRPr lang="en-US" sz="2400" b="0" dirty="0" smtClean="0">
              <a:latin typeface="Arial Narrow"/>
              <a:cs typeface="Arial Narrow"/>
            </a:endParaRPr>
          </a:p>
          <a:p>
            <a:pPr marL="1435100" lvl="2" indent="-284163">
              <a:spcAft>
                <a:spcPct val="15000"/>
              </a:spcAft>
              <a:buClr>
                <a:srgbClr val="4F91CD"/>
              </a:buClr>
              <a:buSzPct val="125000"/>
            </a:pPr>
            <a:endParaRPr lang="en-US" sz="2400" b="0" dirty="0" smtClean="0">
              <a:latin typeface="Arial Narrow"/>
              <a:cs typeface="Arial Narrow"/>
            </a:endParaRPr>
          </a:p>
          <a:p>
            <a:pPr marL="685800" lvl="1" indent="320040">
              <a:spcAft>
                <a:spcPct val="15000"/>
              </a:spcAft>
              <a:buClr>
                <a:srgbClr val="4F91CD"/>
              </a:buClr>
              <a:buSzPct val="150000"/>
              <a:buFont typeface="Wingdings" charset="2"/>
              <a:buChar char="§"/>
            </a:pPr>
            <a:endParaRPr lang="en-US" sz="2400" dirty="0" smtClean="0"/>
          </a:p>
          <a:p>
            <a:pPr marL="977900" lvl="2" indent="-284163">
              <a:spcAft>
                <a:spcPct val="15000"/>
              </a:spcAft>
              <a:buClr>
                <a:srgbClr val="4F91CD"/>
              </a:buClr>
              <a:buSzPct val="125000"/>
            </a:pPr>
            <a:endParaRPr lang="en-US" sz="2400" b="0" dirty="0" smtClean="0">
              <a:latin typeface="Arial Narrow"/>
              <a:cs typeface="Arial Narrow"/>
            </a:endParaRPr>
          </a:p>
          <a:p>
            <a:pPr marL="685800" lvl="1" indent="320040">
              <a:spcAft>
                <a:spcPct val="15000"/>
              </a:spcAft>
              <a:buClr>
                <a:srgbClr val="4F91CD"/>
              </a:buClr>
              <a:buSzPct val="75000"/>
              <a:buFont typeface="Wingdings" pitchFamily="2" charset="2"/>
              <a:buChar char="n"/>
            </a:pPr>
            <a:endParaRPr lang="en-US" sz="1800" b="0" dirty="0"/>
          </a:p>
        </p:txBody>
      </p:sp>
      <p:sp>
        <p:nvSpPr>
          <p:cNvPr id="21508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355787" y="350260"/>
            <a:ext cx="7607238" cy="6000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3200" b="1" dirty="0" smtClean="0">
                <a:solidFill>
                  <a:srgbClr val="022F65"/>
                </a:solidFill>
                <a:latin typeface="Garamond" pitchFamily="18" charset="0"/>
              </a:rPr>
              <a:t>Accessing the Online NeSA-Writing Test</a:t>
            </a:r>
            <a:endParaRPr lang="en-US" sz="32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85FF15-2366-464F-A9D7-3AA477A532F5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  <p:pic>
        <p:nvPicPr>
          <p:cNvPr id="3" name="Picture 2" descr="\\mgfs01\home$\jborn\Desktop\INSIGHT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233" y="2967037"/>
            <a:ext cx="1450784" cy="173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\\mgfs01\home$\jborn\Desktop\OnlineWritingManual_CV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57" y="271965"/>
            <a:ext cx="498256" cy="64008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414476"/>
            <a:ext cx="5705475" cy="4250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08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355787" y="350260"/>
            <a:ext cx="7435788" cy="6000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3200" b="1" dirty="0" smtClean="0">
                <a:solidFill>
                  <a:srgbClr val="022F65"/>
                </a:solidFill>
                <a:latin typeface="Garamond" pitchFamily="18" charset="0"/>
              </a:rPr>
              <a:t>Accessing the Online NeSA-Writing Test</a:t>
            </a:r>
            <a:endParaRPr lang="en-US" sz="3200" dirty="0" smtClean="0"/>
          </a:p>
        </p:txBody>
      </p:sp>
      <p:grpSp>
        <p:nvGrpSpPr>
          <p:cNvPr id="14" name="Group 13"/>
          <p:cNvGrpSpPr/>
          <p:nvPr/>
        </p:nvGrpSpPr>
        <p:grpSpPr>
          <a:xfrm>
            <a:off x="1286118" y="4546276"/>
            <a:ext cx="2838734" cy="1077218"/>
            <a:chOff x="-716271" y="2554137"/>
            <a:chExt cx="2838734" cy="1077218"/>
          </a:xfrm>
        </p:grpSpPr>
        <p:sp>
          <p:nvSpPr>
            <p:cNvPr id="7" name="Right Arrow Callout 6"/>
            <p:cNvSpPr/>
            <p:nvPr/>
          </p:nvSpPr>
          <p:spPr bwMode="auto">
            <a:xfrm>
              <a:off x="-716271" y="2554137"/>
              <a:ext cx="2838734" cy="1077218"/>
            </a:xfrm>
            <a:prstGeom prst="rightArrowCallout">
              <a:avLst>
                <a:gd name="adj1" fmla="val 31250"/>
                <a:gd name="adj2" fmla="val 25000"/>
                <a:gd name="adj3" fmla="val 21875"/>
                <a:gd name="adj4" fmla="val 86131"/>
              </a:avLst>
            </a:prstGeom>
            <a:solidFill>
              <a:schemeClr val="bg1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-618882" y="2677247"/>
              <a:ext cx="22655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C00000"/>
                  </a:solidFill>
                </a:rPr>
                <a:t>Students should click Test Sign In to access the</a:t>
              </a:r>
              <a:br>
                <a:rPr lang="en-US" sz="1600" dirty="0" smtClean="0">
                  <a:solidFill>
                    <a:srgbClr val="C00000"/>
                  </a:solidFill>
                </a:rPr>
              </a:br>
              <a:r>
                <a:rPr lang="en-US" sz="1600" dirty="0" smtClean="0">
                  <a:solidFill>
                    <a:srgbClr val="C00000"/>
                  </a:solidFill>
                </a:rPr>
                <a:t>NeSA-Writing Test.</a:t>
              </a:r>
              <a:endParaRPr lang="en-US" sz="1600" dirty="0">
                <a:solidFill>
                  <a:srgbClr val="C00000"/>
                </a:solidFill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85FF15-2366-464F-A9D7-3AA477A532F5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  <p:pic>
        <p:nvPicPr>
          <p:cNvPr id="10" name="Picture 2" descr="\\mgfs01\home$\jborn\Desktop\OnlineWritingManual_CV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57" y="271965"/>
            <a:ext cx="498256" cy="64008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1383082" y="1220586"/>
            <a:ext cx="6922717" cy="3656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977900" lvl="1" indent="-284163">
              <a:spcAft>
                <a:spcPct val="15000"/>
              </a:spcAft>
              <a:buClr>
                <a:srgbClr val="4F91CD"/>
              </a:buClr>
              <a:buSzPct val="150000"/>
              <a:buFont typeface="Wingdings" charset="2"/>
              <a:buChar char="§"/>
            </a:pPr>
            <a:r>
              <a:rPr lang="en-US" sz="2400" dirty="0" smtClean="0"/>
              <a:t>Each student should log in using the Username and Password found on his/her unique Student Test Ticket.</a:t>
            </a:r>
          </a:p>
          <a:p>
            <a:pPr marL="693737" lvl="1">
              <a:spcAft>
                <a:spcPct val="15000"/>
              </a:spcAft>
              <a:buClr>
                <a:srgbClr val="4F91CD"/>
              </a:buClr>
              <a:buSzPct val="150000"/>
            </a:pPr>
            <a:endParaRPr lang="en-US" sz="2400" dirty="0" smtClean="0"/>
          </a:p>
          <a:p>
            <a:pPr marL="1150937" lvl="2">
              <a:spcAft>
                <a:spcPct val="15000"/>
              </a:spcAft>
              <a:buClr>
                <a:srgbClr val="4F91CD"/>
              </a:buClr>
              <a:buSzPct val="125000"/>
            </a:pPr>
            <a:endParaRPr lang="en-US" sz="2400" b="0" dirty="0" smtClean="0">
              <a:latin typeface="Arial Narrow"/>
              <a:cs typeface="Arial Narrow"/>
            </a:endParaRPr>
          </a:p>
          <a:p>
            <a:pPr marL="1435100" lvl="2" indent="-284163">
              <a:spcAft>
                <a:spcPct val="15000"/>
              </a:spcAft>
              <a:buClr>
                <a:srgbClr val="4F91CD"/>
              </a:buClr>
              <a:buSzPct val="125000"/>
            </a:pPr>
            <a:endParaRPr lang="en-US" sz="2400" b="0" dirty="0" smtClean="0">
              <a:latin typeface="Arial Narrow"/>
              <a:cs typeface="Arial Narrow"/>
            </a:endParaRPr>
          </a:p>
          <a:p>
            <a:pPr marL="685800" lvl="1" indent="320040">
              <a:spcAft>
                <a:spcPct val="15000"/>
              </a:spcAft>
              <a:buClr>
                <a:srgbClr val="4F91CD"/>
              </a:buClr>
              <a:buSzPct val="150000"/>
              <a:buFont typeface="Wingdings" charset="2"/>
              <a:buChar char="§"/>
            </a:pPr>
            <a:endParaRPr lang="en-US" sz="2400" dirty="0" smtClean="0"/>
          </a:p>
          <a:p>
            <a:pPr marL="977900" lvl="2" indent="-284163">
              <a:spcAft>
                <a:spcPct val="15000"/>
              </a:spcAft>
              <a:buClr>
                <a:srgbClr val="4F91CD"/>
              </a:buClr>
              <a:buSzPct val="125000"/>
            </a:pPr>
            <a:endParaRPr lang="en-US" sz="2400" b="0" dirty="0" smtClean="0">
              <a:latin typeface="Arial Narrow"/>
              <a:cs typeface="Arial Narrow"/>
            </a:endParaRPr>
          </a:p>
          <a:p>
            <a:pPr marL="685800" lvl="1">
              <a:spcAft>
                <a:spcPct val="15000"/>
              </a:spcAft>
              <a:buClr>
                <a:srgbClr val="4F91CD"/>
              </a:buClr>
              <a:buSzPct val="75000"/>
            </a:pPr>
            <a:endParaRPr lang="en-US" sz="1800" b="0" dirty="0"/>
          </a:p>
        </p:txBody>
      </p:sp>
      <p:sp>
        <p:nvSpPr>
          <p:cNvPr id="21508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355787" y="350260"/>
            <a:ext cx="6435663" cy="6000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3200" b="1" dirty="0" smtClean="0">
                <a:solidFill>
                  <a:srgbClr val="022F65"/>
                </a:solidFill>
                <a:latin typeface="Garamond" pitchFamily="18" charset="0"/>
              </a:rPr>
              <a:t>Student Test Session Ticket Login</a:t>
            </a:r>
            <a:endParaRPr lang="en-US" sz="32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85FF15-2366-464F-A9D7-3AA477A532F5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290198" y="2901315"/>
            <a:ext cx="5120127" cy="3423285"/>
            <a:chOff x="1290198" y="2596515"/>
            <a:chExt cx="5402580" cy="3604260"/>
          </a:xfrm>
        </p:grpSpPr>
        <p:pic>
          <p:nvPicPr>
            <p:cNvPr id="9" name="Picture 8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290198" y="2596515"/>
              <a:ext cx="5402580" cy="3604260"/>
            </a:xfrm>
            <a:prstGeom prst="rect">
              <a:avLst/>
            </a:prstGeom>
          </p:spPr>
        </p:pic>
        <p:sp>
          <p:nvSpPr>
            <p:cNvPr id="10" name="Text Box 1"/>
            <p:cNvSpPr txBox="1"/>
            <p:nvPr/>
          </p:nvSpPr>
          <p:spPr>
            <a:xfrm>
              <a:off x="1487803" y="4309110"/>
              <a:ext cx="4561402" cy="678180"/>
            </a:xfrm>
            <a:prstGeom prst="rect">
              <a:avLst/>
            </a:prstGeom>
            <a:solidFill>
              <a:srgbClr val="153357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100" b="1" dirty="0">
                  <a:solidFill>
                    <a:srgbClr val="FFFFFF"/>
                  </a:solidFill>
                  <a:effectLst/>
                  <a:ea typeface="Calibri"/>
                  <a:cs typeface="Times New Roman"/>
                </a:rPr>
                <a:t>Please sign in with your Username and Password your Test</a:t>
              </a:r>
              <a:endParaRPr lang="en-US" sz="1100" dirty="0">
                <a:effectLst/>
                <a:ea typeface="Calibri"/>
                <a:cs typeface="Times New Roman"/>
              </a:endParaRPr>
            </a:p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100" b="1" dirty="0">
                  <a:solidFill>
                    <a:srgbClr val="FFFFFF"/>
                  </a:solidFill>
                  <a:effectLst/>
                  <a:ea typeface="Calibri"/>
                  <a:cs typeface="Times New Roman"/>
                </a:rPr>
                <a:t>Administrator has given you.</a:t>
              </a:r>
              <a:endParaRPr lang="en-US" sz="1100" dirty="0">
                <a:effectLst/>
                <a:ea typeface="Calibri"/>
                <a:cs typeface="Times New Roman"/>
              </a:endParaRP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0872" y="2143125"/>
            <a:ext cx="3127248" cy="191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3019425" y="3525776"/>
            <a:ext cx="4403805" cy="1979674"/>
            <a:chOff x="3019425" y="3525776"/>
            <a:chExt cx="4403805" cy="1979674"/>
          </a:xfrm>
        </p:grpSpPr>
        <p:sp>
          <p:nvSpPr>
            <p:cNvPr id="20" name="Oval 19"/>
            <p:cNvSpPr/>
            <p:nvPr/>
          </p:nvSpPr>
          <p:spPr bwMode="auto">
            <a:xfrm rot="10800000">
              <a:off x="5790873" y="3525776"/>
              <a:ext cx="1632357" cy="472057"/>
            </a:xfrm>
            <a:prstGeom prst="ellipse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cxnSp>
          <p:nvCxnSpPr>
            <p:cNvPr id="6" name="Straight Arrow Connector 5"/>
            <p:cNvCxnSpPr/>
            <p:nvPr/>
          </p:nvCxnSpPr>
          <p:spPr bwMode="auto">
            <a:xfrm flipH="1">
              <a:off x="3019425" y="3895725"/>
              <a:ext cx="2876550" cy="1609725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pic>
        <p:nvPicPr>
          <p:cNvPr id="13" name="Picture 2" descr="\\mgfs01\home$\jborn\Desktop\OnlineWritingManual_CV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57" y="271965"/>
            <a:ext cx="498256" cy="64008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10"/>
          <p:cNvSpPr>
            <a:spLocks noChangeArrowheads="1"/>
          </p:cNvSpPr>
          <p:nvPr/>
        </p:nvSpPr>
        <p:spPr bwMode="auto">
          <a:xfrm>
            <a:off x="1187355" y="1198304"/>
            <a:ext cx="7465325" cy="374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1435100" lvl="2" indent="-284163">
              <a:spcAft>
                <a:spcPct val="15000"/>
              </a:spcAft>
              <a:buClr>
                <a:srgbClr val="4F91CD"/>
              </a:buClr>
              <a:buSzPct val="125000"/>
            </a:pPr>
            <a:endParaRPr lang="en-US" sz="2400" b="0" dirty="0" smtClean="0">
              <a:latin typeface="Arial Narrow"/>
            </a:endParaRPr>
          </a:p>
          <a:p>
            <a:pPr marL="977900" lvl="1" indent="-284163">
              <a:spcAft>
                <a:spcPct val="15000"/>
              </a:spcAft>
              <a:buClr>
                <a:srgbClr val="4F91CD"/>
              </a:buClr>
              <a:buSzPct val="150000"/>
              <a:buFont typeface="Wingdings" charset="2"/>
              <a:buChar char="§"/>
            </a:pPr>
            <a:r>
              <a:rPr lang="en-US" sz="2400" dirty="0" smtClean="0">
                <a:latin typeface="Arial Narrow"/>
              </a:rPr>
              <a:t>April 11, 2016</a:t>
            </a:r>
            <a:endParaRPr lang="en-US" sz="2400" b="0" dirty="0"/>
          </a:p>
          <a:p>
            <a:pPr marL="1493837" lvl="2" indent="-342900">
              <a:spcAft>
                <a:spcPct val="15000"/>
              </a:spcAft>
              <a:buClr>
                <a:srgbClr val="4F91CD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400" b="0" dirty="0" smtClean="0">
                <a:latin typeface="Arial Narrow"/>
              </a:rPr>
              <a:t>NeSA-Writing Reporting Recording</a:t>
            </a:r>
          </a:p>
          <a:p>
            <a:pPr marL="977900" lvl="1" indent="-284163">
              <a:spcAft>
                <a:spcPct val="15000"/>
              </a:spcAft>
              <a:buClr>
                <a:srgbClr val="4F91CD"/>
              </a:buClr>
              <a:buSzPct val="150000"/>
              <a:buFont typeface="Wingdings" charset="2"/>
              <a:buChar char="§"/>
            </a:pPr>
            <a:r>
              <a:rPr lang="en-US" sz="2400" dirty="0" smtClean="0"/>
              <a:t>April 14, 2016</a:t>
            </a:r>
          </a:p>
          <a:p>
            <a:pPr marL="1493837" lvl="2" indent="-342900">
              <a:spcAft>
                <a:spcPct val="15000"/>
              </a:spcAft>
              <a:buClr>
                <a:srgbClr val="4F91CD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400" b="0" dirty="0" smtClean="0"/>
              <a:t>DACs receive access to </a:t>
            </a:r>
            <a:r>
              <a:rPr lang="en-US" sz="2400" b="0" u="sng" dirty="0" smtClean="0"/>
              <a:t>PRELIMINARY</a:t>
            </a:r>
            <a:r>
              <a:rPr lang="en-US" sz="2400" b="0" dirty="0" smtClean="0"/>
              <a:t> 2016 NeSA-Writing Reports in eDIRECT</a:t>
            </a:r>
          </a:p>
          <a:p>
            <a:pPr marL="977900" lvl="1" indent="-284163">
              <a:spcAft>
                <a:spcPct val="15000"/>
              </a:spcAft>
              <a:buClr>
                <a:srgbClr val="4F91CD"/>
              </a:buClr>
              <a:buSzPct val="150000"/>
              <a:buFont typeface="Wingdings" charset="2"/>
              <a:buChar char="§"/>
            </a:pPr>
            <a:r>
              <a:rPr lang="en-US" sz="2400" dirty="0" smtClean="0"/>
              <a:t>September 16, 2016</a:t>
            </a:r>
            <a:endParaRPr lang="en-US" sz="2400" dirty="0"/>
          </a:p>
          <a:p>
            <a:pPr marL="1493837" lvl="2" indent="-342900">
              <a:spcAft>
                <a:spcPct val="15000"/>
              </a:spcAft>
              <a:buClr>
                <a:srgbClr val="4F91CD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400" b="0" dirty="0" smtClean="0"/>
              <a:t>Individual Student Reports (including NeSA-Writing) delivered to districts</a:t>
            </a:r>
            <a:endParaRPr lang="en-US" sz="2400" dirty="0" smtClean="0"/>
          </a:p>
        </p:txBody>
      </p:sp>
      <p:sp>
        <p:nvSpPr>
          <p:cNvPr id="21508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355786" y="350260"/>
            <a:ext cx="6887461" cy="6000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3200" b="1" dirty="0" smtClean="0">
                <a:solidFill>
                  <a:srgbClr val="022F65"/>
                </a:solidFill>
                <a:latin typeface="Garamond" pitchFamily="18" charset="0"/>
              </a:rPr>
              <a:t>Other Important Dates</a:t>
            </a:r>
            <a:br>
              <a:rPr lang="en-US" sz="3200" b="1" dirty="0" smtClean="0">
                <a:solidFill>
                  <a:srgbClr val="022F65"/>
                </a:solidFill>
                <a:latin typeface="Garamond" pitchFamily="18" charset="0"/>
              </a:rPr>
            </a:br>
            <a:endParaRPr lang="en-US" sz="32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85FF15-2366-464F-A9D7-3AA477A532F5}" type="slidenum">
              <a:rPr lang="en-US" smtClean="0"/>
              <a:pPr>
                <a:defRPr/>
              </a:pPr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61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355787" y="350260"/>
            <a:ext cx="2151687" cy="6000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3200" b="1" dirty="0" smtClean="0">
                <a:solidFill>
                  <a:srgbClr val="022F65"/>
                </a:solidFill>
                <a:latin typeface="Garamond" pitchFamily="18" charset="0"/>
              </a:rPr>
              <a:t>Questions</a:t>
            </a:r>
            <a:endParaRPr lang="en-US" sz="3200" dirty="0" smtClean="0"/>
          </a:p>
        </p:txBody>
      </p:sp>
      <p:sp>
        <p:nvSpPr>
          <p:cNvPr id="21507" name="Rectangle 10"/>
          <p:cNvSpPr>
            <a:spLocks noChangeArrowheads="1"/>
          </p:cNvSpPr>
          <p:nvPr/>
        </p:nvSpPr>
        <p:spPr bwMode="auto">
          <a:xfrm>
            <a:off x="1379538" y="2359235"/>
            <a:ext cx="7526956" cy="794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1600200" lvl="3" indent="320040">
              <a:spcAft>
                <a:spcPct val="15000"/>
              </a:spcAft>
              <a:buClr>
                <a:srgbClr val="4F91CD"/>
              </a:buClr>
              <a:buSzPct val="75000"/>
            </a:pPr>
            <a:endParaRPr lang="en-US" sz="2400" b="0" i="1" dirty="0" smtClean="0"/>
          </a:p>
          <a:p>
            <a:pPr marL="685800" lvl="1" indent="320040">
              <a:spcAft>
                <a:spcPct val="15000"/>
              </a:spcAft>
              <a:buClr>
                <a:srgbClr val="4F91CD"/>
              </a:buClr>
              <a:buSzPct val="75000"/>
              <a:buFont typeface="Wingdings" pitchFamily="2" charset="2"/>
              <a:buChar char="n"/>
            </a:pPr>
            <a:endParaRPr lang="en-US" sz="1800" b="0" dirty="0"/>
          </a:p>
        </p:txBody>
      </p:sp>
      <p:sp>
        <p:nvSpPr>
          <p:cNvPr id="9" name="Rectangle 12"/>
          <p:cNvSpPr txBox="1">
            <a:spLocks noChangeArrowheads="1"/>
          </p:cNvSpPr>
          <p:nvPr/>
        </p:nvSpPr>
        <p:spPr bwMode="auto">
          <a:xfrm>
            <a:off x="3227808" y="352534"/>
            <a:ext cx="2613436" cy="6000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22F65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&amp; Answers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85FF15-2366-464F-A9D7-3AA477A532F5}" type="slidenum">
              <a:rPr lang="en-US" smtClean="0"/>
              <a:pPr>
                <a:defRPr/>
              </a:pPr>
              <a:t>57</a:t>
            </a:fld>
            <a:endParaRPr lang="en-US" dirty="0"/>
          </a:p>
        </p:txBody>
      </p:sp>
      <p:pic>
        <p:nvPicPr>
          <p:cNvPr id="2050" name="Picture 2" descr="C:\Users\vcook\AppData\Local\Microsoft\Windows\Temporary Internet Files\Content.IE5\ZM8WCS0D\MP910220897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842" y="3316686"/>
            <a:ext cx="6664871" cy="3226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379538" y="1047722"/>
            <a:ext cx="7526956" cy="3417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Aft>
                <a:spcPct val="15000"/>
              </a:spcAft>
              <a:buClr>
                <a:srgbClr val="4F91CD"/>
              </a:buClr>
              <a:buSzPct val="150000"/>
            </a:pPr>
            <a:r>
              <a:rPr lang="en-US" sz="3600" dirty="0"/>
              <a:t>NeSA Customer Service</a:t>
            </a:r>
          </a:p>
          <a:p>
            <a:pPr marL="0" lvl="1" algn="ctr">
              <a:spcAft>
                <a:spcPct val="15000"/>
              </a:spcAft>
              <a:buClr>
                <a:srgbClr val="4F91CD"/>
              </a:buClr>
              <a:buSzPct val="150000"/>
            </a:pPr>
            <a:r>
              <a:rPr lang="en-US" sz="2400" dirty="0"/>
              <a:t>Call Toll Free - (866) 342-6280</a:t>
            </a:r>
          </a:p>
          <a:p>
            <a:pPr marL="0" lvl="1" algn="ctr">
              <a:spcAft>
                <a:spcPct val="15000"/>
              </a:spcAft>
              <a:buClr>
                <a:srgbClr val="4F91CD"/>
              </a:buClr>
              <a:buSzPct val="150000"/>
            </a:pPr>
            <a:r>
              <a:rPr lang="en-US" sz="2400" dirty="0"/>
              <a:t>Fax - (763) 268-2540</a:t>
            </a:r>
          </a:p>
          <a:p>
            <a:pPr marL="0" lvl="1" algn="ctr">
              <a:spcAft>
                <a:spcPct val="15000"/>
              </a:spcAft>
              <a:buClr>
                <a:srgbClr val="4F91CD"/>
              </a:buClr>
              <a:buSzPct val="150000"/>
            </a:pPr>
            <a:endParaRPr lang="en-US" sz="1100" dirty="0"/>
          </a:p>
          <a:p>
            <a:pPr marL="0" lvl="1" algn="ctr">
              <a:spcAft>
                <a:spcPct val="15000"/>
              </a:spcAft>
              <a:buClr>
                <a:srgbClr val="4F91CD"/>
              </a:buClr>
              <a:buSzPct val="150000"/>
            </a:pPr>
            <a:r>
              <a:rPr lang="en-US" sz="2400" dirty="0"/>
              <a:t>email</a:t>
            </a:r>
          </a:p>
          <a:p>
            <a:pPr marL="0" lvl="1" algn="ctr">
              <a:spcAft>
                <a:spcPct val="15000"/>
              </a:spcAft>
              <a:buClr>
                <a:srgbClr val="4F91CD"/>
              </a:buClr>
              <a:buSzPct val="150000"/>
            </a:pPr>
            <a:r>
              <a:rPr lang="en-US" sz="2400" dirty="0">
                <a:hlinkClick r:id="rId4"/>
              </a:rPr>
              <a:t>necustomerservice@datarecognitioncorp.com</a:t>
            </a:r>
            <a:endParaRPr lang="en-US" sz="2400" dirty="0"/>
          </a:p>
          <a:p>
            <a:pPr marL="0" lvl="1" algn="ctr">
              <a:spcAft>
                <a:spcPct val="15000"/>
              </a:spcAft>
              <a:buClr>
                <a:srgbClr val="4F91CD"/>
              </a:buClr>
              <a:buSzPct val="150000"/>
            </a:pPr>
            <a:endParaRPr lang="en-US" sz="2400" dirty="0"/>
          </a:p>
          <a:p>
            <a:pPr marL="0" lvl="1" algn="ctr">
              <a:spcAft>
                <a:spcPct val="15000"/>
              </a:spcAft>
              <a:buClr>
                <a:srgbClr val="4F91CD"/>
              </a:buClr>
              <a:buSzPct val="150000"/>
            </a:pPr>
            <a:r>
              <a:rPr lang="en-US" sz="2400" dirty="0"/>
              <a:t>8:00 </a:t>
            </a:r>
            <a:r>
              <a:rPr lang="en-US" sz="2000" dirty="0"/>
              <a:t>A.M.</a:t>
            </a:r>
            <a:r>
              <a:rPr lang="en-US" sz="2400" dirty="0"/>
              <a:t> – 5:00 </a:t>
            </a:r>
            <a:r>
              <a:rPr lang="en-US" sz="2000" dirty="0"/>
              <a:t>P.M.</a:t>
            </a:r>
            <a:r>
              <a:rPr lang="en-US" sz="2400" dirty="0"/>
              <a:t> CST</a:t>
            </a:r>
          </a:p>
        </p:txBody>
      </p:sp>
      <p:sp>
        <p:nvSpPr>
          <p:cNvPr id="10" name="Rectangle 9"/>
          <p:cNvSpPr/>
          <p:nvPr/>
        </p:nvSpPr>
        <p:spPr>
          <a:xfrm>
            <a:off x="1819275" y="4699347"/>
            <a:ext cx="68960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Aft>
                <a:spcPct val="15000"/>
              </a:spcAft>
              <a:buClr>
                <a:srgbClr val="4F91CD"/>
              </a:buClr>
              <a:buSzPct val="150000"/>
            </a:pPr>
            <a:r>
              <a:rPr lang="en-US" sz="2400" dirty="0"/>
              <a:t>7:00</a:t>
            </a:r>
            <a:r>
              <a:rPr lang="en-US" sz="2000" dirty="0"/>
              <a:t> A.M. – </a:t>
            </a:r>
            <a:r>
              <a:rPr lang="en-US" sz="2400" dirty="0"/>
              <a:t>5:00</a:t>
            </a:r>
            <a:r>
              <a:rPr lang="en-US" sz="2000" dirty="0"/>
              <a:t> P.M. </a:t>
            </a:r>
            <a:r>
              <a:rPr lang="en-US" sz="2400" dirty="0"/>
              <a:t>CST (January </a:t>
            </a:r>
            <a:r>
              <a:rPr lang="en-US" sz="2400" dirty="0" smtClean="0"/>
              <a:t>11 </a:t>
            </a:r>
            <a:r>
              <a:rPr lang="en-US" sz="2400" dirty="0"/>
              <a:t>– February </a:t>
            </a:r>
            <a:r>
              <a:rPr lang="en-US" sz="2400" dirty="0" smtClean="0"/>
              <a:t>12, 2016)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367662" y="350261"/>
            <a:ext cx="6897564" cy="70664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3200" b="1" dirty="0" smtClean="0">
                <a:solidFill>
                  <a:srgbClr val="022F65"/>
                </a:solidFill>
                <a:latin typeface="Garamond" pitchFamily="18" charset="0"/>
              </a:rPr>
              <a:t>General Guidelines – Grade 4</a:t>
            </a:r>
            <a:br>
              <a:rPr lang="en-US" sz="3200" b="1" dirty="0" smtClean="0">
                <a:solidFill>
                  <a:srgbClr val="022F65"/>
                </a:solidFill>
                <a:latin typeface="Garamond" pitchFamily="18" charset="0"/>
              </a:rPr>
            </a:br>
            <a:endParaRPr lang="en-US" sz="3200" dirty="0" smtClean="0"/>
          </a:p>
        </p:txBody>
      </p:sp>
      <p:sp>
        <p:nvSpPr>
          <p:cNvPr id="21507" name="Rectangle 10"/>
          <p:cNvSpPr>
            <a:spLocks noChangeArrowheads="1"/>
          </p:cNvSpPr>
          <p:nvPr/>
        </p:nvSpPr>
        <p:spPr bwMode="auto">
          <a:xfrm>
            <a:off x="2884964" y="800667"/>
            <a:ext cx="6182836" cy="6518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693737" lvl="1">
              <a:spcAft>
                <a:spcPct val="15000"/>
              </a:spcAft>
              <a:buClr>
                <a:srgbClr val="4F91CD"/>
              </a:buClr>
              <a:buSzPct val="150000"/>
            </a:pPr>
            <a:endParaRPr lang="en-US" sz="2400" dirty="0" smtClean="0"/>
          </a:p>
          <a:p>
            <a:pPr marL="977900" lvl="1" indent="-284163">
              <a:spcAft>
                <a:spcPct val="15000"/>
              </a:spcAft>
              <a:buClr>
                <a:srgbClr val="4F91CD"/>
              </a:buClr>
              <a:buSzPct val="150000"/>
              <a:buFont typeface="Wingdings" charset="2"/>
              <a:buChar char="§"/>
            </a:pPr>
            <a:r>
              <a:rPr lang="en-US" sz="2400" dirty="0" smtClean="0"/>
              <a:t>Paper/Pencil Test</a:t>
            </a:r>
            <a:endParaRPr lang="en-US" sz="2400" dirty="0"/>
          </a:p>
          <a:p>
            <a:pPr marL="1435100" lvl="2" indent="-284163">
              <a:spcAft>
                <a:spcPct val="15000"/>
              </a:spcAft>
              <a:buClr>
                <a:srgbClr val="4F91CD"/>
              </a:buClr>
              <a:buSzPct val="125000"/>
              <a:buFont typeface="Arial"/>
              <a:buChar char="•"/>
            </a:pPr>
            <a:r>
              <a:rPr lang="en-US" sz="2400" b="0" dirty="0" smtClean="0"/>
              <a:t>A writing booklet must be returned for all grade 4 students enrolled in the district and must contain:</a:t>
            </a:r>
            <a:endParaRPr lang="en-US" sz="2400" b="0" dirty="0"/>
          </a:p>
          <a:p>
            <a:pPr marL="1892300" lvl="3" indent="-284163">
              <a:spcAft>
                <a:spcPct val="15000"/>
              </a:spcAft>
              <a:buClr>
                <a:srgbClr val="4F91CD"/>
              </a:buClr>
              <a:buSzPct val="125000"/>
              <a:buFont typeface="Arial Narrow" pitchFamily="34" charset="0"/>
              <a:buChar char="–"/>
            </a:pPr>
            <a:r>
              <a:rPr lang="en-US" sz="2400" b="0" dirty="0" smtClean="0"/>
              <a:t>a response; </a:t>
            </a:r>
          </a:p>
          <a:p>
            <a:pPr marL="1892300" lvl="3" indent="-284163">
              <a:spcAft>
                <a:spcPct val="15000"/>
              </a:spcAft>
              <a:buClr>
                <a:srgbClr val="4F91CD"/>
              </a:buClr>
              <a:buSzPct val="125000"/>
              <a:buFont typeface="Arial Narrow" pitchFamily="34" charset="0"/>
              <a:buChar char="–"/>
            </a:pPr>
            <a:r>
              <a:rPr lang="en-US" sz="2400" b="0" dirty="0" smtClean="0"/>
              <a:t>indication the student was administered an Alternate Assessment; or</a:t>
            </a:r>
          </a:p>
          <a:p>
            <a:pPr marL="1892300" lvl="3" indent="-284163">
              <a:spcAft>
                <a:spcPct val="15000"/>
              </a:spcAft>
              <a:buClr>
                <a:srgbClr val="4F91CD"/>
              </a:buClr>
              <a:buSzPct val="125000"/>
              <a:buFont typeface="Arial Narrow" pitchFamily="34" charset="0"/>
              <a:buChar char="–"/>
            </a:pPr>
            <a:r>
              <a:rPr lang="en-US" sz="2400" b="0" dirty="0" smtClean="0"/>
              <a:t>a reason the student was not tested. </a:t>
            </a:r>
          </a:p>
          <a:p>
            <a:pPr marL="1150937" lvl="2">
              <a:spcAft>
                <a:spcPct val="15000"/>
              </a:spcAft>
              <a:buClr>
                <a:srgbClr val="4F91CD"/>
              </a:buClr>
              <a:buSzPct val="150000"/>
            </a:pPr>
            <a:endParaRPr lang="en-US" sz="2400" dirty="0" smtClean="0"/>
          </a:p>
          <a:p>
            <a:pPr marL="977900" lvl="1" indent="-284163">
              <a:spcAft>
                <a:spcPct val="15000"/>
              </a:spcAft>
              <a:buClr>
                <a:srgbClr val="4F91CD"/>
              </a:buClr>
              <a:buSzPct val="150000"/>
            </a:pPr>
            <a:endParaRPr lang="en-US" sz="2400" dirty="0" smtClean="0"/>
          </a:p>
          <a:p>
            <a:pPr marL="977900" lvl="1" indent="-284163">
              <a:spcAft>
                <a:spcPct val="15000"/>
              </a:spcAft>
              <a:buClr>
                <a:srgbClr val="4F91CD"/>
              </a:buClr>
              <a:buSzPct val="150000"/>
            </a:pPr>
            <a:endParaRPr lang="en-US" sz="2400" dirty="0" smtClean="0"/>
          </a:p>
          <a:p>
            <a:pPr marL="1435100" lvl="2" indent="-284163">
              <a:spcAft>
                <a:spcPct val="15000"/>
              </a:spcAft>
              <a:buClr>
                <a:srgbClr val="4F91CD"/>
              </a:buClr>
              <a:buSzPct val="125000"/>
            </a:pPr>
            <a:endParaRPr lang="en-US" sz="2400" b="0" dirty="0" smtClean="0">
              <a:latin typeface="Arial Narrow"/>
              <a:cs typeface="Arial Narrow"/>
            </a:endParaRPr>
          </a:p>
          <a:p>
            <a:pPr marL="1435100" lvl="2" indent="-284163">
              <a:spcAft>
                <a:spcPct val="15000"/>
              </a:spcAft>
              <a:buClr>
                <a:srgbClr val="4F91CD"/>
              </a:buClr>
              <a:buSzPct val="125000"/>
            </a:pPr>
            <a:endParaRPr lang="en-US" sz="2400" b="0" dirty="0" smtClean="0">
              <a:latin typeface="Arial Narrow"/>
              <a:cs typeface="Arial Narrow"/>
            </a:endParaRPr>
          </a:p>
          <a:p>
            <a:pPr marL="685800" lvl="1" indent="320040">
              <a:spcAft>
                <a:spcPct val="15000"/>
              </a:spcAft>
              <a:buClr>
                <a:srgbClr val="4F91CD"/>
              </a:buClr>
              <a:buSzPct val="75000"/>
              <a:buFont typeface="Wingdings" pitchFamily="2" charset="2"/>
              <a:buChar char="n"/>
            </a:pPr>
            <a:endParaRPr lang="en-US" sz="1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85FF15-2366-464F-A9D7-3AA477A532F5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1026" name="Picture 2" descr="C:\Users\vcook\AppData\Local\Microsoft\Windows\Temporary Internet Files\Content.IE5\FZZVTXHN\MP900439294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30544" y="1941632"/>
            <a:ext cx="3079505" cy="4598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56" y="316740"/>
            <a:ext cx="490750" cy="6353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367662" y="350261"/>
            <a:ext cx="6897564" cy="70664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3200" b="1" dirty="0" smtClean="0">
                <a:solidFill>
                  <a:srgbClr val="022F65"/>
                </a:solidFill>
                <a:latin typeface="Garamond" pitchFamily="18" charset="0"/>
              </a:rPr>
              <a:t>General Guidelines – Grade 4</a:t>
            </a:r>
            <a:br>
              <a:rPr lang="en-US" sz="3200" b="1" dirty="0" smtClean="0">
                <a:solidFill>
                  <a:srgbClr val="022F65"/>
                </a:solidFill>
                <a:latin typeface="Garamond" pitchFamily="18" charset="0"/>
              </a:rPr>
            </a:br>
            <a:endParaRPr lang="en-US" sz="3200" dirty="0" smtClean="0"/>
          </a:p>
        </p:txBody>
      </p:sp>
      <p:sp>
        <p:nvSpPr>
          <p:cNvPr id="21507" name="Rectangle 10"/>
          <p:cNvSpPr>
            <a:spLocks noChangeArrowheads="1"/>
          </p:cNvSpPr>
          <p:nvPr/>
        </p:nvSpPr>
        <p:spPr bwMode="auto">
          <a:xfrm>
            <a:off x="1287851" y="877328"/>
            <a:ext cx="7647710" cy="631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693737" lvl="1">
              <a:spcAft>
                <a:spcPct val="15000"/>
              </a:spcAft>
              <a:buClr>
                <a:srgbClr val="4F91CD"/>
              </a:buClr>
              <a:buSzPct val="150000"/>
            </a:pPr>
            <a:endParaRPr lang="en-US" sz="2400" dirty="0" smtClean="0"/>
          </a:p>
          <a:p>
            <a:pPr marL="977900" lvl="1" indent="-284163">
              <a:spcAft>
                <a:spcPct val="15000"/>
              </a:spcAft>
              <a:buClr>
                <a:srgbClr val="4F91CD"/>
              </a:buClr>
              <a:buSzPct val="150000"/>
              <a:buFont typeface="Wingdings" charset="2"/>
              <a:buChar char="§"/>
            </a:pPr>
            <a:r>
              <a:rPr lang="en-US" sz="2400" dirty="0" smtClean="0"/>
              <a:t>Two sessions </a:t>
            </a:r>
          </a:p>
          <a:p>
            <a:pPr marL="1435100" lvl="2" indent="-284163">
              <a:spcAft>
                <a:spcPct val="15000"/>
              </a:spcAft>
              <a:buClr>
                <a:srgbClr val="4F91CD"/>
              </a:buClr>
              <a:buSzPct val="125000"/>
              <a:buFont typeface="Arial"/>
              <a:buChar char="•"/>
            </a:pPr>
            <a:r>
              <a:rPr lang="en-US" sz="2400" b="0" dirty="0" smtClean="0"/>
              <a:t>Two consecutive days</a:t>
            </a:r>
          </a:p>
          <a:p>
            <a:pPr marL="1435100" lvl="2" indent="-284163">
              <a:spcAft>
                <a:spcPct val="15000"/>
              </a:spcAft>
              <a:buClr>
                <a:srgbClr val="4F91CD"/>
              </a:buClr>
              <a:buSzPct val="125000"/>
              <a:buFont typeface="Arial"/>
              <a:buChar char="•"/>
            </a:pPr>
            <a:r>
              <a:rPr lang="en-US" sz="2400" b="0" dirty="0" smtClean="0"/>
              <a:t>40 minutes each</a:t>
            </a:r>
            <a:endParaRPr lang="en-US" sz="2400" b="0" dirty="0"/>
          </a:p>
          <a:p>
            <a:pPr marL="977900" lvl="1" indent="-284163">
              <a:spcAft>
                <a:spcPct val="15000"/>
              </a:spcAft>
              <a:buClr>
                <a:srgbClr val="4F91CD"/>
              </a:buClr>
              <a:buSzPct val="150000"/>
              <a:buFont typeface="Wingdings" charset="2"/>
              <a:buChar char="§"/>
            </a:pPr>
            <a:r>
              <a:rPr lang="en-US" sz="2400" dirty="0" smtClean="0"/>
              <a:t>Flexibility during the 3-week window</a:t>
            </a:r>
          </a:p>
          <a:p>
            <a:pPr marL="1435100" lvl="2" indent="-284163">
              <a:spcAft>
                <a:spcPct val="15000"/>
              </a:spcAft>
              <a:buClr>
                <a:srgbClr val="4F91CD"/>
              </a:buClr>
              <a:buSzPct val="125000"/>
              <a:buFont typeface="Arial"/>
              <a:buChar char="•"/>
            </a:pPr>
            <a:r>
              <a:rPr lang="en-US" sz="2400" b="0" dirty="0"/>
              <a:t>Recommend avoiding Mondays </a:t>
            </a:r>
            <a:endParaRPr lang="en-US" sz="2400" b="0" dirty="0" smtClean="0"/>
          </a:p>
          <a:p>
            <a:pPr marL="1435100" lvl="2" indent="-284163">
              <a:spcAft>
                <a:spcPct val="15000"/>
              </a:spcAft>
              <a:buClr>
                <a:srgbClr val="4F91CD"/>
              </a:buClr>
              <a:buSzPct val="125000"/>
              <a:buFont typeface="Arial"/>
              <a:buChar char="•"/>
            </a:pPr>
            <a:r>
              <a:rPr lang="en-US" sz="2400" b="0" dirty="0" smtClean="0"/>
              <a:t>Recommend scheduling early in the window</a:t>
            </a:r>
          </a:p>
          <a:p>
            <a:pPr marL="977900" lvl="1" indent="-284163">
              <a:spcAft>
                <a:spcPct val="15000"/>
              </a:spcAft>
              <a:buClr>
                <a:srgbClr val="4F91CD"/>
              </a:buClr>
              <a:buSzPct val="150000"/>
              <a:buFont typeface="Wingdings" charset="2"/>
              <a:buChar char="§"/>
            </a:pPr>
            <a:r>
              <a:rPr lang="en-US" sz="2400" dirty="0" smtClean="0"/>
              <a:t>Make-ups are required</a:t>
            </a:r>
            <a:endParaRPr lang="en-US" sz="2400" dirty="0"/>
          </a:p>
          <a:p>
            <a:pPr marL="1150937" lvl="2">
              <a:spcAft>
                <a:spcPct val="15000"/>
              </a:spcAft>
              <a:buClr>
                <a:srgbClr val="4F91CD"/>
              </a:buClr>
              <a:buSzPct val="125000"/>
            </a:pPr>
            <a:endParaRPr lang="en-US" sz="2400" dirty="0"/>
          </a:p>
          <a:p>
            <a:pPr marL="1150937" lvl="2">
              <a:spcAft>
                <a:spcPct val="15000"/>
              </a:spcAft>
              <a:buClr>
                <a:srgbClr val="4F91CD"/>
              </a:buClr>
              <a:buSzPct val="150000"/>
            </a:pPr>
            <a:endParaRPr lang="en-US" sz="2400" dirty="0" smtClean="0"/>
          </a:p>
          <a:p>
            <a:pPr marL="977900" lvl="1" indent="-284163">
              <a:spcAft>
                <a:spcPct val="15000"/>
              </a:spcAft>
              <a:buClr>
                <a:srgbClr val="4F91CD"/>
              </a:buClr>
              <a:buSzPct val="150000"/>
            </a:pPr>
            <a:endParaRPr lang="en-US" sz="2400" dirty="0" smtClean="0"/>
          </a:p>
          <a:p>
            <a:pPr marL="977900" lvl="1" indent="-284163">
              <a:spcAft>
                <a:spcPct val="15000"/>
              </a:spcAft>
              <a:buClr>
                <a:srgbClr val="4F91CD"/>
              </a:buClr>
              <a:buSzPct val="150000"/>
            </a:pPr>
            <a:endParaRPr lang="en-US" sz="2400" dirty="0" smtClean="0"/>
          </a:p>
          <a:p>
            <a:pPr marL="1435100" lvl="2" indent="-284163">
              <a:spcAft>
                <a:spcPct val="15000"/>
              </a:spcAft>
              <a:buClr>
                <a:srgbClr val="4F91CD"/>
              </a:buClr>
              <a:buSzPct val="125000"/>
            </a:pPr>
            <a:endParaRPr lang="en-US" sz="2400" b="0" dirty="0" smtClean="0">
              <a:latin typeface="Arial Narrow"/>
              <a:cs typeface="Arial Narrow"/>
            </a:endParaRPr>
          </a:p>
          <a:p>
            <a:pPr marL="1435100" lvl="2" indent="-284163">
              <a:spcAft>
                <a:spcPct val="15000"/>
              </a:spcAft>
              <a:buClr>
                <a:srgbClr val="4F91CD"/>
              </a:buClr>
              <a:buSzPct val="125000"/>
            </a:pPr>
            <a:endParaRPr lang="en-US" sz="2400" b="0" dirty="0" smtClean="0">
              <a:latin typeface="Arial Narrow"/>
              <a:cs typeface="Arial Narrow"/>
            </a:endParaRPr>
          </a:p>
          <a:p>
            <a:pPr marL="685800" lvl="1" indent="320040">
              <a:spcAft>
                <a:spcPct val="15000"/>
              </a:spcAft>
              <a:buClr>
                <a:srgbClr val="4F91CD"/>
              </a:buClr>
              <a:buSzPct val="75000"/>
              <a:buFont typeface="Wingdings" pitchFamily="2" charset="2"/>
              <a:buChar char="n"/>
            </a:pPr>
            <a:endParaRPr lang="en-US" sz="1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85FF15-2366-464F-A9D7-3AA477A532F5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15" y="328615"/>
            <a:ext cx="490750" cy="6353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322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9" name="Picture 13" descr="C:\Users\vcook\AppData\Local\Microsoft\Windows\Temporary Internet Files\Content.IE5\A8LP590D\MP900448599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733" y="2046938"/>
            <a:ext cx="2978774" cy="4468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8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367662" y="350261"/>
            <a:ext cx="6897564" cy="70664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3200" b="1" dirty="0" smtClean="0">
                <a:solidFill>
                  <a:srgbClr val="022F65"/>
                </a:solidFill>
                <a:latin typeface="Garamond" pitchFamily="18" charset="0"/>
              </a:rPr>
              <a:t>General Guidelines – Grades 8 &amp; 11</a:t>
            </a:r>
            <a:endParaRPr lang="en-US" sz="3200" dirty="0" smtClean="0"/>
          </a:p>
        </p:txBody>
      </p:sp>
      <p:sp>
        <p:nvSpPr>
          <p:cNvPr id="21507" name="Rectangle 10"/>
          <p:cNvSpPr>
            <a:spLocks noChangeArrowheads="1"/>
          </p:cNvSpPr>
          <p:nvPr/>
        </p:nvSpPr>
        <p:spPr bwMode="auto">
          <a:xfrm>
            <a:off x="2683320" y="824672"/>
            <a:ext cx="6400800" cy="7195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693737" lvl="1">
              <a:spcAft>
                <a:spcPct val="15000"/>
              </a:spcAft>
              <a:buClr>
                <a:srgbClr val="4F91CD"/>
              </a:buClr>
              <a:buSzPct val="150000"/>
            </a:pPr>
            <a:endParaRPr lang="en-US" sz="2400" dirty="0" smtClean="0"/>
          </a:p>
          <a:p>
            <a:pPr marL="1025525" lvl="2" indent="-342900">
              <a:spcAft>
                <a:spcPct val="15000"/>
              </a:spcAft>
              <a:buClr>
                <a:srgbClr val="4F91CD"/>
              </a:buClr>
              <a:buSzPct val="125000"/>
              <a:buFont typeface="Wingdings" panose="05000000000000000000" pitchFamily="2" charset="2"/>
              <a:buChar char="§"/>
            </a:pPr>
            <a:r>
              <a:rPr lang="en-US" sz="2000" dirty="0" smtClean="0"/>
              <a:t>All grade 8 and 11 students are expected to</a:t>
            </a:r>
            <a:br>
              <a:rPr lang="en-US" sz="2000" dirty="0" smtClean="0"/>
            </a:br>
            <a:r>
              <a:rPr lang="en-US" sz="2000" dirty="0" smtClean="0"/>
              <a:t>test online – except for those who:</a:t>
            </a:r>
            <a:endParaRPr lang="en-US" sz="2000" dirty="0"/>
          </a:p>
          <a:p>
            <a:pPr marL="1597025" lvl="3" indent="-342900">
              <a:spcAft>
                <a:spcPct val="15000"/>
              </a:spcAft>
              <a:buClr>
                <a:srgbClr val="4F91CD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000" b="0" dirty="0" smtClean="0"/>
              <a:t>Have an IEP or 504 Plan that requires paper/pencil testing;</a:t>
            </a:r>
          </a:p>
          <a:p>
            <a:pPr marL="1597025" lvl="3" indent="-342900">
              <a:spcAft>
                <a:spcPct val="15000"/>
              </a:spcAft>
              <a:buClr>
                <a:srgbClr val="4F91CD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000" b="0" dirty="0" smtClean="0"/>
              <a:t>Are contracted to an agency that does not</a:t>
            </a:r>
            <a:br>
              <a:rPr lang="en-US" sz="2000" b="0" dirty="0" smtClean="0"/>
            </a:br>
            <a:r>
              <a:rPr lang="en-US" sz="2000" b="0" dirty="0" smtClean="0"/>
              <a:t>allow internet access;</a:t>
            </a:r>
          </a:p>
          <a:p>
            <a:pPr marL="1597025" lvl="3" indent="-342900">
              <a:spcAft>
                <a:spcPct val="15000"/>
              </a:spcAft>
              <a:buClr>
                <a:srgbClr val="4F91CD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000" b="0" dirty="0" smtClean="0"/>
              <a:t>Are responding in Spanish, or another foreign language, or have another ELL accommodation that requires paper/pencil testing.</a:t>
            </a:r>
          </a:p>
          <a:p>
            <a:pPr marL="1025525" lvl="3" indent="-342900">
              <a:spcAft>
                <a:spcPct val="15000"/>
              </a:spcAft>
              <a:buClr>
                <a:srgbClr val="4F91CD"/>
              </a:buClr>
              <a:buSzPct val="125000"/>
              <a:buFont typeface="Wingdings" panose="05000000000000000000" pitchFamily="2" charset="2"/>
              <a:buChar char="§"/>
              <a:tabLst>
                <a:tab pos="1143000" algn="l"/>
              </a:tabLst>
            </a:pPr>
            <a:r>
              <a:rPr lang="en-US" sz="2000" dirty="0" smtClean="0"/>
              <a:t>A test record for all grade 8 and 11 students should</a:t>
            </a:r>
            <a:br>
              <a:rPr lang="en-US" sz="2000" dirty="0" smtClean="0"/>
            </a:br>
            <a:r>
              <a:rPr lang="en-US" sz="2000" dirty="0" smtClean="0"/>
              <a:t>be returned with:</a:t>
            </a:r>
          </a:p>
          <a:p>
            <a:pPr marL="1597025" lvl="4" indent="-342900">
              <a:spcAft>
                <a:spcPct val="15000"/>
              </a:spcAft>
              <a:buClr>
                <a:srgbClr val="4F91CD"/>
              </a:buClr>
              <a:buSzPct val="125000"/>
              <a:buFont typeface="Arial" panose="020B0604020202020204" pitchFamily="34" charset="0"/>
              <a:buChar char="•"/>
              <a:tabLst>
                <a:tab pos="1428750" algn="l"/>
              </a:tabLst>
            </a:pPr>
            <a:r>
              <a:rPr lang="en-US" sz="2000" b="0" dirty="0" smtClean="0"/>
              <a:t>A response, an Alternate Assessment flag,</a:t>
            </a:r>
            <a:br>
              <a:rPr lang="en-US" sz="2000" b="0" dirty="0" smtClean="0"/>
            </a:br>
            <a:r>
              <a:rPr lang="en-US" sz="2000" b="0" dirty="0" smtClean="0"/>
              <a:t>or a not tested reason.</a:t>
            </a:r>
          </a:p>
          <a:p>
            <a:pPr marL="1150937" lvl="2">
              <a:spcAft>
                <a:spcPct val="15000"/>
              </a:spcAft>
              <a:buClr>
                <a:srgbClr val="4F91CD"/>
              </a:buClr>
              <a:buSzPct val="150000"/>
            </a:pPr>
            <a:endParaRPr lang="en-US" sz="2400" dirty="0" smtClean="0"/>
          </a:p>
          <a:p>
            <a:pPr marL="977900" lvl="1" indent="-284163">
              <a:spcAft>
                <a:spcPct val="15000"/>
              </a:spcAft>
              <a:buClr>
                <a:srgbClr val="4F91CD"/>
              </a:buClr>
              <a:buSzPct val="150000"/>
            </a:pPr>
            <a:endParaRPr lang="en-US" sz="2400" dirty="0" smtClean="0"/>
          </a:p>
          <a:p>
            <a:pPr marL="977900" lvl="1" indent="-284163">
              <a:spcAft>
                <a:spcPct val="15000"/>
              </a:spcAft>
              <a:buClr>
                <a:srgbClr val="4F91CD"/>
              </a:buClr>
              <a:buSzPct val="150000"/>
            </a:pPr>
            <a:endParaRPr lang="en-US" sz="2400" dirty="0" smtClean="0"/>
          </a:p>
          <a:p>
            <a:pPr marL="1435100" lvl="2" indent="-284163">
              <a:spcAft>
                <a:spcPct val="15000"/>
              </a:spcAft>
              <a:buClr>
                <a:srgbClr val="4F91CD"/>
              </a:buClr>
              <a:buSzPct val="125000"/>
            </a:pPr>
            <a:endParaRPr lang="en-US" sz="2400" b="0" dirty="0" smtClean="0">
              <a:latin typeface="Arial Narrow"/>
              <a:cs typeface="Arial Narrow"/>
            </a:endParaRPr>
          </a:p>
          <a:p>
            <a:pPr marL="1435100" lvl="2" indent="-284163">
              <a:spcAft>
                <a:spcPct val="15000"/>
              </a:spcAft>
              <a:buClr>
                <a:srgbClr val="4F91CD"/>
              </a:buClr>
              <a:buSzPct val="125000"/>
            </a:pPr>
            <a:endParaRPr lang="en-US" sz="2400" b="0" dirty="0" smtClean="0">
              <a:latin typeface="Arial Narrow"/>
              <a:cs typeface="Arial Narrow"/>
            </a:endParaRPr>
          </a:p>
          <a:p>
            <a:pPr marL="685800" lvl="1" indent="320040">
              <a:spcAft>
                <a:spcPct val="15000"/>
              </a:spcAft>
              <a:buClr>
                <a:srgbClr val="4F91CD"/>
              </a:buClr>
              <a:buSzPct val="75000"/>
              <a:buFont typeface="Wingdings" pitchFamily="2" charset="2"/>
              <a:buChar char="n"/>
            </a:pPr>
            <a:endParaRPr lang="en-US" sz="1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85FF15-2366-464F-A9D7-3AA477A532F5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57" y="1126585"/>
            <a:ext cx="490750" cy="6353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2" descr="\\mgfs01\home$\jborn\Desktop\OnlineWritingManual_CV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57" y="271965"/>
            <a:ext cx="498256" cy="64008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883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367662" y="350261"/>
            <a:ext cx="6897564" cy="70664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3200" b="1" dirty="0">
                <a:solidFill>
                  <a:srgbClr val="022F65"/>
                </a:solidFill>
                <a:latin typeface="Garamond" pitchFamily="18" charset="0"/>
              </a:rPr>
              <a:t>General Guidelines – Grades 8 &amp; 11</a:t>
            </a:r>
            <a:endParaRPr lang="en-US" sz="3200" dirty="0" smtClean="0"/>
          </a:p>
        </p:txBody>
      </p:sp>
      <p:sp>
        <p:nvSpPr>
          <p:cNvPr id="21507" name="Rectangle 10"/>
          <p:cNvSpPr>
            <a:spLocks noChangeArrowheads="1"/>
          </p:cNvSpPr>
          <p:nvPr/>
        </p:nvSpPr>
        <p:spPr bwMode="auto">
          <a:xfrm>
            <a:off x="1287851" y="639406"/>
            <a:ext cx="7647710" cy="7534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693737" lvl="1">
              <a:spcAft>
                <a:spcPct val="15000"/>
              </a:spcAft>
              <a:buClr>
                <a:srgbClr val="4F91CD"/>
              </a:buClr>
              <a:buSzPct val="150000"/>
            </a:pPr>
            <a:endParaRPr lang="en-US" sz="2400" dirty="0" smtClean="0"/>
          </a:p>
          <a:p>
            <a:pPr marL="693737" lvl="1">
              <a:spcAft>
                <a:spcPct val="15000"/>
              </a:spcAft>
              <a:buClr>
                <a:srgbClr val="4F91CD"/>
              </a:buClr>
              <a:buSzPct val="150000"/>
            </a:pPr>
            <a:endParaRPr lang="en-US" sz="2400" dirty="0"/>
          </a:p>
          <a:p>
            <a:pPr marL="1036637" lvl="1" indent="-342900">
              <a:spcAft>
                <a:spcPct val="15000"/>
              </a:spcAft>
              <a:buClr>
                <a:srgbClr val="4F91CD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2400" dirty="0" smtClean="0"/>
              <a:t>INSIGHT </a:t>
            </a:r>
            <a:r>
              <a:rPr lang="en-US" sz="2400" dirty="0"/>
              <a:t>is available for testing between 6:00 a.m. and 7:00 p.m. Central Standard Time</a:t>
            </a:r>
            <a:r>
              <a:rPr lang="en-US" sz="2400" dirty="0" smtClean="0"/>
              <a:t>.</a:t>
            </a:r>
          </a:p>
          <a:p>
            <a:pPr marL="977900" lvl="1" indent="-284163">
              <a:spcAft>
                <a:spcPct val="15000"/>
              </a:spcAft>
              <a:buClr>
                <a:srgbClr val="4F91CD"/>
              </a:buClr>
              <a:buSzPct val="150000"/>
              <a:buFont typeface="Wingdings" charset="2"/>
              <a:buChar char="§"/>
            </a:pPr>
            <a:r>
              <a:rPr lang="en-US" sz="2400" dirty="0" smtClean="0"/>
              <a:t>One Session</a:t>
            </a:r>
          </a:p>
          <a:p>
            <a:pPr marL="1435100" lvl="2" indent="-284163">
              <a:spcAft>
                <a:spcPct val="15000"/>
              </a:spcAft>
              <a:buClr>
                <a:srgbClr val="4F91CD"/>
              </a:buClr>
              <a:buSzPct val="125000"/>
              <a:buFont typeface="Arial"/>
              <a:buChar char="•"/>
            </a:pPr>
            <a:r>
              <a:rPr lang="en-US" sz="2400" b="0" dirty="0" smtClean="0"/>
              <a:t>Untimed</a:t>
            </a:r>
          </a:p>
          <a:p>
            <a:pPr marL="1435100" lvl="2" indent="-284163">
              <a:spcAft>
                <a:spcPct val="15000"/>
              </a:spcAft>
              <a:buClr>
                <a:srgbClr val="4F91CD"/>
              </a:buClr>
              <a:buSzPct val="125000"/>
              <a:buFont typeface="Arial"/>
              <a:buChar char="•"/>
            </a:pPr>
            <a:r>
              <a:rPr lang="en-US" sz="2400" b="0" dirty="0" smtClean="0"/>
              <a:t>Does not generally exceed 90 minutes</a:t>
            </a:r>
            <a:endParaRPr lang="en-US" sz="2400" b="0" dirty="0"/>
          </a:p>
          <a:p>
            <a:pPr marL="977900" lvl="1" indent="-284163">
              <a:spcAft>
                <a:spcPct val="15000"/>
              </a:spcAft>
              <a:buClr>
                <a:srgbClr val="4F91CD"/>
              </a:buClr>
              <a:buSzPct val="150000"/>
              <a:buFont typeface="Wingdings" charset="2"/>
              <a:buChar char="§"/>
            </a:pPr>
            <a:r>
              <a:rPr lang="en-US" sz="2400" dirty="0" smtClean="0"/>
              <a:t>Flexibility during the 3-week window</a:t>
            </a:r>
          </a:p>
          <a:p>
            <a:pPr marL="1435100" lvl="2" indent="-284163">
              <a:spcAft>
                <a:spcPct val="15000"/>
              </a:spcAft>
              <a:buClr>
                <a:srgbClr val="4F91CD"/>
              </a:buClr>
              <a:buSzPct val="125000"/>
              <a:buFont typeface="Arial"/>
              <a:buChar char="•"/>
            </a:pPr>
            <a:r>
              <a:rPr lang="en-US" sz="2400" b="0" dirty="0"/>
              <a:t>Recommend avoiding Mondays </a:t>
            </a:r>
            <a:endParaRPr lang="en-US" sz="2400" b="0" dirty="0" smtClean="0"/>
          </a:p>
          <a:p>
            <a:pPr marL="1435100" lvl="2" indent="-284163">
              <a:spcAft>
                <a:spcPct val="15000"/>
              </a:spcAft>
              <a:buClr>
                <a:srgbClr val="4F91CD"/>
              </a:buClr>
              <a:buSzPct val="125000"/>
              <a:buFont typeface="Arial"/>
              <a:buChar char="•"/>
            </a:pPr>
            <a:r>
              <a:rPr lang="en-US" sz="2400" b="0" dirty="0" smtClean="0"/>
              <a:t>Recommend scheduling early in the window</a:t>
            </a:r>
          </a:p>
          <a:p>
            <a:pPr marL="977900" lvl="1" indent="-284163">
              <a:spcAft>
                <a:spcPct val="15000"/>
              </a:spcAft>
              <a:buClr>
                <a:srgbClr val="4F91CD"/>
              </a:buClr>
              <a:buSzPct val="150000"/>
              <a:buFont typeface="Wingdings" charset="2"/>
              <a:buChar char="§"/>
            </a:pPr>
            <a:r>
              <a:rPr lang="en-US" sz="2400" dirty="0" smtClean="0"/>
              <a:t>Make-ups are required</a:t>
            </a:r>
            <a:endParaRPr lang="en-US" sz="2400" dirty="0"/>
          </a:p>
          <a:p>
            <a:pPr marL="1150937" lvl="2">
              <a:spcAft>
                <a:spcPct val="15000"/>
              </a:spcAft>
              <a:buClr>
                <a:srgbClr val="4F91CD"/>
              </a:buClr>
              <a:buSzPct val="125000"/>
            </a:pPr>
            <a:endParaRPr lang="en-US" sz="2400" dirty="0"/>
          </a:p>
          <a:p>
            <a:pPr marL="1150937" lvl="2">
              <a:spcAft>
                <a:spcPct val="15000"/>
              </a:spcAft>
              <a:buClr>
                <a:srgbClr val="4F91CD"/>
              </a:buClr>
              <a:buSzPct val="150000"/>
            </a:pPr>
            <a:endParaRPr lang="en-US" sz="2400" dirty="0" smtClean="0"/>
          </a:p>
          <a:p>
            <a:pPr marL="977900" lvl="1" indent="-284163">
              <a:spcAft>
                <a:spcPct val="15000"/>
              </a:spcAft>
              <a:buClr>
                <a:srgbClr val="4F91CD"/>
              </a:buClr>
              <a:buSzPct val="150000"/>
            </a:pPr>
            <a:endParaRPr lang="en-US" sz="2400" dirty="0" smtClean="0"/>
          </a:p>
          <a:p>
            <a:pPr marL="977900" lvl="1" indent="-284163">
              <a:spcAft>
                <a:spcPct val="15000"/>
              </a:spcAft>
              <a:buClr>
                <a:srgbClr val="4F91CD"/>
              </a:buClr>
              <a:buSzPct val="150000"/>
            </a:pPr>
            <a:endParaRPr lang="en-US" sz="2400" dirty="0" smtClean="0"/>
          </a:p>
          <a:p>
            <a:pPr marL="1435100" lvl="2" indent="-284163">
              <a:spcAft>
                <a:spcPct val="15000"/>
              </a:spcAft>
              <a:buClr>
                <a:srgbClr val="4F91CD"/>
              </a:buClr>
              <a:buSzPct val="125000"/>
            </a:pPr>
            <a:endParaRPr lang="en-US" sz="2400" b="0" dirty="0" smtClean="0">
              <a:latin typeface="Arial Narrow"/>
              <a:cs typeface="Arial Narrow"/>
            </a:endParaRPr>
          </a:p>
          <a:p>
            <a:pPr marL="1435100" lvl="2" indent="-284163">
              <a:spcAft>
                <a:spcPct val="15000"/>
              </a:spcAft>
              <a:buClr>
                <a:srgbClr val="4F91CD"/>
              </a:buClr>
              <a:buSzPct val="125000"/>
            </a:pPr>
            <a:endParaRPr lang="en-US" sz="2400" b="0" dirty="0" smtClean="0">
              <a:latin typeface="Arial Narrow"/>
              <a:cs typeface="Arial Narrow"/>
            </a:endParaRPr>
          </a:p>
          <a:p>
            <a:pPr marL="685800" lvl="1" indent="320040">
              <a:spcAft>
                <a:spcPct val="15000"/>
              </a:spcAft>
              <a:buClr>
                <a:srgbClr val="4F91CD"/>
              </a:buClr>
              <a:buSzPct val="75000"/>
              <a:buFont typeface="Wingdings" pitchFamily="2" charset="2"/>
              <a:buChar char="n"/>
            </a:pPr>
            <a:endParaRPr lang="en-US" sz="1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85FF15-2366-464F-A9D7-3AA477A532F5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6" name="Picture 2" descr="\\mgfs01\home$\jborn\Desktop\OnlineWritingManual_CV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57" y="271965"/>
            <a:ext cx="498256" cy="64008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373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27786</TotalTime>
  <Words>2816</Words>
  <Application>Microsoft Office PowerPoint</Application>
  <PresentationFormat>On-screen Show (4:3)</PresentationFormat>
  <Paragraphs>561</Paragraphs>
  <Slides>57</Slides>
  <Notes>56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1_Custom Design</vt:lpstr>
      <vt:lpstr>2015-2016 NeSA-Writing Online &amp; Paper/Pencil Test Administration Training   January 4-5, 2016       </vt:lpstr>
      <vt:lpstr>Agenda</vt:lpstr>
      <vt:lpstr>WebEx Rules of Engagement</vt:lpstr>
      <vt:lpstr>Key Dates – NeSA-Writing Test</vt:lpstr>
      <vt:lpstr>2015-2016 NeSA-Writing Manuals</vt:lpstr>
      <vt:lpstr>General Guidelines – Grade 4 </vt:lpstr>
      <vt:lpstr>General Guidelines – Grade 4 </vt:lpstr>
      <vt:lpstr>General Guidelines – Grades 8 &amp; 11</vt:lpstr>
      <vt:lpstr>General Guidelines – Grades 8 &amp; 11</vt:lpstr>
      <vt:lpstr>General Guidelines – Grades 8 &amp; 11</vt:lpstr>
      <vt:lpstr>Transcription Instructions</vt:lpstr>
      <vt:lpstr>Receiving Paper/Pencil Test Materials</vt:lpstr>
      <vt:lpstr>Receiving Paper/Pencil Test Materials</vt:lpstr>
      <vt:lpstr>Additional Materials Requests</vt:lpstr>
      <vt:lpstr>Labeling Writing Booklets</vt:lpstr>
      <vt:lpstr>Labeling Writing Booklets</vt:lpstr>
      <vt:lpstr>Labeling Writing Booklets</vt:lpstr>
      <vt:lpstr>Not Tested Codes – Grade 4</vt:lpstr>
      <vt:lpstr>Alternate Assessment</vt:lpstr>
      <vt:lpstr>Alternate Assessment – Grade 4</vt:lpstr>
      <vt:lpstr>Foreign Language Responses</vt:lpstr>
      <vt:lpstr>Test Format – Braille &amp; Large Print</vt:lpstr>
      <vt:lpstr>Accommodations – Paper/Pencil</vt:lpstr>
      <vt:lpstr>Materials Return - School</vt:lpstr>
      <vt:lpstr>Materials Return - DAC</vt:lpstr>
      <vt:lpstr>Materials Return - DAC</vt:lpstr>
      <vt:lpstr>eDIRECT &gt; Test Setup </vt:lpstr>
      <vt:lpstr>eDIRECT&gt; Test Setup</vt:lpstr>
      <vt:lpstr>Test Setup&gt; Students&gt; Manage Students</vt:lpstr>
      <vt:lpstr>eDIRECT &gt; Test Setup &gt; Students &gt; Manage Students &gt; View/Edit </vt:lpstr>
      <vt:lpstr>Accommodations – Grades 8 &amp; 11</vt:lpstr>
      <vt:lpstr>Accommodations – Grades 8 &amp; 11</vt:lpstr>
      <vt:lpstr>Demographics – Alternate Assessment </vt:lpstr>
      <vt:lpstr>Demographics –Test Format</vt:lpstr>
      <vt:lpstr>Visual Display Settings – Grades 8 &amp; 11</vt:lpstr>
      <vt:lpstr>Testing Codes – Grades 8 &amp; 11</vt:lpstr>
      <vt:lpstr>Test Setup &gt; Test Sessions</vt:lpstr>
      <vt:lpstr>Test Setup &gt; Test Sessions &gt; View/Edit &gt; New Student</vt:lpstr>
      <vt:lpstr>Print Student Test Tickets</vt:lpstr>
      <vt:lpstr>Print Student Test Tickets</vt:lpstr>
      <vt:lpstr>Unlocking Student Test Tickets</vt:lpstr>
      <vt:lpstr>Monitor Student Testing</vt:lpstr>
      <vt:lpstr>Monitor Student Testing</vt:lpstr>
      <vt:lpstr>View Writing Responses</vt:lpstr>
      <vt:lpstr>View Writing Responses</vt:lpstr>
      <vt:lpstr>Status Reports &amp; Online Testing Statistics</vt:lpstr>
      <vt:lpstr>Online System Restrictions</vt:lpstr>
      <vt:lpstr>Tips for Successful Online Testing</vt:lpstr>
      <vt:lpstr>Tips for Successful Online Testing</vt:lpstr>
      <vt:lpstr>Tips for Successful Online Testing</vt:lpstr>
      <vt:lpstr>Preparing Testing Locations</vt:lpstr>
      <vt:lpstr>Test Security for Test Administrators</vt:lpstr>
      <vt:lpstr>Accessing the Online NeSA-Writing Test</vt:lpstr>
      <vt:lpstr>Accessing the Online NeSA-Writing Test</vt:lpstr>
      <vt:lpstr>Student Test Session Ticket Login</vt:lpstr>
      <vt:lpstr>Other Important Dates </vt:lpstr>
      <vt:lpstr>Questions</vt:lpstr>
    </vt:vector>
  </TitlesOfParts>
  <Company>DRC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DRC</dc:creator>
  <cp:lastModifiedBy>Mollie Rappl</cp:lastModifiedBy>
  <cp:revision>1506</cp:revision>
  <cp:lastPrinted>2013-12-27T17:07:31Z</cp:lastPrinted>
  <dcterms:created xsi:type="dcterms:W3CDTF">2012-07-10T15:19:26Z</dcterms:created>
  <dcterms:modified xsi:type="dcterms:W3CDTF">2016-01-05T20:16:32Z</dcterms:modified>
</cp:coreProperties>
</file>