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6"/>
  </p:notesMasterIdLst>
  <p:sldIdLst>
    <p:sldId id="299" r:id="rId3"/>
    <p:sldId id="325" r:id="rId4"/>
    <p:sldId id="353" r:id="rId5"/>
    <p:sldId id="326" r:id="rId6"/>
    <p:sldId id="352" r:id="rId7"/>
    <p:sldId id="365" r:id="rId8"/>
    <p:sldId id="380" r:id="rId9"/>
    <p:sldId id="330" r:id="rId10"/>
    <p:sldId id="377" r:id="rId11"/>
    <p:sldId id="331" r:id="rId12"/>
    <p:sldId id="332" r:id="rId13"/>
    <p:sldId id="333" r:id="rId14"/>
    <p:sldId id="334" r:id="rId15"/>
    <p:sldId id="360" r:id="rId16"/>
    <p:sldId id="361" r:id="rId17"/>
    <p:sldId id="362" r:id="rId18"/>
    <p:sldId id="363" r:id="rId19"/>
    <p:sldId id="335" r:id="rId20"/>
    <p:sldId id="336" r:id="rId21"/>
    <p:sldId id="379" r:id="rId22"/>
    <p:sldId id="369" r:id="rId23"/>
    <p:sldId id="356" r:id="rId24"/>
    <p:sldId id="370" r:id="rId25"/>
    <p:sldId id="357" r:id="rId26"/>
    <p:sldId id="372" r:id="rId27"/>
    <p:sldId id="337" r:id="rId28"/>
    <p:sldId id="329" r:id="rId29"/>
    <p:sldId id="366" r:id="rId30"/>
    <p:sldId id="378" r:id="rId31"/>
    <p:sldId id="389" r:id="rId32"/>
    <p:sldId id="381" r:id="rId33"/>
    <p:sldId id="364" r:id="rId34"/>
    <p:sldId id="341" r:id="rId35"/>
    <p:sldId id="342" r:id="rId36"/>
    <p:sldId id="351" r:id="rId37"/>
    <p:sldId id="397" r:id="rId38"/>
    <p:sldId id="398" r:id="rId39"/>
    <p:sldId id="376" r:id="rId40"/>
    <p:sldId id="343" r:id="rId41"/>
    <p:sldId id="391" r:id="rId42"/>
    <p:sldId id="392" r:id="rId43"/>
    <p:sldId id="355" r:id="rId44"/>
    <p:sldId id="315" r:id="rId4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00"/>
    <a:srgbClr val="57B7F2"/>
    <a:srgbClr val="4896F0"/>
    <a:srgbClr val="CD0000"/>
    <a:srgbClr val="FF3320"/>
    <a:srgbClr val="FF1616"/>
    <a:srgbClr val="125600"/>
    <a:srgbClr val="008040"/>
    <a:srgbClr val="80000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92" autoAdjust="0"/>
  </p:normalViewPr>
  <p:slideViewPr>
    <p:cSldViewPr snapToGrid="0" snapToObjects="1">
      <p:cViewPr>
        <p:scale>
          <a:sx n="68" d="100"/>
          <a:sy n="68" d="100"/>
        </p:scale>
        <p:origin x="-80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9862C-151A-45BE-A7A7-5A72DFB97B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F5085-3F88-4FB8-A49B-39F22455F629}">
      <dgm:prSet custT="1"/>
      <dgm:spPr/>
      <dgm:t>
        <a:bodyPr/>
        <a:lstStyle/>
        <a:p>
          <a:pPr algn="ctr" rtl="0"/>
          <a:r>
            <a:rPr lang="en-US" sz="4000" i="1" dirty="0" smtClean="0"/>
            <a:t>Auto-Scored </a:t>
          </a:r>
        </a:p>
        <a:p>
          <a:pPr algn="ctr" rtl="0"/>
          <a:r>
            <a:rPr lang="en-US" sz="4000" i="1" dirty="0" smtClean="0"/>
            <a:t>Constructed Response (</a:t>
          </a:r>
          <a:r>
            <a:rPr lang="en-US" sz="4000" i="0" dirty="0" smtClean="0"/>
            <a:t>ASCR</a:t>
          </a:r>
          <a:r>
            <a:rPr lang="en-US" sz="4000" i="1" dirty="0" smtClean="0"/>
            <a:t>)</a:t>
          </a:r>
          <a:endParaRPr lang="en-US" sz="4000" dirty="0"/>
        </a:p>
      </dgm:t>
    </dgm:pt>
    <dgm:pt modelId="{4E91F843-67F6-42A6-A65C-ACFB3261234E}" type="parTrans" cxnId="{299E8294-996C-4912-8B17-41462B72EAEF}">
      <dgm:prSet/>
      <dgm:spPr/>
      <dgm:t>
        <a:bodyPr/>
        <a:lstStyle/>
        <a:p>
          <a:endParaRPr lang="en-US"/>
        </a:p>
      </dgm:t>
    </dgm:pt>
    <dgm:pt modelId="{B744E8FD-0A3E-4468-9311-F10B67060D05}" type="sibTrans" cxnId="{299E8294-996C-4912-8B17-41462B72EAEF}">
      <dgm:prSet/>
      <dgm:spPr/>
      <dgm:t>
        <a:bodyPr/>
        <a:lstStyle/>
        <a:p>
          <a:endParaRPr lang="en-US"/>
        </a:p>
      </dgm:t>
    </dgm:pt>
    <dgm:pt modelId="{215A92AA-0725-40BA-82D5-CE39FBBAFD3C}">
      <dgm:prSet custT="1"/>
      <dgm:spPr/>
      <dgm:t>
        <a:bodyPr/>
        <a:lstStyle/>
        <a:p>
          <a:pPr algn="ctr" rtl="0"/>
          <a:r>
            <a:rPr lang="en-US" sz="4000" i="1" dirty="0" smtClean="0"/>
            <a:t>Text-Dependent </a:t>
          </a:r>
          <a:r>
            <a:rPr lang="en-US" sz="4000" i="0" dirty="0" smtClean="0"/>
            <a:t>Analysis</a:t>
          </a:r>
          <a:r>
            <a:rPr lang="en-US" sz="4000" i="1" dirty="0" smtClean="0"/>
            <a:t> (TDA)</a:t>
          </a:r>
          <a:endParaRPr lang="en-US" sz="4000" dirty="0"/>
        </a:p>
      </dgm:t>
    </dgm:pt>
    <dgm:pt modelId="{5A8869EC-83BF-4068-BD69-F04F68BE23F9}" type="parTrans" cxnId="{FF3ADE2C-BFEE-461E-B413-AB7C47CFD185}">
      <dgm:prSet/>
      <dgm:spPr/>
      <dgm:t>
        <a:bodyPr/>
        <a:lstStyle/>
        <a:p>
          <a:endParaRPr lang="en-US"/>
        </a:p>
      </dgm:t>
    </dgm:pt>
    <dgm:pt modelId="{65EDBF75-9707-4F2B-94BC-74F715D8CCEF}" type="sibTrans" cxnId="{FF3ADE2C-BFEE-461E-B413-AB7C47CFD185}">
      <dgm:prSet/>
      <dgm:spPr/>
      <dgm:t>
        <a:bodyPr/>
        <a:lstStyle/>
        <a:p>
          <a:endParaRPr lang="en-US"/>
        </a:p>
      </dgm:t>
    </dgm:pt>
    <dgm:pt modelId="{56D23151-1192-4C7D-B0BA-85752B717D41}" type="pres">
      <dgm:prSet presAssocID="{AD39862C-151A-45BE-A7A7-5A72DFB97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1AA07-EF7C-49E8-A1DE-099313F4F71B}" type="pres">
      <dgm:prSet presAssocID="{764F5085-3F88-4FB8-A49B-39F22455F6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CEDEC-BE78-4029-A03F-238E26DFE382}" type="pres">
      <dgm:prSet presAssocID="{B744E8FD-0A3E-4468-9311-F10B67060D05}" presName="spacer" presStyleCnt="0"/>
      <dgm:spPr/>
      <dgm:t>
        <a:bodyPr/>
        <a:lstStyle/>
        <a:p>
          <a:endParaRPr lang="en-US"/>
        </a:p>
      </dgm:t>
    </dgm:pt>
    <dgm:pt modelId="{931BD22A-EF4D-4DE2-A3D6-7485350771EF}" type="pres">
      <dgm:prSet presAssocID="{215A92AA-0725-40BA-82D5-CE39FBBAFD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13B7E-A133-43A0-AE18-2C9834A95A07}" type="presOf" srcId="{AD39862C-151A-45BE-A7A7-5A72DFB97B68}" destId="{56D23151-1192-4C7D-B0BA-85752B717D41}" srcOrd="0" destOrd="0" presId="urn:microsoft.com/office/officeart/2005/8/layout/vList2"/>
    <dgm:cxn modelId="{FF3ADE2C-BFEE-461E-B413-AB7C47CFD185}" srcId="{AD39862C-151A-45BE-A7A7-5A72DFB97B68}" destId="{215A92AA-0725-40BA-82D5-CE39FBBAFD3C}" srcOrd="1" destOrd="0" parTransId="{5A8869EC-83BF-4068-BD69-F04F68BE23F9}" sibTransId="{65EDBF75-9707-4F2B-94BC-74F715D8CCEF}"/>
    <dgm:cxn modelId="{299E8294-996C-4912-8B17-41462B72EAEF}" srcId="{AD39862C-151A-45BE-A7A7-5A72DFB97B68}" destId="{764F5085-3F88-4FB8-A49B-39F22455F629}" srcOrd="0" destOrd="0" parTransId="{4E91F843-67F6-42A6-A65C-ACFB3261234E}" sibTransId="{B744E8FD-0A3E-4468-9311-F10B67060D05}"/>
    <dgm:cxn modelId="{4906D1E1-EDBC-479C-8DB7-02A63FF4CEEF}" type="presOf" srcId="{764F5085-3F88-4FB8-A49B-39F22455F629}" destId="{8771AA07-EF7C-49E8-A1DE-099313F4F71B}" srcOrd="0" destOrd="0" presId="urn:microsoft.com/office/officeart/2005/8/layout/vList2"/>
    <dgm:cxn modelId="{D620D285-D151-484D-A872-8EEEC70B87CF}" type="presOf" srcId="{215A92AA-0725-40BA-82D5-CE39FBBAFD3C}" destId="{931BD22A-EF4D-4DE2-A3D6-7485350771EF}" srcOrd="0" destOrd="0" presId="urn:microsoft.com/office/officeart/2005/8/layout/vList2"/>
    <dgm:cxn modelId="{CF1189D7-4517-4EA3-874A-2209637FFD39}" type="presParOf" srcId="{56D23151-1192-4C7D-B0BA-85752B717D41}" destId="{8771AA07-EF7C-49E8-A1DE-099313F4F71B}" srcOrd="0" destOrd="0" presId="urn:microsoft.com/office/officeart/2005/8/layout/vList2"/>
    <dgm:cxn modelId="{319CB14A-125C-4259-8045-3C74E60A53D7}" type="presParOf" srcId="{56D23151-1192-4C7D-B0BA-85752B717D41}" destId="{A5ACEDEC-BE78-4029-A03F-238E26DFE382}" srcOrd="1" destOrd="0" presId="urn:microsoft.com/office/officeart/2005/8/layout/vList2"/>
    <dgm:cxn modelId="{8F97E42C-BB6A-4B7D-990F-3B768D4DEF6B}" type="presParOf" srcId="{56D23151-1192-4C7D-B0BA-85752B717D41}" destId="{931BD22A-EF4D-4DE2-A3D6-7485350771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E8CA1-352C-7849-9FBB-9320C2ACE5D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7D56E-BD09-464D-A264-B5B4BAEB81E1}">
      <dgm:prSet phldrT="[Text]" custT="1"/>
      <dgm:spPr/>
      <dgm:t>
        <a:bodyPr/>
        <a:lstStyle/>
        <a:p>
          <a:r>
            <a:rPr lang="en-US" sz="3600" dirty="0" smtClean="0"/>
            <a:t>Higher-level thinking skills without use of hand-scored test questions</a:t>
          </a:r>
          <a:endParaRPr lang="en-US" sz="3600" dirty="0"/>
        </a:p>
      </dgm:t>
    </dgm:pt>
    <dgm:pt modelId="{804E14B9-CDE9-FF48-A85D-3A4ADE2BC344}" type="parTrans" cxnId="{82116186-92CA-F54E-ADAB-50E9CC59F720}">
      <dgm:prSet/>
      <dgm:spPr/>
      <dgm:t>
        <a:bodyPr/>
        <a:lstStyle/>
        <a:p>
          <a:endParaRPr lang="en-US"/>
        </a:p>
      </dgm:t>
    </dgm:pt>
    <dgm:pt modelId="{EB76664C-81A2-4349-A959-51E58EC96ABE}" type="sibTrans" cxnId="{82116186-92CA-F54E-ADAB-50E9CC59F720}">
      <dgm:prSet/>
      <dgm:spPr/>
      <dgm:t>
        <a:bodyPr/>
        <a:lstStyle/>
        <a:p>
          <a:endParaRPr lang="en-US"/>
        </a:p>
      </dgm:t>
    </dgm:pt>
    <dgm:pt modelId="{1EEFBAD7-57DB-E349-91F6-9F63E3D8CF2D}">
      <dgm:prSet phldrT="[Text]"/>
      <dgm:spPr/>
      <dgm:t>
        <a:bodyPr/>
        <a:lstStyle/>
        <a:p>
          <a:endParaRPr lang="en-US" dirty="0"/>
        </a:p>
      </dgm:t>
    </dgm:pt>
    <dgm:pt modelId="{5EA4AE24-D64F-4248-8E22-387260C470A5}" type="parTrans" cxnId="{CAD23DE0-3E6E-DB4C-9DF2-CB18FBAD9CA1}">
      <dgm:prSet/>
      <dgm:spPr/>
      <dgm:t>
        <a:bodyPr/>
        <a:lstStyle/>
        <a:p>
          <a:endParaRPr lang="en-US"/>
        </a:p>
      </dgm:t>
    </dgm:pt>
    <dgm:pt modelId="{8EB58BBE-35A9-3D48-BC22-ED430E8D95B5}" type="sibTrans" cxnId="{CAD23DE0-3E6E-DB4C-9DF2-CB18FBAD9CA1}">
      <dgm:prSet/>
      <dgm:spPr/>
      <dgm:t>
        <a:bodyPr/>
        <a:lstStyle/>
        <a:p>
          <a:endParaRPr lang="en-US"/>
        </a:p>
      </dgm:t>
    </dgm:pt>
    <dgm:pt modelId="{95C38D35-8D3D-E04E-BEB2-C4AE82B242D1}">
      <dgm:prSet phldrT="[Text]" custT="1"/>
      <dgm:spPr/>
      <dgm:t>
        <a:bodyPr/>
        <a:lstStyle/>
        <a:p>
          <a:r>
            <a:rPr lang="en-US" sz="3600" dirty="0" smtClean="0"/>
            <a:t>Drag-and-drop </a:t>
          </a:r>
        </a:p>
        <a:p>
          <a:r>
            <a:rPr lang="en-US" sz="3600" dirty="0" smtClean="0"/>
            <a:t>Hot-spot highlighting</a:t>
          </a:r>
        </a:p>
        <a:p>
          <a:r>
            <a:rPr lang="en-US" sz="3600" dirty="0" smtClean="0"/>
            <a:t>Selection of multiple answers from drop-down menus</a:t>
          </a:r>
          <a:endParaRPr lang="en-US" sz="3600" dirty="0"/>
        </a:p>
      </dgm:t>
    </dgm:pt>
    <dgm:pt modelId="{6F8343A7-D758-B748-83C6-CDAD9A5C03B4}" type="parTrans" cxnId="{2F21EE2D-8B9F-2A41-A681-5B35FC811884}">
      <dgm:prSet/>
      <dgm:spPr/>
      <dgm:t>
        <a:bodyPr/>
        <a:lstStyle/>
        <a:p>
          <a:endParaRPr lang="en-US"/>
        </a:p>
      </dgm:t>
    </dgm:pt>
    <dgm:pt modelId="{E7ACA67F-3206-2F4D-9A0B-838A487D1E1F}" type="sibTrans" cxnId="{2F21EE2D-8B9F-2A41-A681-5B35FC811884}">
      <dgm:prSet/>
      <dgm:spPr/>
      <dgm:t>
        <a:bodyPr/>
        <a:lstStyle/>
        <a:p>
          <a:endParaRPr lang="en-US"/>
        </a:p>
      </dgm:t>
    </dgm:pt>
    <dgm:pt modelId="{685CA73A-74EA-0F4A-A964-EB7C689FC95A}">
      <dgm:prSet phldrT="[Text]"/>
      <dgm:spPr/>
      <dgm:t>
        <a:bodyPr/>
        <a:lstStyle/>
        <a:p>
          <a:endParaRPr lang="en-US" dirty="0"/>
        </a:p>
      </dgm:t>
    </dgm:pt>
    <dgm:pt modelId="{BCDAFD02-0C28-1449-99BB-A30C098881A5}" type="parTrans" cxnId="{D9B917D8-2089-2345-9D19-CC3ADD0679DF}">
      <dgm:prSet/>
      <dgm:spPr/>
      <dgm:t>
        <a:bodyPr/>
        <a:lstStyle/>
        <a:p>
          <a:endParaRPr lang="en-US"/>
        </a:p>
      </dgm:t>
    </dgm:pt>
    <dgm:pt modelId="{C6AF545C-20BF-1F41-9A7E-1365BF980C61}" type="sibTrans" cxnId="{D9B917D8-2089-2345-9D19-CC3ADD0679DF}">
      <dgm:prSet/>
      <dgm:spPr/>
      <dgm:t>
        <a:bodyPr/>
        <a:lstStyle/>
        <a:p>
          <a:endParaRPr lang="en-US"/>
        </a:p>
      </dgm:t>
    </dgm:pt>
    <dgm:pt modelId="{D2E3246A-DB25-6B43-9002-01C40D8AC3F0}" type="pres">
      <dgm:prSet presAssocID="{680E8CA1-352C-7849-9FBB-9320C2ACE5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9897E-6E14-6F43-8B43-B83FFC2ADD33}" type="pres">
      <dgm:prSet presAssocID="{D017D56E-BD09-464D-A264-B5B4BAEB81E1}" presName="parentText" presStyleLbl="node1" presStyleIdx="0" presStyleCnt="2" custScaleY="90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42278-733B-2944-9B3B-3E778990BD90}" type="pres">
      <dgm:prSet presAssocID="{D017D56E-BD09-464D-A264-B5B4BAEB81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53D4B-213E-9543-8C16-13D25869D5A3}" type="pres">
      <dgm:prSet presAssocID="{95C38D35-8D3D-E04E-BEB2-C4AE82B242D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8A12-309C-754D-A6CC-44F7D41371F2}" type="pres">
      <dgm:prSet presAssocID="{95C38D35-8D3D-E04E-BEB2-C4AE82B242D1}" presName="childText" presStyleLbl="revTx" presStyleIdx="1" presStyleCnt="2" custScaleX="96123" custScaleY="72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16186-92CA-F54E-ADAB-50E9CC59F720}" srcId="{680E8CA1-352C-7849-9FBB-9320C2ACE5DB}" destId="{D017D56E-BD09-464D-A264-B5B4BAEB81E1}" srcOrd="0" destOrd="0" parTransId="{804E14B9-CDE9-FF48-A85D-3A4ADE2BC344}" sibTransId="{EB76664C-81A2-4349-A959-51E58EC96ABE}"/>
    <dgm:cxn modelId="{2F21EE2D-8B9F-2A41-A681-5B35FC811884}" srcId="{680E8CA1-352C-7849-9FBB-9320C2ACE5DB}" destId="{95C38D35-8D3D-E04E-BEB2-C4AE82B242D1}" srcOrd="1" destOrd="0" parTransId="{6F8343A7-D758-B748-83C6-CDAD9A5C03B4}" sibTransId="{E7ACA67F-3206-2F4D-9A0B-838A487D1E1F}"/>
    <dgm:cxn modelId="{483F5332-2259-F24A-9A25-6A2CE1E7D15C}" type="presOf" srcId="{685CA73A-74EA-0F4A-A964-EB7C689FC95A}" destId="{085F8A12-309C-754D-A6CC-44F7D41371F2}" srcOrd="0" destOrd="0" presId="urn:microsoft.com/office/officeart/2005/8/layout/vList2"/>
    <dgm:cxn modelId="{ACE8AC49-1CBE-3B47-BCEC-86A13577E165}" type="presOf" srcId="{95C38D35-8D3D-E04E-BEB2-C4AE82B242D1}" destId="{7C253D4B-213E-9543-8C16-13D25869D5A3}" srcOrd="0" destOrd="0" presId="urn:microsoft.com/office/officeart/2005/8/layout/vList2"/>
    <dgm:cxn modelId="{CAD23DE0-3E6E-DB4C-9DF2-CB18FBAD9CA1}" srcId="{D017D56E-BD09-464D-A264-B5B4BAEB81E1}" destId="{1EEFBAD7-57DB-E349-91F6-9F63E3D8CF2D}" srcOrd="0" destOrd="0" parTransId="{5EA4AE24-D64F-4248-8E22-387260C470A5}" sibTransId="{8EB58BBE-35A9-3D48-BC22-ED430E8D95B5}"/>
    <dgm:cxn modelId="{B80D749F-E32C-8044-809C-9B324AD5DB1F}" type="presOf" srcId="{680E8CA1-352C-7849-9FBB-9320C2ACE5DB}" destId="{D2E3246A-DB25-6B43-9002-01C40D8AC3F0}" srcOrd="0" destOrd="0" presId="urn:microsoft.com/office/officeart/2005/8/layout/vList2"/>
    <dgm:cxn modelId="{D9B917D8-2089-2345-9D19-CC3ADD0679DF}" srcId="{95C38D35-8D3D-E04E-BEB2-C4AE82B242D1}" destId="{685CA73A-74EA-0F4A-A964-EB7C689FC95A}" srcOrd="0" destOrd="0" parTransId="{BCDAFD02-0C28-1449-99BB-A30C098881A5}" sibTransId="{C6AF545C-20BF-1F41-9A7E-1365BF980C61}"/>
    <dgm:cxn modelId="{417532A7-14B0-A347-B388-7EDA056A6D95}" type="presOf" srcId="{D017D56E-BD09-464D-A264-B5B4BAEB81E1}" destId="{1469897E-6E14-6F43-8B43-B83FFC2ADD33}" srcOrd="0" destOrd="0" presId="urn:microsoft.com/office/officeart/2005/8/layout/vList2"/>
    <dgm:cxn modelId="{709C436B-3355-054F-8B14-A554C44EACA5}" type="presOf" srcId="{1EEFBAD7-57DB-E349-91F6-9F63E3D8CF2D}" destId="{43342278-733B-2944-9B3B-3E778990BD90}" srcOrd="0" destOrd="0" presId="urn:microsoft.com/office/officeart/2005/8/layout/vList2"/>
    <dgm:cxn modelId="{E0F6C89C-4986-7044-8BAC-B5307E030421}" type="presParOf" srcId="{D2E3246A-DB25-6B43-9002-01C40D8AC3F0}" destId="{1469897E-6E14-6F43-8B43-B83FFC2ADD33}" srcOrd="0" destOrd="0" presId="urn:microsoft.com/office/officeart/2005/8/layout/vList2"/>
    <dgm:cxn modelId="{C3473B8A-56CE-BA4B-ACAE-8A129D2AC9BD}" type="presParOf" srcId="{D2E3246A-DB25-6B43-9002-01C40D8AC3F0}" destId="{43342278-733B-2944-9B3B-3E778990BD90}" srcOrd="1" destOrd="0" presId="urn:microsoft.com/office/officeart/2005/8/layout/vList2"/>
    <dgm:cxn modelId="{E804CA34-2E42-AB4A-A984-4260EDE8BAAF}" type="presParOf" srcId="{D2E3246A-DB25-6B43-9002-01C40D8AC3F0}" destId="{7C253D4B-213E-9543-8C16-13D25869D5A3}" srcOrd="2" destOrd="0" presId="urn:microsoft.com/office/officeart/2005/8/layout/vList2"/>
    <dgm:cxn modelId="{32B9FF76-01C0-8248-B0C2-ECE24CA33911}" type="presParOf" srcId="{D2E3246A-DB25-6B43-9002-01C40D8AC3F0}" destId="{085F8A12-309C-754D-A6CC-44F7D41371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EA7D-1340-9143-B895-F0881310392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7A6DFA-2CD1-BD43-A8CE-9E15C23D2C63}">
      <dgm:prSet/>
      <dgm:spPr/>
      <dgm:t>
        <a:bodyPr/>
        <a:lstStyle/>
        <a:p>
          <a:pPr algn="ctr" rtl="0"/>
          <a:r>
            <a:rPr lang="en-US" b="1" u="sng" dirty="0" smtClean="0"/>
            <a:t>Two-day event</a:t>
          </a:r>
          <a:endParaRPr lang="en-US" dirty="0"/>
        </a:p>
      </dgm:t>
    </dgm:pt>
    <dgm:pt modelId="{41EBD9B6-BCDF-5D41-AC92-141B553371FC}" type="parTrans" cxnId="{AC83DD2D-0D34-AF4C-9316-1DBB2B5CAFD4}">
      <dgm:prSet/>
      <dgm:spPr/>
      <dgm:t>
        <a:bodyPr/>
        <a:lstStyle/>
        <a:p>
          <a:endParaRPr lang="en-US"/>
        </a:p>
      </dgm:t>
    </dgm:pt>
    <dgm:pt modelId="{81B103A5-6E40-044E-A76F-34C6FFEF3C69}" type="sibTrans" cxnId="{AC83DD2D-0D34-AF4C-9316-1DBB2B5CAFD4}">
      <dgm:prSet/>
      <dgm:spPr/>
      <dgm:t>
        <a:bodyPr/>
        <a:lstStyle/>
        <a:p>
          <a:endParaRPr lang="en-US"/>
        </a:p>
      </dgm:t>
    </dgm:pt>
    <dgm:pt modelId="{3FA61763-0A93-ED4A-83CC-C39980D47B8A}">
      <dgm:prSet/>
      <dgm:spPr/>
      <dgm:t>
        <a:bodyPr/>
        <a:lstStyle/>
        <a:p>
          <a:pPr rtl="0"/>
          <a:r>
            <a:rPr lang="en-US" b="1" dirty="0" smtClean="0"/>
            <a:t>October 8 and 9- </a:t>
          </a:r>
          <a:r>
            <a:rPr lang="en-US" dirty="0" smtClean="0"/>
            <a:t>Gering Civic Center-	Gering</a:t>
          </a:r>
          <a:endParaRPr lang="en-US" dirty="0"/>
        </a:p>
      </dgm:t>
    </dgm:pt>
    <dgm:pt modelId="{F3544AC1-D27F-8445-BE2C-8AE26C49915E}" type="parTrans" cxnId="{19E107C5-6D4F-A341-A37D-80EF409160A8}">
      <dgm:prSet/>
      <dgm:spPr/>
      <dgm:t>
        <a:bodyPr/>
        <a:lstStyle/>
        <a:p>
          <a:endParaRPr lang="en-US"/>
        </a:p>
      </dgm:t>
    </dgm:pt>
    <dgm:pt modelId="{98E05B19-08E1-1045-88D5-0AC66F7C0FF7}" type="sibTrans" cxnId="{19E107C5-6D4F-A341-A37D-80EF409160A8}">
      <dgm:prSet/>
      <dgm:spPr/>
      <dgm:t>
        <a:bodyPr/>
        <a:lstStyle/>
        <a:p>
          <a:endParaRPr lang="en-US"/>
        </a:p>
      </dgm:t>
    </dgm:pt>
    <dgm:pt modelId="{F40019D3-2AE6-F244-BFBC-2E024416FACF}">
      <dgm:prSet/>
      <dgm:spPr/>
      <dgm:t>
        <a:bodyPr/>
        <a:lstStyle/>
        <a:p>
          <a:pPr rtl="0"/>
          <a:r>
            <a:rPr lang="en-US" b="1" dirty="0" smtClean="0"/>
            <a:t>October 12 and 13- </a:t>
          </a:r>
          <a:r>
            <a:rPr lang="en-US" dirty="0" smtClean="0"/>
            <a:t>Lancaster Event 	Center- Lincoln</a:t>
          </a:r>
          <a:endParaRPr lang="en-US" dirty="0"/>
        </a:p>
      </dgm:t>
    </dgm:pt>
    <dgm:pt modelId="{E2AE7123-AD07-2D42-9A0C-16208F944EBD}" type="parTrans" cxnId="{35807790-9B56-364D-95D2-ED322A21E01B}">
      <dgm:prSet/>
      <dgm:spPr/>
      <dgm:t>
        <a:bodyPr/>
        <a:lstStyle/>
        <a:p>
          <a:endParaRPr lang="en-US"/>
        </a:p>
      </dgm:t>
    </dgm:pt>
    <dgm:pt modelId="{AF3F7F97-2773-8F4B-B6FA-5848890F83F8}" type="sibTrans" cxnId="{35807790-9B56-364D-95D2-ED322A21E01B}">
      <dgm:prSet/>
      <dgm:spPr/>
      <dgm:t>
        <a:bodyPr/>
        <a:lstStyle/>
        <a:p>
          <a:endParaRPr lang="en-US"/>
        </a:p>
      </dgm:t>
    </dgm:pt>
    <dgm:pt modelId="{DF675052-E72B-C448-A394-81D47A14259B}">
      <dgm:prSet/>
      <dgm:spPr/>
      <dgm:t>
        <a:bodyPr/>
        <a:lstStyle/>
        <a:p>
          <a:pPr rtl="0"/>
          <a:r>
            <a:rPr lang="en-US" b="1" dirty="0" smtClean="0"/>
            <a:t>October 14 and 15- </a:t>
          </a:r>
          <a:r>
            <a:rPr lang="en-US" dirty="0" smtClean="0"/>
            <a:t>Ramada Plaza-	Omaha</a:t>
          </a:r>
          <a:endParaRPr lang="en-US" dirty="0"/>
        </a:p>
      </dgm:t>
    </dgm:pt>
    <dgm:pt modelId="{2C2DCBD8-E47B-674F-A8C7-A7FD099900DF}" type="parTrans" cxnId="{1E7BD3D5-D4BF-4C4B-A3CE-057A00AAA5FD}">
      <dgm:prSet/>
      <dgm:spPr/>
      <dgm:t>
        <a:bodyPr/>
        <a:lstStyle/>
        <a:p>
          <a:endParaRPr lang="en-US"/>
        </a:p>
      </dgm:t>
    </dgm:pt>
    <dgm:pt modelId="{85A94022-0FAB-FC43-ABD8-CFEEA1D3AC61}" type="sibTrans" cxnId="{1E7BD3D5-D4BF-4C4B-A3CE-057A00AAA5FD}">
      <dgm:prSet/>
      <dgm:spPr/>
      <dgm:t>
        <a:bodyPr/>
        <a:lstStyle/>
        <a:p>
          <a:endParaRPr lang="en-US"/>
        </a:p>
      </dgm:t>
    </dgm:pt>
    <dgm:pt modelId="{BE39A0D4-F2EF-7346-8ECD-BD89DD06A03F}">
      <dgm:prSet/>
      <dgm:spPr/>
      <dgm:t>
        <a:bodyPr/>
        <a:lstStyle/>
        <a:p>
          <a:pPr rtl="0"/>
          <a:r>
            <a:rPr lang="en-US" b="1" dirty="0" smtClean="0"/>
            <a:t>October 19 and 20- </a:t>
          </a:r>
          <a:r>
            <a:rPr lang="en-US" dirty="0" smtClean="0"/>
            <a:t>Nielsen Community 	Center- West Point</a:t>
          </a:r>
          <a:endParaRPr lang="en-US" dirty="0"/>
        </a:p>
      </dgm:t>
    </dgm:pt>
    <dgm:pt modelId="{1CB9DF02-116B-9949-95F0-255A2647DD7B}" type="parTrans" cxnId="{1A831F43-9C9E-344A-96BE-3D352A907EFE}">
      <dgm:prSet/>
      <dgm:spPr/>
      <dgm:t>
        <a:bodyPr/>
        <a:lstStyle/>
        <a:p>
          <a:endParaRPr lang="en-US"/>
        </a:p>
      </dgm:t>
    </dgm:pt>
    <dgm:pt modelId="{A8B55FAF-92FC-CF48-A78F-830E0D96600C}" type="sibTrans" cxnId="{1A831F43-9C9E-344A-96BE-3D352A907EFE}">
      <dgm:prSet/>
      <dgm:spPr/>
      <dgm:t>
        <a:bodyPr/>
        <a:lstStyle/>
        <a:p>
          <a:endParaRPr lang="en-US"/>
        </a:p>
      </dgm:t>
    </dgm:pt>
    <dgm:pt modelId="{0BB69210-ADD9-E148-854A-24373E0FE2FF}">
      <dgm:prSet/>
      <dgm:spPr/>
      <dgm:t>
        <a:bodyPr/>
        <a:lstStyle/>
        <a:p>
          <a:pPr rtl="0"/>
          <a:r>
            <a:rPr lang="en-US" b="1" dirty="0" smtClean="0"/>
            <a:t>October 21 and 22- </a:t>
          </a:r>
          <a:r>
            <a:rPr lang="en-US" dirty="0" smtClean="0"/>
            <a:t>Ramada Inn- Kearney</a:t>
          </a:r>
          <a:endParaRPr lang="en-US" dirty="0"/>
        </a:p>
      </dgm:t>
    </dgm:pt>
    <dgm:pt modelId="{B67B1686-9EBC-D646-89F0-A38151DB6A11}" type="parTrans" cxnId="{72DC58D5-24BC-344D-8449-749156F726AD}">
      <dgm:prSet/>
      <dgm:spPr/>
      <dgm:t>
        <a:bodyPr/>
        <a:lstStyle/>
        <a:p>
          <a:endParaRPr lang="en-US"/>
        </a:p>
      </dgm:t>
    </dgm:pt>
    <dgm:pt modelId="{CBB4A012-5037-1540-9980-3EEF010B9FB2}" type="sibTrans" cxnId="{72DC58D5-24BC-344D-8449-749156F726AD}">
      <dgm:prSet/>
      <dgm:spPr/>
      <dgm:t>
        <a:bodyPr/>
        <a:lstStyle/>
        <a:p>
          <a:endParaRPr lang="en-US"/>
        </a:p>
      </dgm:t>
    </dgm:pt>
    <dgm:pt modelId="{27E03D7E-DEAD-F34F-9315-928A2DCE26E3}" type="pres">
      <dgm:prSet presAssocID="{DA5BEA7D-1340-9143-B895-F08813103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36C06-5E92-854A-A74E-3AEF146DEC11}" type="pres">
      <dgm:prSet presAssocID="{B47A6DFA-2CD1-BD43-A8CE-9E15C23D2C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F284C-959E-3140-BC02-2EBF9EBA6623}" type="pres">
      <dgm:prSet presAssocID="{B47A6DFA-2CD1-BD43-A8CE-9E15C23D2C6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3DD2D-0D34-AF4C-9316-1DBB2B5CAFD4}" srcId="{DA5BEA7D-1340-9143-B895-F08813103929}" destId="{B47A6DFA-2CD1-BD43-A8CE-9E15C23D2C63}" srcOrd="0" destOrd="0" parTransId="{41EBD9B6-BCDF-5D41-AC92-141B553371FC}" sibTransId="{81B103A5-6E40-044E-A76F-34C6FFEF3C69}"/>
    <dgm:cxn modelId="{745D72F7-9416-7044-999F-7D52811DE723}" type="presOf" srcId="{3FA61763-0A93-ED4A-83CC-C39980D47B8A}" destId="{A5EF284C-959E-3140-BC02-2EBF9EBA6623}" srcOrd="0" destOrd="0" presId="urn:microsoft.com/office/officeart/2005/8/layout/vList2"/>
    <dgm:cxn modelId="{097C81EE-5AAB-504F-A0BD-98563338C266}" type="presOf" srcId="{B47A6DFA-2CD1-BD43-A8CE-9E15C23D2C63}" destId="{A4736C06-5E92-854A-A74E-3AEF146DEC11}" srcOrd="0" destOrd="0" presId="urn:microsoft.com/office/officeart/2005/8/layout/vList2"/>
    <dgm:cxn modelId="{495C924D-6473-BC43-9480-25BD6F39D074}" type="presOf" srcId="{BE39A0D4-F2EF-7346-8ECD-BD89DD06A03F}" destId="{A5EF284C-959E-3140-BC02-2EBF9EBA6623}" srcOrd="0" destOrd="3" presId="urn:microsoft.com/office/officeart/2005/8/layout/vList2"/>
    <dgm:cxn modelId="{E4609FC1-E35A-3047-850D-89CF08195942}" type="presOf" srcId="{DF675052-E72B-C448-A394-81D47A14259B}" destId="{A5EF284C-959E-3140-BC02-2EBF9EBA6623}" srcOrd="0" destOrd="2" presId="urn:microsoft.com/office/officeart/2005/8/layout/vList2"/>
    <dgm:cxn modelId="{694C1BCD-A6DB-6F4E-AB22-22B52D1E934D}" type="presOf" srcId="{F40019D3-2AE6-F244-BFBC-2E024416FACF}" destId="{A5EF284C-959E-3140-BC02-2EBF9EBA6623}" srcOrd="0" destOrd="1" presId="urn:microsoft.com/office/officeart/2005/8/layout/vList2"/>
    <dgm:cxn modelId="{35807790-9B56-364D-95D2-ED322A21E01B}" srcId="{B47A6DFA-2CD1-BD43-A8CE-9E15C23D2C63}" destId="{F40019D3-2AE6-F244-BFBC-2E024416FACF}" srcOrd="1" destOrd="0" parTransId="{E2AE7123-AD07-2D42-9A0C-16208F944EBD}" sibTransId="{AF3F7F97-2773-8F4B-B6FA-5848890F83F8}"/>
    <dgm:cxn modelId="{72DC58D5-24BC-344D-8449-749156F726AD}" srcId="{B47A6DFA-2CD1-BD43-A8CE-9E15C23D2C63}" destId="{0BB69210-ADD9-E148-854A-24373E0FE2FF}" srcOrd="4" destOrd="0" parTransId="{B67B1686-9EBC-D646-89F0-A38151DB6A11}" sibTransId="{CBB4A012-5037-1540-9980-3EEF010B9FB2}"/>
    <dgm:cxn modelId="{27C1B172-C334-1F45-B6DA-F23D4AEDEA22}" type="presOf" srcId="{0BB69210-ADD9-E148-854A-24373E0FE2FF}" destId="{A5EF284C-959E-3140-BC02-2EBF9EBA6623}" srcOrd="0" destOrd="4" presId="urn:microsoft.com/office/officeart/2005/8/layout/vList2"/>
    <dgm:cxn modelId="{1E7BD3D5-D4BF-4C4B-A3CE-057A00AAA5FD}" srcId="{B47A6DFA-2CD1-BD43-A8CE-9E15C23D2C63}" destId="{DF675052-E72B-C448-A394-81D47A14259B}" srcOrd="2" destOrd="0" parTransId="{2C2DCBD8-E47B-674F-A8C7-A7FD099900DF}" sibTransId="{85A94022-0FAB-FC43-ABD8-CFEEA1D3AC61}"/>
    <dgm:cxn modelId="{19E107C5-6D4F-A341-A37D-80EF409160A8}" srcId="{B47A6DFA-2CD1-BD43-A8CE-9E15C23D2C63}" destId="{3FA61763-0A93-ED4A-83CC-C39980D47B8A}" srcOrd="0" destOrd="0" parTransId="{F3544AC1-D27F-8445-BE2C-8AE26C49915E}" sibTransId="{98E05B19-08E1-1045-88D5-0AC66F7C0FF7}"/>
    <dgm:cxn modelId="{1A831F43-9C9E-344A-96BE-3D352A907EFE}" srcId="{B47A6DFA-2CD1-BD43-A8CE-9E15C23D2C63}" destId="{BE39A0D4-F2EF-7346-8ECD-BD89DD06A03F}" srcOrd="3" destOrd="0" parTransId="{1CB9DF02-116B-9949-95F0-255A2647DD7B}" sibTransId="{A8B55FAF-92FC-CF48-A78F-830E0D96600C}"/>
    <dgm:cxn modelId="{1FF2D089-4AA4-E94C-B471-90C51174B382}" type="presOf" srcId="{DA5BEA7D-1340-9143-B895-F08813103929}" destId="{27E03D7E-DEAD-F34F-9315-928A2DCE26E3}" srcOrd="0" destOrd="0" presId="urn:microsoft.com/office/officeart/2005/8/layout/vList2"/>
    <dgm:cxn modelId="{BC1F2909-3AE2-AC4D-9D57-89202FFF067C}" type="presParOf" srcId="{27E03D7E-DEAD-F34F-9315-928A2DCE26E3}" destId="{A4736C06-5E92-854A-A74E-3AEF146DEC11}" srcOrd="0" destOrd="0" presId="urn:microsoft.com/office/officeart/2005/8/layout/vList2"/>
    <dgm:cxn modelId="{266DEA71-DA93-4042-8EA2-840586F7EE5A}" type="presParOf" srcId="{27E03D7E-DEAD-F34F-9315-928A2DCE26E3}" destId="{A5EF284C-959E-3140-BC02-2EBF9EBA662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ECF3-E598-4DB7-8B4B-701C9C56E31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CE15A-D00E-4B5E-B22E-380CC1E0E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8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E15A-D00E-4B5E-B22E-380CC1E0E72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2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E15A-D00E-4B5E-B22E-380CC1E0E72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2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E15A-D00E-4B5E-B22E-380CC1E0E72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2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art-table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E15A-D00E-4B5E-B22E-380CC1E0E72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6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LA.3–11.2.2.d, “Provide evidence from literary or informational text to support analysis, reflection, and research” [or “to support ideas or opinions” at grade 3], and it is required in order to measure the important writing component of the Nebraska ELA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LA.3–11.2.2.d, “Provide evidence from literary or informational text to support analysis, reflection, and research” [or “to support ideas or opinions” at grade 3], and it is required in order to measure the important writing component of the Nebraska ELA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asking students in the classroom about why something occurs, students will be required to cite information from actual text that supports understanding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Nebraska will continue to be leader in this area, engaging Nebraska educators </a:t>
            </a:r>
          </a:p>
          <a:p>
            <a:r>
              <a:rPr lang="en-US" dirty="0" smtClean="0"/>
              <a:t>See</a:t>
            </a:r>
            <a:r>
              <a:rPr lang="en-US" baseline="0" dirty="0" smtClean="0"/>
              <a:t> list from vision of NE educator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0B-BD32-4DDA-BEB3-653473F76C7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table-smart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E15A-D00E-4B5E-B22E-380CC1E0E72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E15A-D00E-4B5E-B22E-380CC1E0E72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2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9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47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68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66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26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41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36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7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8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EE4F-8C89-D641-AFFF-270500B961DE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2C78-6E49-2143-A298-9515D78F8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EE4F-8C89-D641-AFFF-270500B961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8/31/2015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2C78-6E49-2143-A298-9515D78F8D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64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ne.gov/assessmen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heneger@nebraska.gov" TargetMode="External"/><Relationship Id="rId2" Type="http://schemas.openxmlformats.org/officeDocument/2006/relationships/hyperlink" Target="mailto:valorie.foy@nebraska.gov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jjohn.moon@nebraska.gov" TargetMode="External"/><Relationship Id="rId4" Type="http://schemas.openxmlformats.org/officeDocument/2006/relationships/hyperlink" Target="mailto:erin.kunkle@nebraska.go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331" y="5607503"/>
            <a:ext cx="8171576" cy="1250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600" dirty="0" smtClean="0">
                <a:solidFill>
                  <a:srgbClr val="FF1616"/>
                </a:solidFill>
              </a:rPr>
              <a:t>Transition to College and Career </a:t>
            </a:r>
            <a:r>
              <a:rPr lang="en-US" sz="2400" b="1" spc="600" dirty="0">
                <a:solidFill>
                  <a:srgbClr val="FF1616"/>
                </a:solidFill>
              </a:rPr>
              <a:t>R</a:t>
            </a:r>
            <a:r>
              <a:rPr lang="en-US" sz="2400" b="1" spc="600" dirty="0" smtClean="0">
                <a:solidFill>
                  <a:srgbClr val="FF1616"/>
                </a:solidFill>
              </a:rPr>
              <a:t>eady Assessment</a:t>
            </a:r>
            <a:endParaRPr lang="en-US" sz="2400" b="1" spc="600" dirty="0">
              <a:solidFill>
                <a:srgbClr val="FF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4247" y="2264230"/>
            <a:ext cx="8730343" cy="4423622"/>
            <a:chOff x="119742" y="2254101"/>
            <a:chExt cx="8730343" cy="4423622"/>
          </a:xfrm>
        </p:grpSpPr>
        <p:sp>
          <p:nvSpPr>
            <p:cNvPr id="5" name="Rounded Rectangle 4"/>
            <p:cNvSpPr/>
            <p:nvPr/>
          </p:nvSpPr>
          <p:spPr>
            <a:xfrm>
              <a:off x="119742" y="2264230"/>
              <a:ext cx="3786371" cy="44033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42283" y="2254101"/>
              <a:ext cx="4007802" cy="44236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598" y="2353520"/>
              <a:ext cx="2808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Part 1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91369" y="2368300"/>
              <a:ext cx="275408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Part 2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1344287"/>
            <a:ext cx="9067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Respond to informational or literature </a:t>
            </a:r>
            <a:r>
              <a:rPr lang="en-US" sz="3200" b="1" dirty="0"/>
              <a:t>passage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740" y="3154464"/>
            <a:ext cx="3679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nalyzes passage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</a:t>
            </a:r>
            <a:r>
              <a:rPr lang="en-US" sz="3200" dirty="0" smtClean="0"/>
              <a:t>hooses single correct answer from four answer choices</a:t>
            </a:r>
            <a:endParaRPr lang="en-US" sz="32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08857"/>
            <a:ext cx="9144000" cy="13933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Evidence-Based Selected-Response (EBSR)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40086" y="3154464"/>
            <a:ext cx="3863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E</a:t>
            </a:r>
            <a:r>
              <a:rPr lang="en-US" sz="3200" dirty="0" smtClean="0"/>
              <a:t>licits </a:t>
            </a:r>
            <a:r>
              <a:rPr lang="en-US" sz="3200" dirty="0"/>
              <a:t>evidence from </a:t>
            </a:r>
            <a:r>
              <a:rPr lang="en-US" sz="3200" dirty="0" smtClean="0"/>
              <a:t>passage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Selects </a:t>
            </a:r>
            <a:r>
              <a:rPr lang="en-US" sz="3200" dirty="0"/>
              <a:t>one answer based on response provided in Part </a:t>
            </a:r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1496687"/>
            <a:ext cx="90677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Two Points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Constructed-Response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3059559"/>
              </p:ext>
            </p:extLst>
          </p:nvPr>
        </p:nvGraphicFramePr>
        <p:xfrm>
          <a:off x="457201" y="1621971"/>
          <a:ext cx="8229600" cy="392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"/>
            <a:ext cx="8229600" cy="1853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Auto-Scored Constructed Response (ASCR)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i="1" dirty="0" smtClean="0"/>
              <a:t>Technology</a:t>
            </a:r>
            <a:r>
              <a:rPr lang="en-US" b="1" i="1" dirty="0"/>
              <a:t>-Enhanced Test </a:t>
            </a:r>
            <a:r>
              <a:rPr lang="en-US" b="1" i="1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8964242"/>
              </p:ext>
            </p:extLst>
          </p:nvPr>
        </p:nvGraphicFramePr>
        <p:xfrm>
          <a:off x="103694" y="1912724"/>
          <a:ext cx="8817173" cy="503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69897E-6E14-6F43-8B43-B83FFC2AD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469897E-6E14-6F43-8B43-B83FFC2AD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469897E-6E14-6F43-8B43-B83FFC2AD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42278-733B-2944-9B3B-3E778990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3342278-733B-2944-9B3B-3E778990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3342278-733B-2944-9B3B-3E778990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253D4B-213E-9543-8C16-13D25869D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C253D4B-213E-9543-8C16-13D25869D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C253D4B-213E-9543-8C16-13D25869D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5F8A12-309C-754D-A6CC-44F7D4137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5F8A12-309C-754D-A6CC-44F7D4137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5F8A12-309C-754D-A6CC-44F7D4137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281"/>
          </a:xfrm>
        </p:spPr>
        <p:txBody>
          <a:bodyPr>
            <a:normAutofit/>
          </a:bodyPr>
          <a:lstStyle/>
          <a:p>
            <a:pPr lvl="1" algn="ctr"/>
            <a:r>
              <a:rPr lang="en-US" sz="4000" b="1" dirty="0"/>
              <a:t>Text-Dependent Analysis (TDA)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269919"/>
            <a:ext cx="8502289" cy="54515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R</a:t>
            </a:r>
            <a:r>
              <a:rPr lang="en-US" sz="3200" b="1" dirty="0" smtClean="0">
                <a:solidFill>
                  <a:srgbClr val="000000"/>
                </a:solidFill>
              </a:rPr>
              <a:t>ead</a:t>
            </a:r>
            <a:r>
              <a:rPr lang="en-US" sz="3200" dirty="0" smtClean="0">
                <a:solidFill>
                  <a:srgbClr val="000000"/>
                </a:solidFill>
              </a:rPr>
              <a:t> text- Informational or Literature</a:t>
            </a:r>
          </a:p>
          <a:p>
            <a:pPr marL="457200" indent="-457200"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lvl="1" indent="-457200"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Respond</a:t>
            </a:r>
            <a:r>
              <a:rPr lang="en-US" sz="3200" dirty="0">
                <a:solidFill>
                  <a:srgbClr val="000000"/>
                </a:solidFill>
              </a:rPr>
              <a:t> to a writing prompt based on the passage(s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lvl="1" indent="-457200"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lvl="1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Draw </a:t>
            </a:r>
            <a:r>
              <a:rPr lang="en-US" sz="3200" dirty="0">
                <a:solidFill>
                  <a:srgbClr val="000000"/>
                </a:solidFill>
              </a:rPr>
              <a:t>on basic </a:t>
            </a:r>
            <a:r>
              <a:rPr lang="en-US" sz="3200" b="1" dirty="0">
                <a:solidFill>
                  <a:srgbClr val="000000"/>
                </a:solidFill>
              </a:rPr>
              <a:t>writing skills </a:t>
            </a:r>
            <a:r>
              <a:rPr lang="en-US" sz="3200" dirty="0">
                <a:solidFill>
                  <a:srgbClr val="000000"/>
                </a:solidFill>
              </a:rPr>
              <a:t>while </a:t>
            </a:r>
            <a:r>
              <a:rPr lang="en-US" sz="3200" b="1" dirty="0">
                <a:solidFill>
                  <a:srgbClr val="000000"/>
                </a:solidFill>
              </a:rPr>
              <a:t>inferring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b="1" dirty="0">
                <a:solidFill>
                  <a:srgbClr val="000000"/>
                </a:solidFill>
              </a:rPr>
              <a:t>synthesizing</a:t>
            </a:r>
            <a:r>
              <a:rPr lang="en-US" sz="3200" dirty="0">
                <a:solidFill>
                  <a:srgbClr val="000000"/>
                </a:solidFill>
              </a:rPr>
              <a:t> information from passage(s) to develop a comprehensive </a:t>
            </a:r>
            <a:r>
              <a:rPr lang="en-US" sz="3200" dirty="0" smtClean="0">
                <a:solidFill>
                  <a:srgbClr val="000000"/>
                </a:solidFill>
              </a:rPr>
              <a:t>response</a:t>
            </a:r>
          </a:p>
          <a:p>
            <a:pPr lvl="1" indent="-457200"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lvl="1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Provide </a:t>
            </a:r>
            <a:r>
              <a:rPr lang="en-US" sz="3200" b="1" dirty="0">
                <a:solidFill>
                  <a:srgbClr val="000000"/>
                </a:solidFill>
              </a:rPr>
              <a:t>evidence</a:t>
            </a:r>
            <a:r>
              <a:rPr lang="en-US" sz="3200" dirty="0">
                <a:solidFill>
                  <a:srgbClr val="000000"/>
                </a:solidFill>
              </a:rPr>
              <a:t> from the passage(s) to support </a:t>
            </a:r>
            <a:r>
              <a:rPr lang="en-US" sz="3200" dirty="0" smtClean="0">
                <a:solidFill>
                  <a:srgbClr val="000000"/>
                </a:solidFill>
              </a:rPr>
              <a:t>response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Text-Dependent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Analysis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Item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5" y="914400"/>
            <a:ext cx="7612069" cy="5714998"/>
          </a:xfrm>
        </p:spPr>
      </p:pic>
    </p:spTree>
    <p:extLst>
      <p:ext uri="{BB962C8B-B14F-4D97-AF65-F5344CB8AC3E}">
        <p14:creationId xmlns:p14="http://schemas.microsoft.com/office/powerpoint/2010/main" val="40179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Writer’s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Checklist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3196"/>
            <a:ext cx="7612068" cy="5714998"/>
          </a:xfrm>
        </p:spPr>
      </p:pic>
      <p:sp>
        <p:nvSpPr>
          <p:cNvPr id="3" name="Curved Left Arrow 2"/>
          <p:cNvSpPr/>
          <p:nvPr/>
        </p:nvSpPr>
        <p:spPr>
          <a:xfrm rot="1238949">
            <a:off x="6605381" y="2179678"/>
            <a:ext cx="1592210" cy="2746819"/>
          </a:xfrm>
          <a:prstGeom prst="curvedLeftArrow">
            <a:avLst>
              <a:gd name="adj1" fmla="val 1140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Text-Dependent </a:t>
            </a:r>
            <a:r>
              <a:rPr lang="en-US" sz="3600" b="1" dirty="0">
                <a:solidFill>
                  <a:srgbClr val="000000"/>
                </a:solidFill>
              </a:rPr>
              <a:t>Analysis </a:t>
            </a:r>
            <a:r>
              <a:rPr lang="en-US" sz="3600" b="1" dirty="0" smtClean="0">
                <a:solidFill>
                  <a:srgbClr val="000000"/>
                </a:solidFill>
              </a:rPr>
              <a:t>Item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Grade 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5" y="942687"/>
            <a:ext cx="7612069" cy="5658423"/>
          </a:xfrm>
        </p:spPr>
      </p:pic>
      <p:sp>
        <p:nvSpPr>
          <p:cNvPr id="3" name="Oval 2"/>
          <p:cNvSpPr/>
          <p:nvPr/>
        </p:nvSpPr>
        <p:spPr>
          <a:xfrm>
            <a:off x="4858605" y="5396767"/>
            <a:ext cx="1314574" cy="4108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023710" y="1699328"/>
            <a:ext cx="1083180" cy="34173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 flipH="1">
            <a:off x="1027154" y="3809481"/>
            <a:ext cx="3047080" cy="1587286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1260" y="4033568"/>
            <a:ext cx="244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1299/6000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68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281"/>
          </a:xfrm>
        </p:spPr>
        <p:txBody>
          <a:bodyPr>
            <a:normAutofit/>
          </a:bodyPr>
          <a:lstStyle/>
          <a:p>
            <a:pPr lvl="1" algn="ctr"/>
            <a:r>
              <a:rPr lang="en-US" sz="4000" b="1" dirty="0"/>
              <a:t>Text-Dependent Analysis (TDA)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4423" y="1616557"/>
            <a:ext cx="8840918" cy="3530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Scored with a </a:t>
            </a:r>
            <a:r>
              <a:rPr lang="en-US" sz="4800" b="1" dirty="0" smtClean="0">
                <a:solidFill>
                  <a:srgbClr val="000000"/>
                </a:solidFill>
              </a:rPr>
              <a:t>rubric</a:t>
            </a:r>
          </a:p>
          <a:p>
            <a:pPr algn="ctr"/>
            <a:endParaRPr lang="en-US" sz="1400" b="1" dirty="0" smtClean="0">
              <a:solidFill>
                <a:srgbClr val="000000"/>
              </a:solidFill>
            </a:endParaRPr>
          </a:p>
          <a:p>
            <a:pPr marL="1600200" lvl="2" indent="-6858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Analysis of </a:t>
            </a:r>
            <a:r>
              <a:rPr lang="en-US" sz="4800" dirty="0" smtClean="0">
                <a:solidFill>
                  <a:srgbClr val="000000"/>
                </a:solidFill>
              </a:rPr>
              <a:t>Text</a:t>
            </a:r>
            <a:endParaRPr lang="en-US" sz="2400" dirty="0">
              <a:solidFill>
                <a:srgbClr val="000000"/>
              </a:solidFill>
            </a:endParaRPr>
          </a:p>
          <a:p>
            <a:pPr marL="1600200" lvl="2" indent="-685800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Writing </a:t>
            </a:r>
            <a:r>
              <a:rPr lang="en-US" sz="4800" dirty="0" smtClean="0">
                <a:solidFill>
                  <a:srgbClr val="000000"/>
                </a:solidFill>
              </a:rPr>
              <a:t>Skills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Advantages of new </a:t>
            </a:r>
            <a:r>
              <a:rPr lang="en-US" sz="3600" b="1" dirty="0"/>
              <a:t>ELA assessment </a:t>
            </a:r>
            <a:r>
              <a:rPr lang="en-US" sz="3600" b="1" dirty="0" smtClean="0"/>
              <a:t>for Nebraska students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0146" y="1417638"/>
            <a:ext cx="8839343" cy="5303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1025" y="1801914"/>
            <a:ext cx="78457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S</a:t>
            </a:r>
            <a:r>
              <a:rPr lang="en-US" sz="4000" dirty="0"/>
              <a:t>tudents will experience innovative assessment </a:t>
            </a:r>
            <a:r>
              <a:rPr lang="en-US" sz="4000" dirty="0" smtClean="0"/>
              <a:t>that—</a:t>
            </a:r>
          </a:p>
          <a:p>
            <a:pPr lvl="0"/>
            <a:endParaRPr lang="en-US" sz="1100" dirty="0" smtClean="0"/>
          </a:p>
          <a:p>
            <a:pPr lvl="1"/>
            <a:r>
              <a:rPr lang="en-US" sz="4000" dirty="0"/>
              <a:t>-Includes questions more closely tied to instruction in </a:t>
            </a:r>
            <a:r>
              <a:rPr lang="en-US" sz="4000" dirty="0" smtClean="0"/>
              <a:t>classroom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4000" dirty="0" smtClean="0"/>
              <a:t>-Asks </a:t>
            </a:r>
            <a:r>
              <a:rPr lang="en-US" sz="4000" dirty="0"/>
              <a:t>students to support response by answering </a:t>
            </a:r>
          </a:p>
          <a:p>
            <a:endParaRPr lang="en-US" sz="3600" dirty="0"/>
          </a:p>
          <a:p>
            <a:pPr lvl="0"/>
            <a:endParaRPr lang="en-US" sz="3600" dirty="0" smtClean="0"/>
          </a:p>
          <a:p>
            <a:pPr lvl="0"/>
            <a:endParaRPr lang="en-US" sz="3600" dirty="0"/>
          </a:p>
        </p:txBody>
      </p:sp>
      <p:sp>
        <p:nvSpPr>
          <p:cNvPr id="15" name="Right Arrow 14"/>
          <p:cNvSpPr/>
          <p:nvPr/>
        </p:nvSpPr>
        <p:spPr>
          <a:xfrm>
            <a:off x="841025" y="2162296"/>
            <a:ext cx="7030496" cy="26492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39460" y="3020350"/>
            <a:ext cx="6402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200" dirty="0" smtClean="0"/>
              <a:t>What the student knows</a:t>
            </a:r>
          </a:p>
          <a:p>
            <a:pPr lvl="2"/>
            <a:r>
              <a:rPr lang="en-US" sz="3200" dirty="0" smtClean="0"/>
              <a:t>How the student knows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621" y="1688881"/>
            <a:ext cx="8736360" cy="5169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8412180" cy="1325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Nebraska educator role in development </a:t>
            </a:r>
            <a:r>
              <a:rPr lang="en-US" sz="3600" b="1" dirty="0"/>
              <a:t>of </a:t>
            </a:r>
            <a:r>
              <a:rPr lang="en-US" sz="3600" b="1" dirty="0" smtClean="0"/>
              <a:t>new </a:t>
            </a:r>
            <a:r>
              <a:rPr lang="en-US" sz="3600" b="1" dirty="0"/>
              <a:t>ELA </a:t>
            </a:r>
            <a:r>
              <a:rPr lang="en-US" sz="3600" b="1" dirty="0" smtClean="0"/>
              <a:t>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30388"/>
            <a:ext cx="8411378" cy="4707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iverse </a:t>
            </a:r>
            <a:r>
              <a:rPr lang="en-US" dirty="0"/>
              <a:t>groups of educators from across Nebraska </a:t>
            </a:r>
            <a:r>
              <a:rPr lang="en-US" dirty="0" smtClean="0"/>
              <a:t>will continue to give their expertise to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i</a:t>
            </a:r>
            <a:r>
              <a:rPr lang="en-US" dirty="0" smtClean="0"/>
              <a:t>tem writing</a:t>
            </a:r>
          </a:p>
          <a:p>
            <a:pPr lvl="1"/>
            <a:r>
              <a:rPr lang="en-US" dirty="0" smtClean="0"/>
              <a:t>Table of Specifications(TOS) development</a:t>
            </a:r>
            <a:endParaRPr lang="en-US" dirty="0"/>
          </a:p>
          <a:p>
            <a:pPr lvl="1"/>
            <a:r>
              <a:rPr lang="en-US" dirty="0" smtClean="0"/>
              <a:t>Scoring rubric development</a:t>
            </a:r>
          </a:p>
          <a:p>
            <a:pPr lvl="1"/>
            <a:r>
              <a:rPr lang="en-US" dirty="0" smtClean="0"/>
              <a:t>Prompt development</a:t>
            </a:r>
          </a:p>
          <a:p>
            <a:pPr lvl="1"/>
            <a:r>
              <a:rPr lang="en-US" dirty="0" smtClean="0"/>
              <a:t>Rangefinder selection</a:t>
            </a:r>
          </a:p>
          <a:p>
            <a:pPr lvl="1"/>
            <a:r>
              <a:rPr lang="en-US" dirty="0" smtClean="0"/>
              <a:t>Standard setting</a:t>
            </a:r>
          </a:p>
          <a:p>
            <a:pPr lvl="1"/>
            <a:r>
              <a:rPr lang="en-US" dirty="0" smtClean="0"/>
              <a:t>Check4Learning item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76B8-F214-47EA-9771-0FD0A41E522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Six Tenets of AQuESTT</a:t>
            </a:r>
            <a:endParaRPr lang="en-US" sz="3600" dirty="0"/>
          </a:p>
        </p:txBody>
      </p:sp>
      <p:pic>
        <p:nvPicPr>
          <p:cNvPr id="4" name="Picture 3" descr="Six Tenets of AQuESTT 2.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/>
          <a:stretch/>
        </p:blipFill>
        <p:spPr>
          <a:xfrm>
            <a:off x="1559034" y="1312533"/>
            <a:ext cx="6025932" cy="52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NeSA-English Language Arts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816328" y="1417639"/>
            <a:ext cx="6893430" cy="502360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19276" y="3263485"/>
            <a:ext cx="5374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ELA Transition Plan</a:t>
            </a:r>
            <a:endParaRPr lang="en-US" sz="4400" dirty="0">
              <a:solidFill>
                <a:srgbClr val="FFFFFF"/>
              </a:solidFill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32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655330" y="3200402"/>
            <a:ext cx="5895698" cy="339960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48796"/>
            <a:ext cx="2442649" cy="8920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34990" y="2259166"/>
            <a:ext cx="6615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English </a:t>
            </a:r>
            <a:r>
              <a:rPr lang="en-US" sz="4400" dirty="0"/>
              <a:t>Language Arts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9637" y="326301"/>
            <a:ext cx="5938505" cy="936258"/>
            <a:chOff x="349637" y="326301"/>
            <a:chExt cx="5938505" cy="936258"/>
          </a:xfrm>
        </p:grpSpPr>
        <p:pic>
          <p:nvPicPr>
            <p:cNvPr id="4" name="Picture 3" descr="NeSA.GIF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9637" y="326301"/>
              <a:ext cx="2442649" cy="8920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99913" y="493118"/>
              <a:ext cx="3788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Reading</a:t>
              </a:r>
              <a:endParaRPr lang="en-US" sz="4400" dirty="0"/>
            </a:p>
          </p:txBody>
        </p:sp>
      </p:grpSp>
      <p:cxnSp>
        <p:nvCxnSpPr>
          <p:cNvPr id="18" name="Elbow Connector 17"/>
          <p:cNvCxnSpPr/>
          <p:nvPr/>
        </p:nvCxnSpPr>
        <p:spPr>
          <a:xfrm rot="16200000" flipH="1">
            <a:off x="4905729" y="1181301"/>
            <a:ext cx="1273617" cy="1089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55330" y="4127842"/>
            <a:ext cx="589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Grades 5-8 and 11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Two-Year Transition Plan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37" y="326301"/>
            <a:ext cx="2442649" cy="8920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45339"/>
              </p:ext>
            </p:extLst>
          </p:nvPr>
        </p:nvGraphicFramePr>
        <p:xfrm>
          <a:off x="818321" y="1676337"/>
          <a:ext cx="735438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96"/>
                <a:gridCol w="4843089"/>
              </a:tblGrid>
              <a:tr h="8393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 Multiple Choice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Items match to legacy and Revised CCR standards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80123"/>
              </p:ext>
            </p:extLst>
          </p:nvPr>
        </p:nvGraphicFramePr>
        <p:xfrm>
          <a:off x="2536723" y="282198"/>
          <a:ext cx="538800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002"/>
              </a:tblGrid>
              <a:tr h="1086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</a:t>
                      </a:r>
                    </a:p>
                    <a:p>
                      <a:r>
                        <a:rPr lang="en-US" sz="2400" dirty="0" smtClean="0"/>
                        <a:t>Transition Test- Grades 5-8 and 11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79370"/>
              </p:ext>
            </p:extLst>
          </p:nvPr>
        </p:nvGraphicFramePr>
        <p:xfrm>
          <a:off x="727587" y="5653521"/>
          <a:ext cx="7944465" cy="76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465"/>
              </a:tblGrid>
              <a:tr h="7669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2017-Fully transitioned NeSA-English Language Arts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94426"/>
              </p:ext>
            </p:extLst>
          </p:nvPr>
        </p:nvGraphicFramePr>
        <p:xfrm>
          <a:off x="818321" y="2986598"/>
          <a:ext cx="7354386" cy="1771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651"/>
                <a:gridCol w="2926617"/>
                <a:gridCol w="2157118"/>
              </a:tblGrid>
              <a:tr h="17716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Embedded</a:t>
                      </a:r>
                      <a:r>
                        <a:rPr lang="en-US" sz="2400" baseline="0" dirty="0" smtClean="0"/>
                        <a:t> F</a:t>
                      </a:r>
                      <a:r>
                        <a:rPr lang="en-US" sz="2400" dirty="0" smtClean="0"/>
                        <a:t>ield test</a:t>
                      </a:r>
                    </a:p>
                    <a:p>
                      <a:r>
                        <a:rPr lang="en-US" sz="2400" dirty="0" smtClean="0"/>
                        <a:t>Grades </a:t>
                      </a:r>
                    </a:p>
                    <a:p>
                      <a:r>
                        <a:rPr lang="en-US" sz="2400" dirty="0" smtClean="0"/>
                        <a:t>5-8 and 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Multiple choice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New item types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Text Dependent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Revised CCR standards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9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655330" y="3200402"/>
            <a:ext cx="5895698" cy="339960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48796"/>
            <a:ext cx="2442649" cy="8920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34990" y="2259166"/>
            <a:ext cx="6615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English </a:t>
            </a:r>
            <a:r>
              <a:rPr lang="en-US" sz="4400" dirty="0"/>
              <a:t>Language Arts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9637" y="326301"/>
            <a:ext cx="5938505" cy="936258"/>
            <a:chOff x="349637" y="326301"/>
            <a:chExt cx="5938505" cy="936258"/>
          </a:xfrm>
        </p:grpSpPr>
        <p:pic>
          <p:nvPicPr>
            <p:cNvPr id="4" name="Picture 3" descr="NeSA.GIF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9637" y="326301"/>
              <a:ext cx="2442649" cy="8920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99913" y="493118"/>
              <a:ext cx="3788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Reading</a:t>
              </a:r>
              <a:endParaRPr lang="en-US" sz="4400" dirty="0"/>
            </a:p>
          </p:txBody>
        </p:sp>
      </p:grpSp>
      <p:cxnSp>
        <p:nvCxnSpPr>
          <p:cNvPr id="18" name="Elbow Connector 17"/>
          <p:cNvCxnSpPr/>
          <p:nvPr/>
        </p:nvCxnSpPr>
        <p:spPr>
          <a:xfrm rot="16200000" flipH="1">
            <a:off x="4905729" y="1181301"/>
            <a:ext cx="1273617" cy="1089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55330" y="4127842"/>
            <a:ext cx="589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Grades 3 and 4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Three-Year Transition Plan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37" y="326301"/>
            <a:ext cx="2442649" cy="8920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51565"/>
              </p:ext>
            </p:extLst>
          </p:nvPr>
        </p:nvGraphicFramePr>
        <p:xfrm>
          <a:off x="818321" y="1321905"/>
          <a:ext cx="74907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703"/>
                <a:gridCol w="4843089"/>
              </a:tblGrid>
              <a:tr h="8393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 Choice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Items match to legacy and Revised CCR standards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59455"/>
              </p:ext>
            </p:extLst>
          </p:nvPr>
        </p:nvGraphicFramePr>
        <p:xfrm>
          <a:off x="818321" y="2767014"/>
          <a:ext cx="7490792" cy="242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766"/>
                <a:gridCol w="2980899"/>
                <a:gridCol w="2197127"/>
              </a:tblGrid>
              <a:tr h="24244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Embedded Field test</a:t>
                      </a:r>
                    </a:p>
                    <a:p>
                      <a:r>
                        <a:rPr lang="en-US" sz="2400" dirty="0" smtClean="0"/>
                        <a:t>Grades </a:t>
                      </a:r>
                    </a:p>
                    <a:p>
                      <a:r>
                        <a:rPr lang="en-US" sz="2400" dirty="0" smtClean="0"/>
                        <a:t>3 and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Multiple choice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New item types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No Text Dependent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Revised CCR standards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23199"/>
              </p:ext>
            </p:extLst>
          </p:nvPr>
        </p:nvGraphicFramePr>
        <p:xfrm>
          <a:off x="2895559" y="326301"/>
          <a:ext cx="594798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987"/>
              </a:tblGrid>
              <a:tr h="614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2016—Transition Test-Grades 3 and 4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16684"/>
              </p:ext>
            </p:extLst>
          </p:nvPr>
        </p:nvGraphicFramePr>
        <p:xfrm>
          <a:off x="1837237" y="5500045"/>
          <a:ext cx="5625713" cy="1794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614"/>
                <a:gridCol w="3505099"/>
              </a:tblGrid>
              <a:tr h="17942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Spring</a:t>
                      </a:r>
                      <a:r>
                        <a:rPr lang="en-US" sz="2400" baseline="0" dirty="0" smtClean="0"/>
                        <a:t> 2016</a:t>
                      </a:r>
                    </a:p>
                    <a:p>
                      <a:r>
                        <a:rPr lang="en-US" sz="2400" dirty="0" smtClean="0"/>
                        <a:t>Pilot test available</a:t>
                      </a:r>
                    </a:p>
                  </a:txBody>
                  <a:tcPr>
                    <a:solidFill>
                      <a:srgbClr val="AA0C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Text Dependent Analysis and other</a:t>
                      </a:r>
                      <a:r>
                        <a:rPr lang="en-US" sz="2400" baseline="0" dirty="0" smtClean="0"/>
                        <a:t> item types</a:t>
                      </a:r>
                      <a:endParaRPr lang="en-US" sz="2400" dirty="0"/>
                    </a:p>
                  </a:txBody>
                  <a:tcPr>
                    <a:solidFill>
                      <a:srgbClr val="AA0C0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7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41999"/>
              </p:ext>
            </p:extLst>
          </p:nvPr>
        </p:nvGraphicFramePr>
        <p:xfrm>
          <a:off x="2691953" y="8536752"/>
          <a:ext cx="8738681" cy="598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71"/>
                <a:gridCol w="1828800"/>
                <a:gridCol w="2319427"/>
                <a:gridCol w="3205883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Spring 2016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Transition test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Items match to legacy and Revised CCR standards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8505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Choice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/>
                        <a:t>Field tested-Revised CCR standards</a:t>
                      </a:r>
                      <a:endParaRPr lang="en-US" sz="28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850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Spring 2017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NeSA-ELA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Fully transitioned test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Multiple choice and new item types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Revised CCR Standards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37" y="326301"/>
            <a:ext cx="2442649" cy="89209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57308"/>
              </p:ext>
            </p:extLst>
          </p:nvPr>
        </p:nvGraphicFramePr>
        <p:xfrm>
          <a:off x="818321" y="1393978"/>
          <a:ext cx="74907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834"/>
                <a:gridCol w="2934958"/>
              </a:tblGrid>
              <a:tr h="13543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 Choice  </a:t>
                      </a:r>
                    </a:p>
                    <a:p>
                      <a:r>
                        <a:rPr lang="en-US" sz="2400" dirty="0" smtClean="0"/>
                        <a:t>New Items Types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No Text Dependent Analysis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Items match revised CCR standards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46845"/>
              </p:ext>
            </p:extLst>
          </p:nvPr>
        </p:nvGraphicFramePr>
        <p:xfrm>
          <a:off x="888342" y="3220623"/>
          <a:ext cx="725225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119"/>
                <a:gridCol w="2885976"/>
                <a:gridCol w="2127162"/>
              </a:tblGrid>
              <a:tr h="18137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Embedded Field test</a:t>
                      </a:r>
                    </a:p>
                    <a:p>
                      <a:r>
                        <a:rPr lang="en-US" sz="2400" dirty="0" smtClean="0"/>
                        <a:t>Grades </a:t>
                      </a:r>
                    </a:p>
                    <a:p>
                      <a:r>
                        <a:rPr lang="en-US" sz="2400" dirty="0" smtClean="0"/>
                        <a:t>3 and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Multiple choice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/>
                        <a:t>New item types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Text Dependent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Revised CCR standards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54982"/>
              </p:ext>
            </p:extLst>
          </p:nvPr>
        </p:nvGraphicFramePr>
        <p:xfrm>
          <a:off x="3197282" y="59422"/>
          <a:ext cx="5419507" cy="115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507"/>
              </a:tblGrid>
              <a:tr h="11589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2017—Partially Transitioned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Test</a:t>
                      </a:r>
                    </a:p>
                    <a:p>
                      <a:r>
                        <a:rPr lang="en-US" sz="2400" dirty="0" smtClean="0"/>
                        <a:t>Grades 3 and 4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41470"/>
              </p:ext>
            </p:extLst>
          </p:nvPr>
        </p:nvGraphicFramePr>
        <p:xfrm>
          <a:off x="727587" y="5653521"/>
          <a:ext cx="7944465" cy="76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465"/>
              </a:tblGrid>
              <a:tr h="7669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2018-Fully transitioned NeSA-English Language Arts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879799" y="2323524"/>
            <a:ext cx="7807000" cy="3802639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800" y="3197943"/>
            <a:ext cx="7807000" cy="29282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000" dirty="0" smtClean="0"/>
              <a:t>All online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sz="4000" dirty="0" smtClean="0"/>
              <a:t>Same exceptions for online testing as currently allowed</a:t>
            </a:r>
          </a:p>
        </p:txBody>
      </p:sp>
      <p:pic>
        <p:nvPicPr>
          <p:cNvPr id="4" name="Picture 3" descr="NeSA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33356"/>
            <a:ext cx="2442649" cy="89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4990" y="943726"/>
            <a:ext cx="6615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English </a:t>
            </a:r>
            <a:r>
              <a:rPr lang="en-US" sz="4400" dirty="0"/>
              <a:t>Language Arts </a:t>
            </a:r>
          </a:p>
        </p:txBody>
      </p:sp>
    </p:spTree>
    <p:extLst>
      <p:ext uri="{BB962C8B-B14F-4D97-AF65-F5344CB8AC3E}">
        <p14:creationId xmlns:p14="http://schemas.microsoft.com/office/powerpoint/2010/main" val="27390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NeSA-Reading test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2026" y="3871609"/>
            <a:ext cx="7344382" cy="28015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Projected time =  90 + 90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Real time =</a:t>
            </a:r>
          </a:p>
          <a:p>
            <a:pPr algn="ctr"/>
            <a:r>
              <a:rPr lang="en-US" sz="3200" dirty="0" smtClean="0"/>
              <a:t>Approximately 40 + 40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694561" y="1405310"/>
            <a:ext cx="3608962" cy="21595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All Multiple Choice Items</a:t>
            </a:r>
          </a:p>
        </p:txBody>
      </p:sp>
    </p:spTree>
    <p:extLst>
      <p:ext uri="{BB962C8B-B14F-4D97-AF65-F5344CB8AC3E}">
        <p14:creationId xmlns:p14="http://schemas.microsoft.com/office/powerpoint/2010/main" val="5370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NeSA-English Language Arts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2026" y="5179584"/>
            <a:ext cx="7901996" cy="14935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Projected time  spring 2016 =  90 + 90</a:t>
            </a:r>
          </a:p>
          <a:p>
            <a:pPr algn="ctr"/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91724" y="1405309"/>
            <a:ext cx="7752298" cy="34773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Multiple Choice</a:t>
            </a:r>
          </a:p>
          <a:p>
            <a:r>
              <a:rPr lang="en-US" sz="3200" dirty="0" smtClean="0"/>
              <a:t>Evidence Based Selected Response</a:t>
            </a:r>
          </a:p>
          <a:p>
            <a:r>
              <a:rPr lang="en-US" sz="3200" dirty="0"/>
              <a:t>Auto-Scored Constructed Response </a:t>
            </a:r>
            <a:endParaRPr lang="en-US" sz="3200" dirty="0" smtClean="0"/>
          </a:p>
          <a:p>
            <a:r>
              <a:rPr lang="en-US" sz="3200" dirty="0" smtClean="0"/>
              <a:t>Text Dependent Analysis</a:t>
            </a:r>
          </a:p>
          <a:p>
            <a:pPr algn="ctr"/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9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2197"/>
            <a:ext cx="8229600" cy="3099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NeSA ELA Transition </a:t>
            </a:r>
            <a:r>
              <a:rPr lang="en-US" dirty="0"/>
              <a:t>Information</a:t>
            </a:r>
            <a:br>
              <a:rPr lang="en-US" dirty="0"/>
            </a:br>
            <a:r>
              <a:rPr lang="en-US" dirty="0" smtClean="0"/>
              <a:t>at </a:t>
            </a:r>
            <a:r>
              <a:rPr lang="en-US" dirty="0"/>
              <a:t>NDE Assessment Website-</a:t>
            </a:r>
            <a:br>
              <a:rPr lang="en-US" dirty="0"/>
            </a:br>
            <a:r>
              <a:rPr lang="en-US" sz="3600" dirty="0">
                <a:hlinkClick r:id="rId2"/>
              </a:rPr>
              <a:t>www.education.ne.gov\assessment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77" y="3760972"/>
            <a:ext cx="6102872" cy="2243386"/>
          </a:xfrm>
          <a:prstGeom prst="roundRect">
            <a:avLst/>
          </a:prstGeom>
          <a:solidFill>
            <a:srgbClr val="AA0C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6169"/>
            <a:ext cx="8795656" cy="64967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5200" dirty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5200" dirty="0" smtClean="0"/>
              <a:t>Assessment </a:t>
            </a:r>
            <a:r>
              <a:rPr lang="en-US" sz="5200" dirty="0"/>
              <a:t>and Accountability</a:t>
            </a:r>
          </a:p>
          <a:p>
            <a:pPr marL="0" indent="0" algn="ctr">
              <a:buNone/>
            </a:pPr>
            <a:r>
              <a:rPr lang="en-US" sz="5200" dirty="0"/>
              <a:t>Nebraska Department of </a:t>
            </a:r>
            <a:r>
              <a:rPr lang="en-US" sz="5200" dirty="0" smtClean="0"/>
              <a:t>Education</a:t>
            </a:r>
          </a:p>
          <a:p>
            <a:pPr marL="0" indent="0" algn="ctr">
              <a:buNone/>
            </a:pPr>
            <a:endParaRPr lang="en-US" sz="5200" dirty="0"/>
          </a:p>
          <a:p>
            <a:pPr marL="0" indent="0" algn="ctr">
              <a:buNone/>
            </a:pPr>
            <a:endParaRPr lang="en-US" sz="5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Director-  Valorie Foy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Assistant Director- Jeremy Heneger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Writing Director-  Erin Kunkle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NeSA </a:t>
            </a:r>
            <a:r>
              <a:rPr lang="en-US" b="1" dirty="0">
                <a:solidFill>
                  <a:schemeClr val="bg1"/>
                </a:solidFill>
              </a:rPr>
              <a:t>Project </a:t>
            </a:r>
            <a:r>
              <a:rPr lang="en-US" b="1" dirty="0" smtClean="0">
                <a:solidFill>
                  <a:schemeClr val="bg1"/>
                </a:solidFill>
              </a:rPr>
              <a:t>Manager--John Moon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NAEP Coordinator- Kim Snyder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646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315765" y="690931"/>
            <a:ext cx="6828236" cy="12138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ELA Transition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59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NeSA-English Language Arts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816328" y="1417639"/>
            <a:ext cx="6893430" cy="502360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19276" y="2537705"/>
            <a:ext cx="53741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Professional Development Opportunities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80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Development Opportunities for NeSA-ELA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46937"/>
              </p:ext>
            </p:extLst>
          </p:nvPr>
        </p:nvGraphicFramePr>
        <p:xfrm>
          <a:off x="154474" y="1608667"/>
          <a:ext cx="8841274" cy="502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6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Development Opportunities for NeSA-ELA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835537" y="1847496"/>
            <a:ext cx="7851263" cy="4585746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Two-day participation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Each district can send up to three </a:t>
            </a:r>
            <a:r>
              <a:rPr lang="en-US" sz="3200" dirty="0" smtClean="0">
                <a:solidFill>
                  <a:schemeClr val="tx1"/>
                </a:solidFill>
              </a:rPr>
              <a:t>	people</a:t>
            </a:r>
            <a:r>
              <a:rPr lang="en-US" sz="3200" dirty="0">
                <a:solidFill>
                  <a:schemeClr val="tx1"/>
                </a:solidFill>
              </a:rPr>
              <a:t>—Recommend District </a:t>
            </a:r>
            <a:r>
              <a:rPr lang="en-US" sz="3200" dirty="0" smtClean="0">
                <a:solidFill>
                  <a:schemeClr val="tx1"/>
                </a:solidFill>
              </a:rPr>
              <a:t>	ELA </a:t>
            </a:r>
            <a:r>
              <a:rPr lang="en-US" sz="3200" dirty="0">
                <a:solidFill>
                  <a:schemeClr val="tx1"/>
                </a:solidFill>
              </a:rPr>
              <a:t>Curriculum Leader attend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Registration </a:t>
            </a:r>
            <a:r>
              <a:rPr lang="en-US" sz="3200" dirty="0" smtClean="0">
                <a:solidFill>
                  <a:schemeClr val="tx1"/>
                </a:solidFill>
              </a:rPr>
              <a:t>is currently open to DACs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Registration fee (for lunch</a:t>
            </a:r>
            <a:r>
              <a:rPr lang="en-US" sz="3200" dirty="0" smtClean="0">
                <a:solidFill>
                  <a:schemeClr val="tx1"/>
                </a:solidFill>
              </a:rPr>
              <a:t>)$42.00 per participant for both days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Allowed for extra participants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03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57200" y="1859797"/>
            <a:ext cx="8522401" cy="4445367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Development Opportunities for NeSA-ELA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1240"/>
            <a:ext cx="8229600" cy="4501074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amiliarity with new </a:t>
            </a:r>
            <a:r>
              <a:rPr lang="en-US" dirty="0"/>
              <a:t>i</a:t>
            </a:r>
            <a:r>
              <a:rPr lang="en-US" dirty="0" smtClean="0"/>
              <a:t>tem types.</a:t>
            </a:r>
          </a:p>
          <a:p>
            <a:r>
              <a:rPr lang="en-US" dirty="0" smtClean="0"/>
              <a:t>Standards Crosswalk-legacy and new ELA.</a:t>
            </a:r>
          </a:p>
          <a:p>
            <a:r>
              <a:rPr lang="en-US" dirty="0" smtClean="0"/>
              <a:t>Opportunity to write items to match the standards—allowing a deep dive into what students will need to know to demonstrate knowledge of standards.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57200" y="1887720"/>
            <a:ext cx="8229600" cy="4654594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316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Development Opportunities for NeSA-ELA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720"/>
            <a:ext cx="8229600" cy="4654594"/>
          </a:xfrm>
        </p:spPr>
        <p:txBody>
          <a:bodyPr>
            <a:normAutofit/>
          </a:bodyPr>
          <a:lstStyle/>
          <a:p>
            <a:r>
              <a:rPr lang="en-US" dirty="0" smtClean="0"/>
              <a:t>NDE will make items available to participating districts after review and edit.</a:t>
            </a:r>
          </a:p>
          <a:p>
            <a:r>
              <a:rPr lang="en-US" dirty="0" smtClean="0"/>
              <a:t>Plan to add items to Check for Learning in 2016-2017</a:t>
            </a:r>
          </a:p>
          <a:p>
            <a:r>
              <a:rPr lang="en-US" dirty="0" smtClean="0"/>
              <a:t>Districts that plan to sign the MOU and join C4L for 2015-2016 must send at least one representative.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22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57200" y="2035845"/>
            <a:ext cx="8229600" cy="4654594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274638"/>
            <a:ext cx="8631044" cy="1613082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Development Opportunities for </a:t>
            </a:r>
            <a:r>
              <a:rPr lang="en-US" dirty="0" smtClean="0"/>
              <a:t>NeSA-ELA</a:t>
            </a:r>
            <a:br>
              <a:rPr lang="en-US" dirty="0" smtClean="0"/>
            </a:br>
            <a:r>
              <a:rPr lang="en-US" dirty="0" smtClean="0"/>
              <a:t>Text Dependent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22" y="2754351"/>
            <a:ext cx="7817005" cy="3847171"/>
          </a:xfrm>
        </p:spPr>
        <p:txBody>
          <a:bodyPr>
            <a:normAutofit/>
          </a:bodyPr>
          <a:lstStyle/>
          <a:p>
            <a:r>
              <a:rPr lang="en-US" dirty="0" smtClean="0"/>
              <a:t>November 11</a:t>
            </a:r>
            <a:r>
              <a:rPr lang="en-US" baseline="30000" dirty="0" smtClean="0"/>
              <a:t>th</a:t>
            </a:r>
            <a:r>
              <a:rPr lang="en-US" dirty="0" smtClean="0"/>
              <a:t>- Scottsbluff 8:30-12:30</a:t>
            </a:r>
          </a:p>
          <a:p>
            <a:r>
              <a:rPr lang="en-US" dirty="0" smtClean="0"/>
              <a:t>November 12- Kearney  8:30-12:30</a:t>
            </a:r>
          </a:p>
          <a:p>
            <a:r>
              <a:rPr lang="en-US" dirty="0" smtClean="0"/>
              <a:t>November </a:t>
            </a:r>
            <a:r>
              <a:rPr lang="en-US" dirty="0"/>
              <a:t>13- Norfolk  </a:t>
            </a:r>
            <a:r>
              <a:rPr lang="en-US" dirty="0" smtClean="0"/>
              <a:t>8:30-12:30</a:t>
            </a:r>
          </a:p>
          <a:p>
            <a:r>
              <a:rPr lang="en-US" dirty="0" smtClean="0"/>
              <a:t>November 16- Lincoln  11:30-3:30</a:t>
            </a:r>
          </a:p>
          <a:p>
            <a:r>
              <a:rPr lang="en-US" dirty="0" smtClean="0"/>
              <a:t>November 18- Omaha  </a:t>
            </a:r>
            <a:r>
              <a:rPr lang="en-US" dirty="0"/>
              <a:t>8:30-12:30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6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57200" y="2010381"/>
            <a:ext cx="8229600" cy="4654594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274638"/>
            <a:ext cx="8631044" cy="1613082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Development Opportunities for </a:t>
            </a:r>
            <a:r>
              <a:rPr lang="en-US" dirty="0" smtClean="0"/>
              <a:t>NeSA-ELA</a:t>
            </a:r>
            <a:br>
              <a:rPr lang="en-US" dirty="0" smtClean="0"/>
            </a:br>
            <a:r>
              <a:rPr lang="en-US" dirty="0" smtClean="0"/>
              <a:t>Text Dependent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2341756"/>
            <a:ext cx="8564137" cy="4200558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3600" dirty="0" smtClean="0"/>
              <a:t>Review Sample Text Dependent Analysis Prompts</a:t>
            </a:r>
          </a:p>
          <a:p>
            <a:pPr lvl="2"/>
            <a:r>
              <a:rPr lang="en-US" sz="3600" dirty="0" smtClean="0"/>
              <a:t>Review Scoring Rubric</a:t>
            </a:r>
          </a:p>
          <a:p>
            <a:pPr lvl="2"/>
            <a:r>
              <a:rPr lang="en-US" sz="3600" dirty="0" smtClean="0"/>
              <a:t>Review and discuss </a:t>
            </a:r>
            <a:r>
              <a:rPr lang="en-US" sz="3600" dirty="0"/>
              <a:t>s</a:t>
            </a:r>
            <a:r>
              <a:rPr lang="en-US" sz="3600" dirty="0" smtClean="0"/>
              <a:t>ample rangefinders</a:t>
            </a:r>
          </a:p>
          <a:p>
            <a:pPr lvl="2"/>
            <a:r>
              <a:rPr lang="en-US" sz="3600" dirty="0"/>
              <a:t>S</a:t>
            </a:r>
            <a:r>
              <a:rPr lang="en-US" sz="3600" dirty="0" smtClean="0"/>
              <a:t>core and discuss sample student essays</a:t>
            </a:r>
          </a:p>
          <a:p>
            <a:pPr lvl="2"/>
            <a:r>
              <a:rPr lang="en-US" sz="3600" dirty="0" smtClean="0"/>
              <a:t>Review Writer’s Checklist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67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NeSA-English Language Arts</a:t>
            </a:r>
            <a:br>
              <a:rPr lang="en-US" dirty="0" smtClean="0"/>
            </a:br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Support Materials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13266"/>
              </p:ext>
            </p:extLst>
          </p:nvPr>
        </p:nvGraphicFramePr>
        <p:xfrm>
          <a:off x="481205" y="1600200"/>
          <a:ext cx="7937965" cy="443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270"/>
                <a:gridCol w="5704695"/>
              </a:tblGrid>
              <a:tr h="969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November 2015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NeSA-ELA Grade-Level Item Samplers Available to Districts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3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December 14, 2015-</a:t>
                      </a:r>
                      <a:br>
                        <a:rPr lang="en-US" sz="2000" dirty="0">
                          <a:effectLst/>
                          <a:latin typeface="+mn-lt"/>
                        </a:rPr>
                      </a:br>
                      <a:r>
                        <a:rPr lang="en-US" sz="2000" dirty="0">
                          <a:effectLst/>
                          <a:latin typeface="+mn-lt"/>
                        </a:rPr>
                        <a:t>June 30, 2016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NeSA-ELA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Practice Test—online tools training, and guided practice tests also available.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New item types; TDA will save.  Administration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Available in eDIRECT and INSIGHT, including Test Setup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9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December 2015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Revised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Tutorials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Available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9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April 18-May 6, 2016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NeSA-ELA Text Dependent Analysis Pilot for Grades 3 and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4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488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7" y="277111"/>
            <a:ext cx="8229600" cy="927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Windows  </a:t>
            </a:r>
            <a:br>
              <a:rPr lang="en-US" dirty="0" smtClean="0"/>
            </a:br>
            <a:r>
              <a:rPr lang="en-US" dirty="0" smtClean="0"/>
              <a:t>  2015-2016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-1" y="1202064"/>
            <a:ext cx="6643999" cy="18087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NeSA-Writing-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January </a:t>
            </a:r>
            <a:r>
              <a:rPr lang="en-US" sz="3200" b="1" dirty="0">
                <a:solidFill>
                  <a:srgbClr val="000000"/>
                </a:solidFill>
              </a:rPr>
              <a:t>18-February </a:t>
            </a:r>
            <a:r>
              <a:rPr lang="en-US" sz="3200" b="1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667" y="3777972"/>
            <a:ext cx="8526086" cy="1825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NeSA </a:t>
            </a:r>
            <a:r>
              <a:rPr lang="en-US" sz="3200" b="1" dirty="0" smtClean="0">
                <a:solidFill>
                  <a:srgbClr val="000000"/>
                </a:solidFill>
              </a:rPr>
              <a:t>RMS- March 21</a:t>
            </a:r>
            <a:r>
              <a:rPr lang="en-US" sz="3200" b="1" dirty="0">
                <a:solidFill>
                  <a:srgbClr val="000000"/>
                </a:solidFill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</a:rPr>
              <a:t>May 6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5123054"/>
            <a:ext cx="9144000" cy="1734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NeSA 3</a:t>
            </a:r>
            <a:r>
              <a:rPr lang="en-US" sz="3200" b="1" baseline="30000" dirty="0">
                <a:solidFill>
                  <a:srgbClr val="000000"/>
                </a:solidFill>
              </a:rPr>
              <a:t>rd</a:t>
            </a:r>
            <a:r>
              <a:rPr lang="en-US" sz="3200" b="1" dirty="0">
                <a:solidFill>
                  <a:srgbClr val="000000"/>
                </a:solidFill>
              </a:rPr>
              <a:t> and 4</a:t>
            </a:r>
            <a:r>
              <a:rPr lang="en-US" sz="3200" b="1" baseline="30000" dirty="0">
                <a:solidFill>
                  <a:srgbClr val="000000"/>
                </a:solidFill>
              </a:rPr>
              <a:t>th</a:t>
            </a:r>
            <a:r>
              <a:rPr lang="en-US" sz="3200" b="1" dirty="0">
                <a:solidFill>
                  <a:srgbClr val="000000"/>
                </a:solidFill>
              </a:rPr>
              <a:t> grade </a:t>
            </a:r>
            <a:r>
              <a:rPr lang="en-US" sz="3200" b="1" dirty="0" smtClean="0">
                <a:solidFill>
                  <a:srgbClr val="000000"/>
                </a:solidFill>
              </a:rPr>
              <a:t>TDA Pilot-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April 18-May 6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2630933"/>
            <a:ext cx="7479316" cy="16139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ELPA 21-</a:t>
            </a:r>
            <a:r>
              <a:rPr lang="en-US" sz="3200" b="1" dirty="0">
                <a:solidFill>
                  <a:srgbClr val="000000"/>
                </a:solidFill>
              </a:rPr>
              <a:t>February 8-March </a:t>
            </a:r>
            <a:r>
              <a:rPr lang="en-US" sz="3200" b="1" dirty="0" smtClean="0">
                <a:solidFill>
                  <a:srgbClr val="000000"/>
                </a:solidFill>
              </a:rPr>
              <a:t>18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9208" y="2432499"/>
            <a:ext cx="3363686" cy="1815420"/>
            <a:chOff x="397329" y="4484917"/>
            <a:chExt cx="3363686" cy="1815420"/>
          </a:xfrm>
        </p:grpSpPr>
        <p:sp>
          <p:nvSpPr>
            <p:cNvPr id="6" name="Rectangle 5"/>
            <p:cNvSpPr/>
            <p:nvPr/>
          </p:nvSpPr>
          <p:spPr>
            <a:xfrm>
              <a:off x="397329" y="4484917"/>
              <a:ext cx="3363686" cy="181542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	</a:t>
              </a: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Writing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NeSA.GIF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4690496"/>
              <a:ext cx="1460500" cy="533400"/>
            </a:xfrm>
            <a:prstGeom prst="rect">
              <a:avLst/>
            </a:prstGeom>
          </p:spPr>
        </p:pic>
      </p:grpSp>
      <p:sp>
        <p:nvSpPr>
          <p:cNvPr id="11" name="Right Arrow 10"/>
          <p:cNvSpPr/>
          <p:nvPr/>
        </p:nvSpPr>
        <p:spPr>
          <a:xfrm>
            <a:off x="3537994" y="1920866"/>
            <a:ext cx="5382985" cy="2501224"/>
          </a:xfrm>
          <a:prstGeom prst="rightArrow">
            <a:avLst>
              <a:gd name="adj1" fmla="val 50000"/>
              <a:gd name="adj2" fmla="val 31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Remains the same 2015-2016</a:t>
            </a:r>
          </a:p>
          <a:p>
            <a:pPr algn="ctr"/>
            <a:r>
              <a:rPr lang="en-US" sz="2400" dirty="0" smtClean="0"/>
              <a:t>Character </a:t>
            </a:r>
            <a:r>
              <a:rPr lang="en-US" sz="2400" dirty="0"/>
              <a:t>count </a:t>
            </a:r>
            <a:r>
              <a:rPr lang="en-US" sz="2400" dirty="0" smtClean="0"/>
              <a:t>Grades </a:t>
            </a:r>
            <a:r>
              <a:rPr lang="en-US" sz="2400" dirty="0"/>
              <a:t>8 and 11</a:t>
            </a:r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5857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09" y="2154642"/>
            <a:ext cx="8414691" cy="3650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80004"/>
          </a:xfrm>
        </p:spPr>
        <p:txBody>
          <a:bodyPr>
            <a:normAutofit/>
          </a:bodyPr>
          <a:lstStyle/>
          <a:p>
            <a:r>
              <a:rPr lang="en-US" dirty="0" smtClean="0"/>
              <a:t>          English Language Arts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Alternate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4334"/>
            <a:ext cx="8229600" cy="3381829"/>
          </a:xfrm>
        </p:spPr>
        <p:txBody>
          <a:bodyPr>
            <a:normAutofit/>
          </a:bodyPr>
          <a:lstStyle/>
          <a:p>
            <a:r>
              <a:rPr lang="en-US" dirty="0" smtClean="0"/>
              <a:t>2015-16 Assessments will be based on the same standards</a:t>
            </a:r>
          </a:p>
          <a:p>
            <a:pPr lvl="1"/>
            <a:r>
              <a:rPr lang="en-US" dirty="0" smtClean="0"/>
              <a:t>Reading </a:t>
            </a:r>
            <a:r>
              <a:rPr lang="en-US" dirty="0"/>
              <a:t>Test will have new field test </a:t>
            </a:r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All Multiple Choice</a:t>
            </a:r>
            <a:endParaRPr lang="en-US" dirty="0"/>
          </a:p>
        </p:txBody>
      </p:sp>
      <p:pic>
        <p:nvPicPr>
          <p:cNvPr id="4" name="Picture 3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50264"/>
            <a:ext cx="2442649" cy="8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2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50518"/>
            <a:ext cx="8229600" cy="4740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80004"/>
          </a:xfrm>
        </p:spPr>
        <p:txBody>
          <a:bodyPr>
            <a:normAutofit/>
          </a:bodyPr>
          <a:lstStyle/>
          <a:p>
            <a:r>
              <a:rPr lang="en-US" dirty="0" smtClean="0"/>
              <a:t>     English Language </a:t>
            </a:r>
            <a:br>
              <a:rPr lang="en-US" dirty="0" smtClean="0"/>
            </a:br>
            <a:r>
              <a:rPr lang="en-US" dirty="0" smtClean="0"/>
              <a:t>Arts Alternate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4642"/>
            <a:ext cx="8229600" cy="4536089"/>
          </a:xfrm>
        </p:spPr>
        <p:txBody>
          <a:bodyPr>
            <a:normAutofit/>
          </a:bodyPr>
          <a:lstStyle/>
          <a:p>
            <a:r>
              <a:rPr lang="en-US" dirty="0"/>
              <a:t>2016-17 NeSA-AAR will be aligned to the new extended indicators</a:t>
            </a:r>
          </a:p>
          <a:p>
            <a:pPr lvl="1"/>
            <a:r>
              <a:rPr lang="en-US" dirty="0"/>
              <a:t>Paper/pencil only</a:t>
            </a:r>
          </a:p>
          <a:p>
            <a:pPr lvl="1"/>
            <a:r>
              <a:rPr lang="en-US" dirty="0"/>
              <a:t>Only multiple choice item/three answer options</a:t>
            </a:r>
          </a:p>
          <a:p>
            <a:pPr lvl="1"/>
            <a:r>
              <a:rPr lang="en-US" dirty="0"/>
              <a:t>New Table of Specifications (TOS) will be patterned after the new TOS for the general </a:t>
            </a:r>
            <a:r>
              <a:rPr lang="en-US" dirty="0" smtClean="0"/>
              <a:t>NeSA</a:t>
            </a:r>
          </a:p>
          <a:p>
            <a:pPr lvl="1"/>
            <a:r>
              <a:rPr lang="en-US" dirty="0" smtClean="0"/>
              <a:t>Include some </a:t>
            </a:r>
            <a:r>
              <a:rPr lang="en-US" dirty="0"/>
              <a:t>writing skills</a:t>
            </a:r>
          </a:p>
          <a:p>
            <a:pPr lvl="1"/>
            <a:endParaRPr lang="en-US" dirty="0"/>
          </a:p>
        </p:txBody>
      </p:sp>
      <p:pic>
        <p:nvPicPr>
          <p:cNvPr id="4" name="Picture 3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77601" y="274638"/>
            <a:ext cx="2442649" cy="8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9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3908" y="775290"/>
            <a:ext cx="9715407" cy="587239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100" b="1" dirty="0" smtClean="0"/>
              <a:t>	Director:  Valorie Foy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				</a:t>
            </a:r>
            <a:r>
              <a:rPr lang="en-US" sz="3100" b="1" u="sng" dirty="0" smtClean="0">
                <a:hlinkClick r:id="rId2"/>
              </a:rPr>
              <a:t>valorie.foy</a:t>
            </a:r>
            <a:r>
              <a:rPr lang="en-US" sz="3100" b="1" u="sng" dirty="0">
                <a:hlinkClick r:id="rId2"/>
              </a:rPr>
              <a:t>@nebraska.gov</a:t>
            </a:r>
            <a:r>
              <a:rPr lang="en-US" sz="3100" b="1" u="sng" dirty="0"/>
              <a:t/>
            </a:r>
            <a:br>
              <a:rPr lang="en-US" sz="3100" b="1" u="sng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	Assistant Director:  Jeremy Heneger </a:t>
            </a:r>
            <a:br>
              <a:rPr lang="en-US" sz="3100" b="1" dirty="0" smtClean="0"/>
            </a:br>
            <a:r>
              <a:rPr lang="en-US" sz="3100" b="1" dirty="0"/>
              <a:t>	</a:t>
            </a:r>
            <a:r>
              <a:rPr lang="en-US" sz="3100" b="1" dirty="0" smtClean="0"/>
              <a:t>		 	</a:t>
            </a:r>
            <a:r>
              <a:rPr lang="en-US" sz="3100" b="1" u="sng" dirty="0" smtClean="0">
                <a:hlinkClick r:id="rId3"/>
              </a:rPr>
              <a:t>jeremy.heneger</a:t>
            </a:r>
            <a:r>
              <a:rPr lang="en-US" sz="3100" b="1" u="sng" dirty="0">
                <a:hlinkClick r:id="rId3"/>
              </a:rPr>
              <a:t>@nebraska.gov</a:t>
            </a:r>
            <a:r>
              <a:rPr lang="en-US" sz="3100" b="1" u="sng" dirty="0"/>
              <a:t/>
            </a:r>
            <a:br>
              <a:rPr lang="en-US" sz="3100" b="1" u="sng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	Writing Director:  Erin Kunkle</a:t>
            </a:r>
            <a:br>
              <a:rPr lang="en-US" sz="3100" b="1" dirty="0" smtClean="0"/>
            </a:br>
            <a:r>
              <a:rPr lang="en-US" sz="3100" b="1" dirty="0"/>
              <a:t>	</a:t>
            </a:r>
            <a:r>
              <a:rPr lang="en-US" sz="3100" b="1" dirty="0" smtClean="0"/>
              <a:t>		 </a:t>
            </a:r>
            <a:r>
              <a:rPr lang="en-US" sz="3100" b="1" dirty="0"/>
              <a:t>	</a:t>
            </a:r>
            <a:r>
              <a:rPr lang="en-US" sz="3100" b="1" u="sng" dirty="0">
                <a:hlinkClick r:id="rId4"/>
              </a:rPr>
              <a:t>erin.kunkle@nebraska.gov</a:t>
            </a:r>
            <a:r>
              <a:rPr lang="en-US" sz="3100" b="1" u="sng" dirty="0"/>
              <a:t/>
            </a:r>
            <a:br>
              <a:rPr lang="en-US" sz="3100" b="1" u="sng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	NeSA </a:t>
            </a:r>
            <a:r>
              <a:rPr lang="en-US" sz="3100" b="1" dirty="0"/>
              <a:t>Project </a:t>
            </a:r>
            <a:r>
              <a:rPr lang="en-US" sz="3100" b="1" dirty="0" smtClean="0"/>
              <a:t>Manager: John Moon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				</a:t>
            </a:r>
            <a:r>
              <a:rPr lang="en-US" sz="3100" b="1" u="sng" dirty="0" smtClean="0">
                <a:hlinkClick r:id="rId5"/>
              </a:rPr>
              <a:t>john.moon</a:t>
            </a:r>
            <a:r>
              <a:rPr lang="en-US" sz="3100" b="1" u="sng" dirty="0">
                <a:hlinkClick r:id="rId5"/>
              </a:rPr>
              <a:t>@nebraska.gov</a:t>
            </a:r>
            <a:r>
              <a:rPr lang="en-US" sz="3100" b="1" dirty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	NAEP Coordinator: Kim Snyder</a:t>
            </a:r>
            <a:br>
              <a:rPr lang="en-US" sz="3100" b="1" dirty="0" smtClean="0"/>
            </a:br>
            <a:r>
              <a:rPr lang="en-US" sz="3100" b="1" dirty="0"/>
              <a:t>	</a:t>
            </a:r>
            <a:r>
              <a:rPr lang="en-US" sz="3100" b="1" dirty="0" smtClean="0"/>
              <a:t>			</a:t>
            </a:r>
            <a:r>
              <a:rPr lang="en-US" sz="3100" b="1" dirty="0" smtClean="0">
                <a:solidFill>
                  <a:srgbClr val="0000FF"/>
                </a:solidFill>
              </a:rPr>
              <a:t>kim.snyder</a:t>
            </a:r>
            <a:r>
              <a:rPr lang="en-US" sz="3100" b="1" dirty="0">
                <a:solidFill>
                  <a:srgbClr val="0000FF"/>
                </a:solidFill>
              </a:rPr>
              <a:t>@nebraska.gov</a:t>
            </a:r>
            <a:r>
              <a:rPr lang="en-US" sz="3100" b="1" dirty="0"/>
              <a:t>	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747" y="148459"/>
            <a:ext cx="8049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2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557"/>
            <a:ext cx="8229600" cy="55909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baseline="30000" dirty="0" smtClean="0">
                <a:solidFill>
                  <a:srgbClr val="FFFFFF"/>
                </a:solidFill>
              </a:rPr>
              <a:t>THINK BROADER</a:t>
            </a:r>
          </a:p>
          <a:p>
            <a:pPr marL="0" indent="0" algn="r">
              <a:buNone/>
            </a:pPr>
            <a:r>
              <a:rPr lang="en-US" sz="2800" baseline="30000" dirty="0" smtClean="0">
                <a:solidFill>
                  <a:srgbClr val="FF3320"/>
                </a:solidFill>
              </a:rPr>
              <a:t>Holistic </a:t>
            </a:r>
            <a:r>
              <a:rPr lang="en-US" sz="2800" baseline="30000" dirty="0">
                <a:solidFill>
                  <a:srgbClr val="FF3320"/>
                </a:solidFill>
              </a:rPr>
              <a:t>view of each student</a:t>
            </a:r>
          </a:p>
          <a:p>
            <a:pPr marL="0" indent="0" algn="r">
              <a:buNone/>
            </a:pPr>
            <a:r>
              <a:rPr lang="en-US" sz="2800" baseline="30000" dirty="0">
                <a:solidFill>
                  <a:srgbClr val="FF3320"/>
                </a:solidFill>
              </a:rPr>
              <a:t>Equal access to information</a:t>
            </a:r>
          </a:p>
          <a:p>
            <a:pPr marL="0" indent="0" algn="r">
              <a:buNone/>
            </a:pPr>
            <a:r>
              <a:rPr lang="en-US" sz="2800" baseline="30000" dirty="0">
                <a:solidFill>
                  <a:srgbClr val="FF3320"/>
                </a:solidFill>
              </a:rPr>
              <a:t>Collective impact </a:t>
            </a:r>
          </a:p>
          <a:p>
            <a:pPr marL="0" indent="0" algn="r">
              <a:buNone/>
            </a:pPr>
            <a:endParaRPr lang="en-US" sz="2400" baseline="30000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en-US" sz="4800" baseline="30000" dirty="0" smtClean="0">
                <a:solidFill>
                  <a:srgbClr val="FFFFFF"/>
                </a:solidFill>
              </a:rPr>
              <a:t>EXPERIENCE BOLDER</a:t>
            </a:r>
          </a:p>
          <a:p>
            <a:pPr marL="0" indent="0" algn="r">
              <a:buNone/>
            </a:pPr>
            <a:r>
              <a:rPr lang="en-US" sz="2800" baseline="30000" dirty="0" smtClean="0">
                <a:solidFill>
                  <a:srgbClr val="CC66FF"/>
                </a:solidFill>
              </a:rPr>
              <a:t>New </a:t>
            </a:r>
            <a:r>
              <a:rPr lang="en-US" sz="2800" baseline="30000" dirty="0">
                <a:solidFill>
                  <a:srgbClr val="CC66FF"/>
                </a:solidFill>
              </a:rPr>
              <a:t>system for measurement </a:t>
            </a:r>
          </a:p>
          <a:p>
            <a:pPr marL="0" indent="0" algn="r">
              <a:buNone/>
            </a:pPr>
            <a:r>
              <a:rPr lang="en-US" sz="2800" baseline="30000" dirty="0">
                <a:solidFill>
                  <a:srgbClr val="CC66FF"/>
                </a:solidFill>
              </a:rPr>
              <a:t>Customized for Nebraska</a:t>
            </a:r>
          </a:p>
          <a:p>
            <a:pPr marL="0" indent="0" algn="r">
              <a:buNone/>
            </a:pPr>
            <a:r>
              <a:rPr lang="en-US" sz="2800" baseline="30000" dirty="0">
                <a:solidFill>
                  <a:srgbClr val="CC66FF"/>
                </a:solidFill>
              </a:rPr>
              <a:t>Outcome-based approach</a:t>
            </a:r>
          </a:p>
          <a:p>
            <a:pPr marL="0" indent="0" algn="r">
              <a:buNone/>
            </a:pPr>
            <a:endParaRPr lang="en-US" sz="2400" baseline="30000" dirty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nb-NO" sz="4800" baseline="30000" dirty="0" smtClean="0">
                <a:solidFill>
                  <a:srgbClr val="FFFFFF"/>
                </a:solidFill>
              </a:rPr>
              <a:t>BE BETTER</a:t>
            </a:r>
          </a:p>
          <a:p>
            <a:pPr marL="0" indent="0" algn="r">
              <a:buNone/>
            </a:pPr>
            <a:r>
              <a:rPr lang="en-US" sz="2800" baseline="30000" dirty="0" smtClean="0">
                <a:solidFill>
                  <a:srgbClr val="66FFCC"/>
                </a:solidFill>
              </a:rPr>
              <a:t>Continuous </a:t>
            </a:r>
            <a:r>
              <a:rPr lang="en-US" sz="2800" baseline="30000" dirty="0">
                <a:solidFill>
                  <a:srgbClr val="66FFCC"/>
                </a:solidFill>
              </a:rPr>
              <a:t>improvement </a:t>
            </a:r>
          </a:p>
          <a:p>
            <a:pPr marL="0" indent="0" algn="r">
              <a:buNone/>
            </a:pPr>
            <a:r>
              <a:rPr lang="en-US" sz="2800" baseline="30000" dirty="0">
                <a:solidFill>
                  <a:srgbClr val="66FFCC"/>
                </a:solidFill>
              </a:rPr>
              <a:t>Sharing of best practices</a:t>
            </a:r>
          </a:p>
          <a:p>
            <a:pPr marL="0" indent="0" algn="r">
              <a:buNone/>
            </a:pPr>
            <a:r>
              <a:rPr lang="en-US" sz="2800" baseline="30000" dirty="0">
                <a:solidFill>
                  <a:srgbClr val="66FFCC"/>
                </a:solidFill>
              </a:rPr>
              <a:t>Focused on every student, every day</a:t>
            </a:r>
          </a:p>
        </p:txBody>
      </p:sp>
    </p:spTree>
    <p:extLst>
      <p:ext uri="{BB962C8B-B14F-4D97-AF65-F5344CB8AC3E}">
        <p14:creationId xmlns:p14="http://schemas.microsoft.com/office/powerpoint/2010/main" val="632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SA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48796"/>
            <a:ext cx="2442649" cy="8920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34990" y="2259166"/>
            <a:ext cx="6615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English </a:t>
            </a:r>
            <a:r>
              <a:rPr lang="en-US" sz="4400" dirty="0"/>
              <a:t>Language Arts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9637" y="326301"/>
            <a:ext cx="5938505" cy="936258"/>
            <a:chOff x="349637" y="326301"/>
            <a:chExt cx="5938505" cy="936258"/>
          </a:xfrm>
        </p:grpSpPr>
        <p:pic>
          <p:nvPicPr>
            <p:cNvPr id="4" name="Picture 3" descr="NeSA.GIF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9637" y="326301"/>
              <a:ext cx="2442649" cy="8920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99913" y="493118"/>
              <a:ext cx="3788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Reading</a:t>
              </a:r>
              <a:endParaRPr lang="en-US" sz="4400" dirty="0"/>
            </a:p>
          </p:txBody>
        </p:sp>
      </p:grpSp>
      <p:cxnSp>
        <p:nvCxnSpPr>
          <p:cNvPr id="18" name="Elbow Connector 17"/>
          <p:cNvCxnSpPr/>
          <p:nvPr/>
        </p:nvCxnSpPr>
        <p:spPr>
          <a:xfrm rot="16200000" flipH="1">
            <a:off x="4905729" y="1181301"/>
            <a:ext cx="1273617" cy="1089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513" y="3200402"/>
            <a:ext cx="83275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Matched to revised standards—College and Career Ready English Language </a:t>
            </a:r>
            <a:r>
              <a:rPr lang="en-US" sz="3200" dirty="0" smtClean="0"/>
              <a:t>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Students will not be accountable for new standards or item types in spring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NeSA-English Language Arts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816328" y="1417639"/>
            <a:ext cx="6893430" cy="502360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19276" y="2540210"/>
            <a:ext cx="53741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Purpose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</a:rPr>
              <a:t>New Item Types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</a:rPr>
              <a:t>Plan for Transition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24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NeSA-English Language Arts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816328" y="1417639"/>
            <a:ext cx="6893430" cy="502360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19276" y="3018579"/>
            <a:ext cx="5374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Purpose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04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0" y="0"/>
            <a:ext cx="9094910" cy="703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NeSA-ELA Item Types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-20183" y="1699541"/>
            <a:ext cx="5218769" cy="1303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C</a:t>
            </a:r>
            <a:r>
              <a:rPr lang="en-US" sz="2400" dirty="0" smtClean="0"/>
              <a:t>ollege </a:t>
            </a:r>
            <a:r>
              <a:rPr lang="en-US" sz="2400" dirty="0"/>
              <a:t>and career readiness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0" y="703095"/>
            <a:ext cx="4852613" cy="12560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Reading and writing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0" y="4063173"/>
            <a:ext cx="8414657" cy="1928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C</a:t>
            </a:r>
            <a:r>
              <a:rPr lang="en-US" sz="2400" dirty="0" smtClean="0"/>
              <a:t>loser </a:t>
            </a:r>
            <a:r>
              <a:rPr lang="en-US" sz="2400" dirty="0"/>
              <a:t>construct between valuable classroom instruction/activities and NeSA testing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08" y="3066281"/>
            <a:ext cx="5218769" cy="13158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dirty="0" smtClean="0"/>
              <a:t>igher </a:t>
            </a:r>
            <a:r>
              <a:rPr lang="en-US" sz="2400" dirty="0"/>
              <a:t>order thinking skills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0" y="5544092"/>
            <a:ext cx="6557665" cy="13492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S</a:t>
            </a:r>
            <a:r>
              <a:rPr lang="en-US" sz="2400" dirty="0" smtClean="0"/>
              <a:t>tudent </a:t>
            </a:r>
            <a:r>
              <a:rPr lang="en-US" sz="2400" dirty="0"/>
              <a:t>engagement in assessment</a:t>
            </a:r>
          </a:p>
        </p:txBody>
      </p:sp>
      <p:sp>
        <p:nvSpPr>
          <p:cNvPr id="3" name="Oval 2"/>
          <p:cNvSpPr/>
          <p:nvPr/>
        </p:nvSpPr>
        <p:spPr>
          <a:xfrm>
            <a:off x="6499602" y="2651572"/>
            <a:ext cx="58063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80039" y="1799996"/>
            <a:ext cx="3711742" cy="2263178"/>
            <a:chOff x="5080039" y="1890716"/>
            <a:chExt cx="3711742" cy="2263178"/>
          </a:xfrm>
        </p:grpSpPr>
        <p:sp>
          <p:nvSpPr>
            <p:cNvPr id="5" name="Oval 4"/>
            <p:cNvSpPr/>
            <p:nvPr/>
          </p:nvSpPr>
          <p:spPr>
            <a:xfrm>
              <a:off x="5267859" y="1890716"/>
              <a:ext cx="3453911" cy="22241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80039" y="2214902"/>
              <a:ext cx="37117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FFFF"/>
                  </a:solidFill>
                </a:rPr>
                <a:t>Text</a:t>
              </a:r>
              <a:endParaRPr lang="en-US" sz="40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Complexity</a:t>
              </a:r>
            </a:p>
            <a:p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27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NeSA-English Language Arts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816328" y="1417639"/>
            <a:ext cx="6893430" cy="502360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19276" y="3263485"/>
            <a:ext cx="5374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New </a:t>
            </a:r>
            <a:r>
              <a:rPr lang="en-US" sz="4400" dirty="0">
                <a:solidFill>
                  <a:srgbClr val="FFFFFF"/>
                </a:solidFill>
              </a:rPr>
              <a:t>Item Types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95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1173</Words>
  <Application>Microsoft Office PowerPoint</Application>
  <PresentationFormat>On-screen Show (4:3)</PresentationFormat>
  <Paragraphs>279</Paragraphs>
  <Slides>43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1_Office Theme</vt:lpstr>
      <vt:lpstr>PowerPoint Presentation</vt:lpstr>
      <vt:lpstr>The Six Tenets of AQuESTT</vt:lpstr>
      <vt:lpstr>PowerPoint Presentation</vt:lpstr>
      <vt:lpstr>PowerPoint Presentation</vt:lpstr>
      <vt:lpstr>PowerPoint Presentation</vt:lpstr>
      <vt:lpstr>NeSA-English Language Arts</vt:lpstr>
      <vt:lpstr>NeSA-English Language Arts</vt:lpstr>
      <vt:lpstr>Purpose of NeSA-ELA Item Types</vt:lpstr>
      <vt:lpstr>NeSA-English Language Arts</vt:lpstr>
      <vt:lpstr>Evidence-Based Selected-Response (EBSR)</vt:lpstr>
      <vt:lpstr>Constructed-Response </vt:lpstr>
      <vt:lpstr>PowerPoint Presentation</vt:lpstr>
      <vt:lpstr>Text-Dependent Analysis (TDA) </vt:lpstr>
      <vt:lpstr>Text-Dependent Analysis Item</vt:lpstr>
      <vt:lpstr>Writer’s Checklist</vt:lpstr>
      <vt:lpstr>Text-Dependent Analysis Item Grade 3</vt:lpstr>
      <vt:lpstr>Text-Dependent Analysis (TDA) </vt:lpstr>
      <vt:lpstr>Advantages of new ELA assessment for Nebraska students</vt:lpstr>
      <vt:lpstr>Nebraska educator role in development of new ELA assessment</vt:lpstr>
      <vt:lpstr>NeSA-English Language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Current NeSA-Reading test</vt:lpstr>
      <vt:lpstr>NeSA-English Language Arts</vt:lpstr>
      <vt:lpstr>NeSA ELA Transition Information at NDE Assessment Website- www.education.ne.gov\assessment  </vt:lpstr>
      <vt:lpstr>PowerPoint Presentation</vt:lpstr>
      <vt:lpstr>NeSA-English Language Arts</vt:lpstr>
      <vt:lpstr>Professional Development Opportunities for NeSA-ELA</vt:lpstr>
      <vt:lpstr>Professional Development Opportunities for NeSA-ELA</vt:lpstr>
      <vt:lpstr>Professional Development Opportunities for NeSA-ELA</vt:lpstr>
      <vt:lpstr>Professional Development Opportunities for NeSA-ELA</vt:lpstr>
      <vt:lpstr>Professional Development Opportunities for NeSA-ELA Text Dependent Analysis</vt:lpstr>
      <vt:lpstr>Professional Development Opportunities for NeSA-ELA Text Dependent Analysis</vt:lpstr>
      <vt:lpstr>NeSA-English Language Arts Transitions</vt:lpstr>
      <vt:lpstr>Assessment Windows     2015-2016</vt:lpstr>
      <vt:lpstr>          English Language Arts       Alternate</vt:lpstr>
      <vt:lpstr>     English Language  Arts Alternate</vt:lpstr>
      <vt:lpstr> Director:  Valorie Foy     valorie.foy@nebraska.gov   Assistant Director:  Jeremy Heneger       jeremy.heneger@nebraska.gov   Writing Director:  Erin Kunkle      erin.kunkle@nebraska.gov   NeSA Project Manager: John Moon     john.moon@nebraska.gov    NAEP Coordinator: Kim Snyder     kim.snyder@nebraska.gov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Bieber</dc:creator>
  <cp:lastModifiedBy>Valorie Foy</cp:lastModifiedBy>
  <cp:revision>255</cp:revision>
  <cp:lastPrinted>2015-08-28T18:09:21Z</cp:lastPrinted>
  <dcterms:created xsi:type="dcterms:W3CDTF">2015-06-01T15:03:00Z</dcterms:created>
  <dcterms:modified xsi:type="dcterms:W3CDTF">2015-08-31T19:58:09Z</dcterms:modified>
</cp:coreProperties>
</file>