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92" r:id="rId4"/>
    <p:sldId id="293" r:id="rId5"/>
    <p:sldId id="260" r:id="rId6"/>
    <p:sldId id="262" r:id="rId7"/>
    <p:sldId id="271" r:id="rId8"/>
    <p:sldId id="263" r:id="rId9"/>
    <p:sldId id="264" r:id="rId10"/>
    <p:sldId id="265" r:id="rId11"/>
    <p:sldId id="269" r:id="rId12"/>
    <p:sldId id="275" r:id="rId13"/>
    <p:sldId id="278" r:id="rId14"/>
    <p:sldId id="281" r:id="rId15"/>
    <p:sldId id="266" r:id="rId16"/>
    <p:sldId id="267" r:id="rId17"/>
    <p:sldId id="268" r:id="rId18"/>
    <p:sldId id="282" r:id="rId19"/>
    <p:sldId id="294" r:id="rId20"/>
    <p:sldId id="295" r:id="rId21"/>
    <p:sldId id="296" r:id="rId22"/>
    <p:sldId id="297" r:id="rId23"/>
    <p:sldId id="290" r:id="rId24"/>
    <p:sldId id="291" r:id="rId25"/>
    <p:sldId id="280"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29"/>
    <a:srgbClr val="FFFF05"/>
    <a:srgbClr val="0057A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87741" autoAdjust="0"/>
  </p:normalViewPr>
  <p:slideViewPr>
    <p:cSldViewPr>
      <p:cViewPr>
        <p:scale>
          <a:sx n="59" d="100"/>
          <a:sy n="59" d="100"/>
        </p:scale>
        <p:origin x="-66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86EDF2-1260-4F14-8FD4-A8456F2083C4}"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EB2E96-3F2C-45FC-B4C9-D03DB4FDD3C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DFC28-4C24-4486-A737-BD68C73A460F}" type="slidenum">
              <a:rPr lang="en-US"/>
              <a:pPr/>
              <a:t>1</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E4EDF-74AB-4403-8966-9B56D598FF20}" type="slidenum">
              <a:rPr lang="en-US"/>
              <a:pPr/>
              <a:t>2</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smtClean="0"/>
              <a:t>This slide can be removed/customized according to District protocols and norms.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Franklin Gothic Book" pitchFamily="34" charset="0"/>
              </a:rPr>
              <a:t>Bullet 1- the Nebraska Literacy Plan is references</a:t>
            </a:r>
            <a:r>
              <a:rPr lang="en-US" baseline="0" dirty="0" smtClean="0">
                <a:latin typeface="Franklin Gothic Book" pitchFamily="34" charset="0"/>
              </a:rPr>
              <a:t> in this slide as well as in slide 5. Slide 5 contains a link to the Plan if more information is desired.</a:t>
            </a:r>
            <a:endParaRPr lang="en-US" dirty="0">
              <a:latin typeface="Franklin Gothic Book" pitchFamily="34" charset="0"/>
            </a:endParaRPr>
          </a:p>
        </p:txBody>
      </p:sp>
      <p:sp>
        <p:nvSpPr>
          <p:cNvPr id="4" name="Slide Number Placeholder 3"/>
          <p:cNvSpPr>
            <a:spLocks noGrp="1"/>
          </p:cNvSpPr>
          <p:nvPr>
            <p:ph type="sldNum" sz="quarter" idx="10"/>
          </p:nvPr>
        </p:nvSpPr>
        <p:spPr/>
        <p:txBody>
          <a:bodyPr/>
          <a:lstStyle/>
          <a:p>
            <a:fld id="{C1EB2E96-3F2C-45FC-B4C9-D03DB4FDD3C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of the</a:t>
            </a:r>
            <a:r>
              <a:rPr lang="en-US" baseline="0" dirty="0" smtClean="0"/>
              <a:t> kindergarten student self-tracking sheet. It is not reasonable to expect a kindergartener, or any other student for that matter, to entirely track their own progress. However, a few standards may be highlighted by the teacher to discuss with the student(s) and to be targeted for growth. The smiley faces help younger students to better understand the levels of achievement.</a:t>
            </a:r>
            <a:endParaRPr lang="en-US" dirty="0"/>
          </a:p>
        </p:txBody>
      </p:sp>
      <p:sp>
        <p:nvSpPr>
          <p:cNvPr id="4" name="Slide Number Placeholder 3"/>
          <p:cNvSpPr>
            <a:spLocks noGrp="1"/>
          </p:cNvSpPr>
          <p:nvPr>
            <p:ph type="sldNum" sz="quarter" idx="10"/>
          </p:nvPr>
        </p:nvSpPr>
        <p:spPr/>
        <p:txBody>
          <a:bodyPr/>
          <a:lstStyle/>
          <a:p>
            <a:fld id="{C1EB2E96-3F2C-45FC-B4C9-D03DB4FDD3C6}"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of the high school tracking</a:t>
            </a:r>
            <a:r>
              <a:rPr lang="en-US" baseline="0" dirty="0" smtClean="0"/>
              <a:t> sheet. High School students may well be responsible for tracking a certain subset of course-based standards. The tracking sheets at all levels can be downloaded in excel format and customized with school colors, logos, mission statements, etc. </a:t>
            </a:r>
            <a:endParaRPr lang="en-US" dirty="0"/>
          </a:p>
        </p:txBody>
      </p:sp>
      <p:sp>
        <p:nvSpPr>
          <p:cNvPr id="4" name="Slide Number Placeholder 3"/>
          <p:cNvSpPr>
            <a:spLocks noGrp="1"/>
          </p:cNvSpPr>
          <p:nvPr>
            <p:ph type="sldNum" sz="quarter" idx="10"/>
          </p:nvPr>
        </p:nvSpPr>
        <p:spPr/>
        <p:txBody>
          <a:bodyPr/>
          <a:lstStyle/>
          <a:p>
            <a:fld id="{C1EB2E96-3F2C-45FC-B4C9-D03DB4FDD3C6}"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parent brochure that</a:t>
            </a:r>
            <a:r>
              <a:rPr lang="en-US" baseline="0" dirty="0" smtClean="0"/>
              <a:t> accompanies the student-friendly standards. There is a brochure for each grade level. </a:t>
            </a:r>
            <a:endParaRPr lang="en-US" dirty="0"/>
          </a:p>
        </p:txBody>
      </p:sp>
      <p:sp>
        <p:nvSpPr>
          <p:cNvPr id="4" name="Slide Number Placeholder 3"/>
          <p:cNvSpPr>
            <a:spLocks noGrp="1"/>
          </p:cNvSpPr>
          <p:nvPr>
            <p:ph type="sldNum" sz="quarter" idx="10"/>
          </p:nvPr>
        </p:nvSpPr>
        <p:spPr/>
        <p:txBody>
          <a:bodyPr/>
          <a:lstStyle/>
          <a:p>
            <a:fld id="{C1EB2E96-3F2C-45FC-B4C9-D03DB4FDD3C6}"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nomenclature was removed leaving only the student-friendly wordings for parents. This can be extremely helpful to a parent who is questioning if their student is on target for their grade level. Parents should be reminded that these are </a:t>
            </a:r>
            <a:r>
              <a:rPr lang="en-US" u="sng" baseline="0" dirty="0" smtClean="0"/>
              <a:t>end-of-year competencies</a:t>
            </a:r>
            <a:r>
              <a:rPr lang="en-US" baseline="0" dirty="0" smtClean="0"/>
              <a:t>, and that they shouldn’t be discouraged if their student hasn’t yet mastered these skills.</a:t>
            </a:r>
            <a:endParaRPr lang="en-US" dirty="0"/>
          </a:p>
        </p:txBody>
      </p:sp>
      <p:sp>
        <p:nvSpPr>
          <p:cNvPr id="4" name="Slide Number Placeholder 3"/>
          <p:cNvSpPr>
            <a:spLocks noGrp="1"/>
          </p:cNvSpPr>
          <p:nvPr>
            <p:ph type="sldNum" sz="quarter" idx="10"/>
          </p:nvPr>
        </p:nvSpPr>
        <p:spPr/>
        <p:txBody>
          <a:bodyPr/>
          <a:lstStyle/>
          <a:p>
            <a:fld id="{C1EB2E96-3F2C-45FC-B4C9-D03DB4FDD3C6}"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z="16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B2E96-3F2C-45FC-B4C9-D03DB4FDD3C6}"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57A8"/>
            </a:gs>
            <a:gs pos="100000">
              <a:srgbClr val="000066"/>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C:\Program Files\Common Files\Microsoft Shared\Clipart\themes1\lines\bd15073_.gif"/>
          <p:cNvPicPr>
            <a:picLocks noChangeAspect="1" noChangeArrowheads="1"/>
          </p:cNvPicPr>
          <p:nvPr userDrawn="1"/>
        </p:nvPicPr>
        <p:blipFill>
          <a:blip r:embed="rId13" cstate="print"/>
          <a:srcRect/>
          <a:stretch>
            <a:fillRect/>
          </a:stretch>
        </p:blipFill>
        <p:spPr bwMode="auto">
          <a:xfrm>
            <a:off x="1295400" y="6477000"/>
            <a:ext cx="6858000" cy="114300"/>
          </a:xfrm>
          <a:prstGeom prst="rect">
            <a:avLst/>
          </a:prstGeom>
          <a:noFill/>
        </p:spPr>
      </p:pic>
      <p:pic>
        <p:nvPicPr>
          <p:cNvPr id="1032" name="Picture 8" descr="C:\Program Files\Common Files\Microsoft Shared\Clipart\themes1\lines\bd15073_.gif"/>
          <p:cNvPicPr>
            <a:picLocks noChangeAspect="1" noChangeArrowheads="1"/>
          </p:cNvPicPr>
          <p:nvPr userDrawn="1"/>
        </p:nvPicPr>
        <p:blipFill>
          <a:blip r:embed="rId13" cstate="print"/>
          <a:srcRect/>
          <a:stretch>
            <a:fillRect/>
          </a:stretch>
        </p:blipFill>
        <p:spPr bwMode="auto">
          <a:xfrm>
            <a:off x="1219200" y="228600"/>
            <a:ext cx="6858000" cy="1143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itchFamily="18" charset="0"/>
        </a:defRPr>
      </a:lvl2pPr>
      <a:lvl3pPr algn="ctr" rtl="0" fontAlgn="base">
        <a:spcBef>
          <a:spcPct val="0"/>
        </a:spcBef>
        <a:spcAft>
          <a:spcPct val="0"/>
        </a:spcAft>
        <a:defRPr sz="4400">
          <a:solidFill>
            <a:schemeClr val="bg1"/>
          </a:solidFill>
          <a:latin typeface="Times New Roman" pitchFamily="18" charset="0"/>
        </a:defRPr>
      </a:lvl3pPr>
      <a:lvl4pPr algn="ctr" rtl="0" fontAlgn="base">
        <a:spcBef>
          <a:spcPct val="0"/>
        </a:spcBef>
        <a:spcAft>
          <a:spcPct val="0"/>
        </a:spcAft>
        <a:defRPr sz="4400">
          <a:solidFill>
            <a:schemeClr val="bg1"/>
          </a:solidFill>
          <a:latin typeface="Times New Roman" pitchFamily="18" charset="0"/>
        </a:defRPr>
      </a:lvl4pPr>
      <a:lvl5pPr algn="ctr" rtl="0" fontAlgn="base">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education.ne.gov/read/StudentFriendlyStandards/StudentFriendlyStandardsMain.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ducation.ne.gov/read/NebraskaLiteracyPlanMai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14600"/>
            <a:ext cx="7772400" cy="1143000"/>
          </a:xfrm>
        </p:spPr>
        <p:txBody>
          <a:bodyPr/>
          <a:lstStyle/>
          <a:p>
            <a:r>
              <a:rPr lang="en-US" sz="8000" b="1" dirty="0" smtClean="0">
                <a:latin typeface="Franklin Gothic Book" pitchFamily="34" charset="0"/>
              </a:rPr>
              <a:t>Student-Friendly Standards</a:t>
            </a:r>
            <a:endParaRPr lang="en-US" sz="8000" b="1" dirty="0">
              <a:latin typeface="Franklin Gothic Book" pitchFamily="34" charset="0"/>
            </a:endParaRPr>
          </a:p>
        </p:txBody>
      </p:sp>
      <p:pic>
        <p:nvPicPr>
          <p:cNvPr id="9" name="Picture 8" descr="NDE Logo Color Reversed.gif"/>
          <p:cNvPicPr>
            <a:picLocks noChangeAspect="1"/>
          </p:cNvPicPr>
          <p:nvPr/>
        </p:nvPicPr>
        <p:blipFill>
          <a:blip r:embed="rId3" cstate="print"/>
          <a:stretch>
            <a:fillRect/>
          </a:stretch>
        </p:blipFill>
        <p:spPr>
          <a:xfrm>
            <a:off x="4038600" y="76200"/>
            <a:ext cx="1219200" cy="1219200"/>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Franklin Gothic Book" pitchFamily="34" charset="0"/>
              </a:rPr>
              <a:t>5 Critical Features of Formative Assessment</a:t>
            </a:r>
            <a:br>
              <a:rPr lang="en-US" sz="4000" b="1" dirty="0" smtClean="0">
                <a:latin typeface="Franklin Gothic Book" pitchFamily="34" charset="0"/>
              </a:rPr>
            </a:br>
            <a:r>
              <a:rPr lang="en-US" sz="1400" b="1" i="1" dirty="0" smtClean="0">
                <a:latin typeface="Franklin Gothic Book" pitchFamily="34" charset="0"/>
              </a:rPr>
              <a:t>Formative Assessment for Students and Teachers (FAST) State Collaborative on Assessment and Student Standards (SCASS)</a:t>
            </a:r>
            <a:endParaRPr lang="en-US" sz="1400" b="1" dirty="0">
              <a:latin typeface="Franklin Gothic Book" pitchFamily="34" charset="0"/>
            </a:endParaRPr>
          </a:p>
        </p:txBody>
      </p:sp>
      <p:sp>
        <p:nvSpPr>
          <p:cNvPr id="3" name="Content Placeholder 2"/>
          <p:cNvSpPr>
            <a:spLocks noGrp="1"/>
          </p:cNvSpPr>
          <p:nvPr>
            <p:ph idx="1"/>
          </p:nvPr>
        </p:nvSpPr>
        <p:spPr>
          <a:xfrm>
            <a:off x="685800" y="2133600"/>
            <a:ext cx="7772400" cy="4114800"/>
          </a:xfrm>
        </p:spPr>
        <p:txBody>
          <a:bodyPr/>
          <a:lstStyle/>
          <a:p>
            <a:r>
              <a:rPr lang="en-US" sz="2800" dirty="0" smtClean="0">
                <a:latin typeface="Franklin Gothic Book" pitchFamily="34" charset="0"/>
              </a:rPr>
              <a:t>In addition, the FAST SCASS identified five critical features intended to guide educators toward an effective use of formative assessment: </a:t>
            </a:r>
          </a:p>
          <a:p>
            <a:pPr lvl="1"/>
            <a:r>
              <a:rPr lang="en-US" sz="2400" dirty="0" smtClean="0">
                <a:latin typeface="Franklin Gothic Book" pitchFamily="34" charset="0"/>
              </a:rPr>
              <a:t>learning progressions</a:t>
            </a:r>
          </a:p>
          <a:p>
            <a:pPr lvl="1"/>
            <a:r>
              <a:rPr lang="en-US" sz="2400" dirty="0" smtClean="0">
                <a:latin typeface="Franklin Gothic Book" pitchFamily="34" charset="0"/>
              </a:rPr>
              <a:t>learning goals and success criteria</a:t>
            </a:r>
          </a:p>
          <a:p>
            <a:pPr lvl="1"/>
            <a:r>
              <a:rPr lang="en-US" sz="2400" dirty="0" smtClean="0">
                <a:latin typeface="Franklin Gothic Book" pitchFamily="34" charset="0"/>
              </a:rPr>
              <a:t>descriptive feedback</a:t>
            </a:r>
          </a:p>
          <a:p>
            <a:pPr lvl="1"/>
            <a:r>
              <a:rPr lang="en-US" sz="2400" dirty="0" smtClean="0">
                <a:latin typeface="Franklin Gothic Book" pitchFamily="34" charset="0"/>
              </a:rPr>
              <a:t>self- and peer-assessment</a:t>
            </a:r>
          </a:p>
          <a:p>
            <a:pPr lvl="1"/>
            <a:r>
              <a:rPr lang="en-US" sz="2400" dirty="0" smtClean="0">
                <a:latin typeface="Franklin Gothic Book" pitchFamily="34" charset="0"/>
              </a:rPr>
              <a:t>collaboration</a:t>
            </a:r>
          </a:p>
          <a:p>
            <a:pPr lvl="1">
              <a:buNone/>
            </a:pPr>
            <a:endParaRPr lang="en-US" sz="1200" dirty="0" smtClean="0">
              <a:latin typeface="Franklin Gothic Book" pitchFamily="34" charset="0"/>
            </a:endParaRPr>
          </a:p>
          <a:p>
            <a:pPr lvl="1">
              <a:buNone/>
            </a:pPr>
            <a:r>
              <a:rPr lang="en-US" sz="1200" i="1" dirty="0" smtClean="0">
                <a:latin typeface="Franklin Gothic Book" pitchFamily="34" charset="0"/>
              </a:rPr>
              <a:t>(CCSSO, 2010)</a:t>
            </a:r>
            <a:endParaRPr lang="en-US" sz="1200" i="1" dirty="0">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Rick Stiggins on Writing Student-Friendly Standards</a:t>
            </a:r>
            <a:endParaRPr lang="en-US" b="1" dirty="0">
              <a:latin typeface="Franklin Gothic Book" pitchFamily="34" charset="0"/>
            </a:endParaRPr>
          </a:p>
        </p:txBody>
      </p:sp>
      <p:sp>
        <p:nvSpPr>
          <p:cNvPr id="3" name="Content Placeholder 2"/>
          <p:cNvSpPr>
            <a:spLocks noGrp="1"/>
          </p:cNvSpPr>
          <p:nvPr>
            <p:ph idx="1"/>
          </p:nvPr>
        </p:nvSpPr>
        <p:spPr>
          <a:xfrm>
            <a:off x="685800" y="1981200"/>
            <a:ext cx="5867400" cy="4114800"/>
          </a:xfrm>
        </p:spPr>
        <p:txBody>
          <a:bodyPr/>
          <a:lstStyle/>
          <a:p>
            <a:pPr marL="0" indent="0">
              <a:buNone/>
            </a:pPr>
            <a:r>
              <a:rPr lang="en-US" sz="2800" i="1" dirty="0" smtClean="0">
                <a:latin typeface="Franklin Gothic Book" pitchFamily="34" charset="0"/>
              </a:rPr>
              <a:t>Writing student-friendly learning targets simply involves beginning each target with an approachable phrase like “I can” or “I am learning to,” defining uncommon words in an age‐appropriate way, and including an action that can be observed.</a:t>
            </a:r>
          </a:p>
          <a:p>
            <a:pPr marL="0" indent="0">
              <a:buNone/>
            </a:pPr>
            <a:endParaRPr lang="en-US" sz="1600" i="1" dirty="0" smtClean="0">
              <a:latin typeface="Franklin Gothic Book" pitchFamily="34" charset="0"/>
            </a:endParaRPr>
          </a:p>
          <a:p>
            <a:pPr marL="0" indent="0">
              <a:buNone/>
            </a:pPr>
            <a:endParaRPr lang="en-US" sz="1600" i="1" dirty="0" smtClean="0">
              <a:latin typeface="Franklin Gothic Book" pitchFamily="34" charset="0"/>
            </a:endParaRPr>
          </a:p>
          <a:p>
            <a:pPr marL="0" indent="0">
              <a:buNone/>
            </a:pPr>
            <a:r>
              <a:rPr lang="en-US" sz="1600" i="1" dirty="0" smtClean="0">
                <a:latin typeface="Franklin Gothic Book" pitchFamily="34" charset="0"/>
              </a:rPr>
              <a:t>(Stiggins et al., 2006)</a:t>
            </a:r>
            <a:endParaRPr lang="en-US" sz="1600" dirty="0">
              <a:latin typeface="Franklin Gothic Book" pitchFamily="34" charset="0"/>
            </a:endParaRPr>
          </a:p>
        </p:txBody>
      </p:sp>
      <p:pic>
        <p:nvPicPr>
          <p:cNvPr id="6" name="Picture 9"/>
          <p:cNvPicPr>
            <a:picLocks noChangeAspect="1"/>
          </p:cNvPicPr>
          <p:nvPr/>
        </p:nvPicPr>
        <p:blipFill>
          <a:blip r:embed="rId2" cstate="print"/>
          <a:srcRect/>
          <a:stretch>
            <a:fillRect/>
          </a:stretch>
        </p:blipFill>
        <p:spPr bwMode="auto">
          <a:xfrm>
            <a:off x="6553200" y="2209800"/>
            <a:ext cx="2184400" cy="3733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How Can Student-Friendly Standards Be Used?</a:t>
            </a:r>
            <a:endParaRPr lang="en-US" b="1" dirty="0">
              <a:latin typeface="Franklin Gothic Book" pitchFamily="34" charset="0"/>
            </a:endParaRPr>
          </a:p>
        </p:txBody>
      </p:sp>
      <p:sp>
        <p:nvSpPr>
          <p:cNvPr id="3" name="Content Placeholder 2"/>
          <p:cNvSpPr>
            <a:spLocks noGrp="1"/>
          </p:cNvSpPr>
          <p:nvPr>
            <p:ph idx="1"/>
          </p:nvPr>
        </p:nvSpPr>
        <p:spPr/>
        <p:txBody>
          <a:bodyPr/>
          <a:lstStyle/>
          <a:p>
            <a:r>
              <a:rPr lang="en-US" dirty="0" smtClean="0">
                <a:latin typeface="Franklin Gothic Book" pitchFamily="34" charset="0"/>
              </a:rPr>
              <a:t>To help students understand their learning goals</a:t>
            </a:r>
          </a:p>
          <a:p>
            <a:r>
              <a:rPr lang="en-US" dirty="0" smtClean="0">
                <a:latin typeface="Franklin Gothic Book" pitchFamily="34" charset="0"/>
              </a:rPr>
              <a:t>To help parents understand what we expect of their students</a:t>
            </a:r>
          </a:p>
          <a:p>
            <a:r>
              <a:rPr lang="en-US" dirty="0" smtClean="0">
                <a:latin typeface="Franklin Gothic Book" pitchFamily="34" charset="0"/>
              </a:rPr>
              <a:t>To help us sharpen our focus when designing learning activities and progressions</a:t>
            </a:r>
          </a:p>
          <a:p>
            <a:endParaRPr lang="en-US" dirty="0">
              <a:latin typeface="Franklin Gothic Book" pitchFamily="34" charset="0"/>
            </a:endParaRPr>
          </a:p>
        </p:txBody>
      </p:sp>
      <p:pic>
        <p:nvPicPr>
          <p:cNvPr id="35842" name="Picture 2" descr="http://t3.gstatic.com/images?q=tbn:ANd9GcRQnM2hCOGcq63Elp8ZDQcsGGZQqr0mKEw1VZmnDFZFs5WhCwDW"/>
          <p:cNvPicPr>
            <a:picLocks noChangeAspect="1" noChangeArrowheads="1"/>
          </p:cNvPicPr>
          <p:nvPr/>
        </p:nvPicPr>
        <p:blipFill>
          <a:blip r:embed="rId2" cstate="print"/>
          <a:srcRect/>
          <a:stretch>
            <a:fillRect/>
          </a:stretch>
        </p:blipFill>
        <p:spPr bwMode="auto">
          <a:xfrm flipH="1">
            <a:off x="6848475" y="4038600"/>
            <a:ext cx="2143125" cy="21431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What Applications Might They Have?</a:t>
            </a:r>
            <a:endParaRPr lang="en-US" b="1" dirty="0">
              <a:latin typeface="Franklin Gothic Book" pitchFamily="34" charset="0"/>
            </a:endParaRPr>
          </a:p>
        </p:txBody>
      </p:sp>
      <p:sp>
        <p:nvSpPr>
          <p:cNvPr id="3" name="Content Placeholder 2"/>
          <p:cNvSpPr>
            <a:spLocks noGrp="1"/>
          </p:cNvSpPr>
          <p:nvPr>
            <p:ph idx="1"/>
          </p:nvPr>
        </p:nvSpPr>
        <p:spPr/>
        <p:txBody>
          <a:bodyPr/>
          <a:lstStyle/>
          <a:p>
            <a:r>
              <a:rPr lang="en-US" dirty="0" smtClean="0">
                <a:latin typeface="Franklin Gothic Book" pitchFamily="34" charset="0"/>
              </a:rPr>
              <a:t>Use in gathering evidence for portfolios</a:t>
            </a:r>
          </a:p>
          <a:p>
            <a:r>
              <a:rPr lang="en-US" dirty="0" smtClean="0">
                <a:latin typeface="Franklin Gothic Book" pitchFamily="34" charset="0"/>
              </a:rPr>
              <a:t>Use for student-led conferences to help parents understand not just </a:t>
            </a:r>
            <a:r>
              <a:rPr lang="en-US" i="1" dirty="0" smtClean="0">
                <a:latin typeface="Franklin Gothic Book" pitchFamily="34" charset="0"/>
              </a:rPr>
              <a:t>what</a:t>
            </a:r>
            <a:r>
              <a:rPr lang="en-US" dirty="0" smtClean="0">
                <a:latin typeface="Franklin Gothic Book" pitchFamily="34" charset="0"/>
              </a:rPr>
              <a:t> students are learning, but to </a:t>
            </a:r>
            <a:r>
              <a:rPr lang="en-US" i="1" dirty="0" smtClean="0">
                <a:latin typeface="Franklin Gothic Book" pitchFamily="34" charset="0"/>
              </a:rPr>
              <a:t>what depth </a:t>
            </a:r>
            <a:r>
              <a:rPr lang="en-US" dirty="0" smtClean="0">
                <a:latin typeface="Franklin Gothic Book" pitchFamily="34" charset="0"/>
              </a:rPr>
              <a:t>they are learning it</a:t>
            </a:r>
          </a:p>
          <a:p>
            <a:r>
              <a:rPr lang="en-US" dirty="0" smtClean="0">
                <a:latin typeface="Franklin Gothic Book" pitchFamily="34" charset="0"/>
              </a:rPr>
              <a:t>To help with assessment and grading (standards-based grading)</a:t>
            </a:r>
          </a:p>
          <a:p>
            <a:r>
              <a:rPr lang="en-US" dirty="0" smtClean="0">
                <a:latin typeface="Franklin Gothic Book" pitchFamily="34" charset="0"/>
              </a:rPr>
              <a:t>To prepare for assessment</a:t>
            </a:r>
            <a:endParaRPr lang="en-US" dirty="0">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0" cap="none" dirty="0" smtClean="0">
                <a:latin typeface="Franklin Gothic Book" pitchFamily="34" charset="0"/>
              </a:rPr>
              <a:t>Samples from School Districts Nationwide</a:t>
            </a:r>
            <a:endParaRPr lang="en-US" sz="4800" b="0" cap="none" dirty="0">
              <a:latin typeface="Franklin Gothic Book" pitchFamily="34" charset="0"/>
            </a:endParaRPr>
          </a:p>
        </p:txBody>
      </p:sp>
      <p:sp>
        <p:nvSpPr>
          <p:cNvPr id="3" name="Text Placeholder 2"/>
          <p:cNvSpPr>
            <a:spLocks noGrp="1"/>
          </p:cNvSpPr>
          <p:nvPr>
            <p:ph type="body" idx="1"/>
          </p:nvPr>
        </p:nvSpPr>
        <p:spPr/>
        <p:txBody>
          <a:bodyPr/>
          <a:lstStyle/>
          <a:p>
            <a:endParaRPr 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914400" y="533400"/>
            <a:ext cx="7715250" cy="4953000"/>
          </a:xfrm>
          <a:prstGeom prst="rect">
            <a:avLst/>
          </a:prstGeom>
          <a:noFill/>
          <a:ln w="9525">
            <a:noFill/>
            <a:miter lim="800000"/>
            <a:headEnd/>
            <a:tailEnd/>
          </a:ln>
          <a:effectLst/>
        </p:spPr>
      </p:pic>
      <p:sp>
        <p:nvSpPr>
          <p:cNvPr id="5" name="TextBox 4"/>
          <p:cNvSpPr txBox="1"/>
          <p:nvPr/>
        </p:nvSpPr>
        <p:spPr>
          <a:xfrm>
            <a:off x="990600" y="5791200"/>
            <a:ext cx="6477000" cy="461665"/>
          </a:xfrm>
          <a:prstGeom prst="rect">
            <a:avLst/>
          </a:prstGeom>
          <a:noFill/>
        </p:spPr>
        <p:txBody>
          <a:bodyPr wrap="square" rtlCol="0">
            <a:spAutoFit/>
          </a:bodyPr>
          <a:lstStyle/>
          <a:p>
            <a:r>
              <a:rPr lang="en-US" dirty="0" smtClean="0">
                <a:solidFill>
                  <a:schemeClr val="bg1"/>
                </a:solidFill>
                <a:latin typeface="Franklin Gothic Book" pitchFamily="34" charset="0"/>
              </a:rPr>
              <a:t>Modesto Public Schools, CA</a:t>
            </a:r>
            <a:endParaRPr lang="en-US" dirty="0">
              <a:solidFill>
                <a:schemeClr val="bg1"/>
              </a:solidFill>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81000" y="457200"/>
            <a:ext cx="8458200" cy="5223784"/>
          </a:xfrm>
          <a:prstGeom prst="rect">
            <a:avLst/>
          </a:prstGeom>
          <a:noFill/>
          <a:ln w="9525">
            <a:noFill/>
            <a:miter lim="800000"/>
            <a:headEnd/>
            <a:tailEnd/>
          </a:ln>
          <a:effectLst/>
        </p:spPr>
      </p:pic>
      <p:sp>
        <p:nvSpPr>
          <p:cNvPr id="3" name="TextBox 2"/>
          <p:cNvSpPr txBox="1"/>
          <p:nvPr/>
        </p:nvSpPr>
        <p:spPr>
          <a:xfrm>
            <a:off x="381000" y="5791200"/>
            <a:ext cx="6477000" cy="461665"/>
          </a:xfrm>
          <a:prstGeom prst="rect">
            <a:avLst/>
          </a:prstGeom>
          <a:noFill/>
        </p:spPr>
        <p:txBody>
          <a:bodyPr wrap="square" rtlCol="0">
            <a:spAutoFit/>
          </a:bodyPr>
          <a:lstStyle/>
          <a:p>
            <a:r>
              <a:rPr lang="en-US" dirty="0" smtClean="0">
                <a:solidFill>
                  <a:schemeClr val="bg1"/>
                </a:solidFill>
                <a:latin typeface="Franklin Gothic Book" pitchFamily="34" charset="0"/>
              </a:rPr>
              <a:t>Parkside, IL</a:t>
            </a:r>
            <a:endParaRPr lang="en-US" dirty="0">
              <a:solidFill>
                <a:schemeClr val="bg1"/>
              </a:solidFill>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52400" y="609600"/>
            <a:ext cx="8803593" cy="4267200"/>
          </a:xfrm>
          <a:prstGeom prst="rect">
            <a:avLst/>
          </a:prstGeom>
          <a:noFill/>
          <a:ln w="9525">
            <a:noFill/>
            <a:miter lim="800000"/>
            <a:headEnd/>
            <a:tailEnd/>
          </a:ln>
          <a:effectLst/>
        </p:spPr>
      </p:pic>
      <p:sp>
        <p:nvSpPr>
          <p:cNvPr id="3" name="TextBox 2"/>
          <p:cNvSpPr txBox="1"/>
          <p:nvPr/>
        </p:nvSpPr>
        <p:spPr>
          <a:xfrm>
            <a:off x="381000" y="5791200"/>
            <a:ext cx="6477000" cy="461665"/>
          </a:xfrm>
          <a:prstGeom prst="rect">
            <a:avLst/>
          </a:prstGeom>
          <a:noFill/>
        </p:spPr>
        <p:txBody>
          <a:bodyPr wrap="square" rtlCol="0">
            <a:spAutoFit/>
          </a:bodyPr>
          <a:lstStyle/>
          <a:p>
            <a:r>
              <a:rPr lang="en-US" dirty="0" smtClean="0">
                <a:solidFill>
                  <a:schemeClr val="bg1"/>
                </a:solidFill>
                <a:latin typeface="Franklin Gothic Book" pitchFamily="34" charset="0"/>
              </a:rPr>
              <a:t>Travis USD, CA</a:t>
            </a:r>
            <a:endParaRPr lang="en-US" dirty="0">
              <a:solidFill>
                <a:schemeClr val="bg1"/>
              </a:solidFill>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none" dirty="0" smtClean="0">
                <a:latin typeface="Franklin Gothic Book" pitchFamily="34" charset="0"/>
              </a:rPr>
              <a:t>Samples of the Nebraska Student-Friendly Standards</a:t>
            </a:r>
            <a:endParaRPr lang="en-US" b="0" cap="none" dirty="0">
              <a:latin typeface="Franklin Gothic Book" pitchFamily="34" charset="0"/>
            </a:endParaRPr>
          </a:p>
        </p:txBody>
      </p:sp>
      <p:sp>
        <p:nvSpPr>
          <p:cNvPr id="3" name="Text Placeholder 2"/>
          <p:cNvSpPr>
            <a:spLocks noGrp="1"/>
          </p:cNvSpPr>
          <p:nvPr>
            <p:ph type="body" idx="1"/>
          </p:nvPr>
        </p:nvSpPr>
        <p:spPr/>
        <p:txBody>
          <a:bodyPr/>
          <a:lstStyle/>
          <a:p>
            <a:endParaRPr lang="en-US"/>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8588" y="1219200"/>
            <a:ext cx="8886825" cy="4419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latin typeface="Franklin Gothic Book" pitchFamily="34" charset="0"/>
              </a:rPr>
              <a:t>Welcome!</a:t>
            </a:r>
            <a:endParaRPr lang="en-US" b="1" dirty="0">
              <a:latin typeface="Franklin Gothic Book" pitchFamily="34" charset="0"/>
            </a:endParaRPr>
          </a:p>
        </p:txBody>
      </p:sp>
      <p:sp>
        <p:nvSpPr>
          <p:cNvPr id="3075" name="Rectangle 3"/>
          <p:cNvSpPr>
            <a:spLocks noGrp="1" noChangeArrowheads="1"/>
          </p:cNvSpPr>
          <p:nvPr>
            <p:ph type="body" idx="1"/>
          </p:nvPr>
        </p:nvSpPr>
        <p:spPr/>
        <p:txBody>
          <a:bodyPr/>
          <a:lstStyle/>
          <a:p>
            <a:r>
              <a:rPr lang="en-US" dirty="0" smtClean="0">
                <a:latin typeface="Franklin Gothic Book" pitchFamily="34" charset="0"/>
              </a:rPr>
              <a:t>Introductions</a:t>
            </a:r>
          </a:p>
          <a:p>
            <a:r>
              <a:rPr lang="en-US" dirty="0" smtClean="0">
                <a:latin typeface="Franklin Gothic Book" pitchFamily="34" charset="0"/>
              </a:rPr>
              <a:t>Setting of Norms and Purpose</a:t>
            </a:r>
          </a:p>
          <a:p>
            <a:pPr lvl="1"/>
            <a:r>
              <a:rPr lang="en-US" dirty="0" smtClean="0">
                <a:latin typeface="Franklin Gothic Book" pitchFamily="34" charset="0"/>
              </a:rPr>
              <a:t>Phones on silent or vibrate, please</a:t>
            </a:r>
          </a:p>
          <a:p>
            <a:pPr lvl="1"/>
            <a:r>
              <a:rPr lang="en-US" dirty="0" smtClean="0">
                <a:latin typeface="Franklin Gothic Book" pitchFamily="34" charset="0"/>
              </a:rPr>
              <a:t>When working in groups, please consider all opinions before moving forward</a:t>
            </a:r>
          </a:p>
          <a:p>
            <a:pPr lvl="1"/>
            <a:r>
              <a:rPr lang="en-US" dirty="0" smtClean="0">
                <a:latin typeface="Franklin Gothic Book" pitchFamily="34" charset="0"/>
              </a:rPr>
              <a:t>Please take breaks as needed if we haven’t declared an official break</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2000"/>
                                        <p:tgtEl>
                                          <p:spTgt spid="307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2000"/>
                                        <p:tgtEl>
                                          <p:spTgt spid="307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Effect transition="in" filter="fade">
                                      <p:cBhvr>
                                        <p:cTn id="23" dur="2000"/>
                                        <p:tgtEl>
                                          <p:spTgt spid="307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09600" y="583790"/>
            <a:ext cx="8001000" cy="555983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23888" y="466725"/>
            <a:ext cx="7896225" cy="592455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642938" y="423863"/>
            <a:ext cx="7858125" cy="601027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p:cNvSpPr>
          <p:nvPr/>
        </p:nvSpPr>
        <p:spPr bwMode="auto">
          <a:xfrm>
            <a:off x="-1429" y="1371600"/>
            <a:ext cx="9142572" cy="2388870"/>
          </a:xfrm>
          <a:prstGeom prst="rect">
            <a:avLst/>
          </a:prstGeom>
          <a:noFill/>
          <a:ln w="12700" cap="flat">
            <a:noFill/>
            <a:miter lim="800000"/>
            <a:headEnd type="none" w="med" len="med"/>
            <a:tailEnd type="none" w="med" len="med"/>
          </a:ln>
        </p:spPr>
        <p:txBody>
          <a:bodyPr lIns="0" tIns="0" rIns="0" bIns="0" anchor="ctr"/>
          <a:lstStyle/>
          <a:p>
            <a:pPr algn="ctr"/>
            <a:r>
              <a:rPr lang="en-US" sz="4300" i="1" dirty="0" smtClean="0">
                <a:solidFill>
                  <a:schemeClr val="bg1"/>
                </a:solidFill>
                <a:ea typeface="Gill Sans" charset="0"/>
                <a:cs typeface="Gill Sans" charset="0"/>
              </a:rPr>
              <a:t>“There are no magic bullets…only magic BBs.</a:t>
            </a:r>
            <a:r>
              <a:rPr lang="en-US" sz="4400" i="1" dirty="0" smtClean="0">
                <a:solidFill>
                  <a:schemeClr val="bg1"/>
                </a:solidFill>
              </a:rPr>
              <a:t> </a:t>
            </a:r>
          </a:p>
          <a:p>
            <a:pPr algn="ctr"/>
            <a:r>
              <a:rPr lang="en-US" sz="4400" i="1" dirty="0" smtClean="0">
                <a:solidFill>
                  <a:schemeClr val="bg1"/>
                </a:solidFill>
              </a:rPr>
              <a:t>But, if you give magic BBs to teachers who want to hone their craft, great things can happen."</a:t>
            </a:r>
            <a:r>
              <a:rPr lang="en-US" sz="4300" i="1" dirty="0" smtClean="0">
                <a:solidFill>
                  <a:schemeClr val="bg1"/>
                </a:solidFill>
                <a:ea typeface="Gill Sans" charset="0"/>
                <a:cs typeface="Gill Sans" charset="0"/>
              </a:rPr>
              <a:t>”</a:t>
            </a:r>
            <a:endParaRPr lang="en-US" sz="4300" i="1" dirty="0">
              <a:solidFill>
                <a:schemeClr val="bg1"/>
              </a:solidFill>
              <a:ea typeface="Gill Sans" charset="0"/>
              <a:cs typeface="Gill Sans" charset="0"/>
            </a:endParaRPr>
          </a:p>
          <a:p>
            <a:pPr algn="ctr"/>
            <a:endParaRPr lang="en-US" sz="2900" dirty="0">
              <a:solidFill>
                <a:schemeClr val="bg1"/>
              </a:solidFill>
              <a:ea typeface="Gill Sans" charset="0"/>
              <a:cs typeface="Gill Sans" charset="0"/>
            </a:endParaRPr>
          </a:p>
        </p:txBody>
      </p:sp>
      <p:sp>
        <p:nvSpPr>
          <p:cNvPr id="76802" name="Rectangle 2"/>
          <p:cNvSpPr>
            <a:spLocks/>
          </p:cNvSpPr>
          <p:nvPr/>
        </p:nvSpPr>
        <p:spPr bwMode="auto">
          <a:xfrm>
            <a:off x="4833043" y="4659124"/>
            <a:ext cx="3106941" cy="446276"/>
          </a:xfrm>
          <a:prstGeom prst="rect">
            <a:avLst/>
          </a:prstGeom>
          <a:noFill/>
          <a:ln w="12700" cap="flat">
            <a:noFill/>
            <a:miter lim="800000"/>
            <a:headEnd type="none" w="med" len="med"/>
            <a:tailEnd type="none" w="med" len="med"/>
          </a:ln>
        </p:spPr>
        <p:txBody>
          <a:bodyPr wrap="none" lIns="0" tIns="0" rIns="0" bIns="0" anchor="ctr">
            <a:spAutoFit/>
          </a:bodyPr>
          <a:lstStyle/>
          <a:p>
            <a:pPr algn="ctr"/>
            <a:r>
              <a:rPr lang="en-US" sz="2900" dirty="0">
                <a:solidFill>
                  <a:schemeClr val="bg1"/>
                </a:solidFill>
                <a:ea typeface="Gill Sans" charset="0"/>
                <a:cs typeface="Gill Sans" charset="0"/>
              </a:rPr>
              <a:t>-Dr. </a:t>
            </a:r>
            <a:r>
              <a:rPr lang="en-US" sz="2900" dirty="0" smtClean="0">
                <a:solidFill>
                  <a:schemeClr val="bg1"/>
                </a:solidFill>
                <a:ea typeface="Gill Sans" charset="0"/>
                <a:cs typeface="Gill Sans" charset="0"/>
              </a:rPr>
              <a:t>Robert Marzano</a:t>
            </a:r>
            <a:endParaRPr lang="en-US" sz="2900" dirty="0">
              <a:solidFill>
                <a:schemeClr val="bg1"/>
              </a:solidFill>
              <a:ea typeface="Gill Sans" charset="0"/>
              <a:cs typeface="Gill Sans" charset="0"/>
            </a:endParaRPr>
          </a:p>
        </p:txBody>
      </p:sp>
      <p:pic>
        <p:nvPicPr>
          <p:cNvPr id="76803" name="Picture 3"/>
          <p:cNvPicPr>
            <a:picLocks noChangeAspect="1" noChangeArrowheads="1"/>
          </p:cNvPicPr>
          <p:nvPr/>
        </p:nvPicPr>
        <p:blipFill>
          <a:blip r:embed="rId3" cstate="print"/>
          <a:srcRect/>
          <a:stretch>
            <a:fillRect/>
          </a:stretch>
        </p:blipFill>
        <p:spPr bwMode="auto">
          <a:xfrm>
            <a:off x="-1" y="4191000"/>
            <a:ext cx="3022701" cy="2701290"/>
          </a:xfrm>
          <a:prstGeom prst="rect">
            <a:avLst/>
          </a:prstGeom>
          <a:noFill/>
          <a:ln w="12700" cap="flat">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p:cTn id="7" dur="2000" fill="hold"/>
                                        <p:tgtEl>
                                          <p:spTgt spid="7680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680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680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6801">
                                            <p:txEl>
                                              <p:pRg st="1" end="1"/>
                                            </p:txEl>
                                          </p:spTgt>
                                        </p:tgtEl>
                                        <p:attrNameLst>
                                          <p:attrName>style.visibility</p:attrName>
                                        </p:attrNameLst>
                                      </p:cBhvr>
                                      <p:to>
                                        <p:strVal val="visible"/>
                                      </p:to>
                                    </p:set>
                                    <p:anim calcmode="lin" valueType="num">
                                      <p:cBhvr>
                                        <p:cTn id="14" dur="2000" fill="hold"/>
                                        <p:tgtEl>
                                          <p:spTgt spid="76801">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76801">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76801">
                                            <p:txEl>
                                              <p:pRg st="1" end="1"/>
                                            </p:txEl>
                                          </p:spTgt>
                                        </p:tgtEl>
                                      </p:cBhvr>
                                    </p:animEffect>
                                  </p:childTnLst>
                                </p:cTn>
                              </p:par>
                            </p:childTnLst>
                          </p:cTn>
                        </p:par>
                        <p:par>
                          <p:cTn id="17" fill="hold">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76802"/>
                                        </p:tgtEl>
                                        <p:attrNameLst>
                                          <p:attrName>style.visibility</p:attrName>
                                        </p:attrNameLst>
                                      </p:cBhvr>
                                      <p:to>
                                        <p:strVal val="visible"/>
                                      </p:to>
                                    </p:set>
                                    <p:anim calcmode="lin" valueType="num">
                                      <p:cBhvr>
                                        <p:cTn id="20" dur="3000" fill="hold"/>
                                        <p:tgtEl>
                                          <p:spTgt spid="76802"/>
                                        </p:tgtEl>
                                        <p:attrNameLst>
                                          <p:attrName>ppt_w</p:attrName>
                                        </p:attrNameLst>
                                      </p:cBhvr>
                                      <p:tavLst>
                                        <p:tav tm="0">
                                          <p:val>
                                            <p:fltVal val="0"/>
                                          </p:val>
                                        </p:tav>
                                        <p:tav tm="100000">
                                          <p:val>
                                            <p:strVal val="#ppt_w"/>
                                          </p:val>
                                        </p:tav>
                                      </p:tavLst>
                                    </p:anim>
                                    <p:anim calcmode="lin" valueType="num">
                                      <p:cBhvr>
                                        <p:cTn id="21" dur="3000" fill="hold"/>
                                        <p:tgtEl>
                                          <p:spTgt spid="76802"/>
                                        </p:tgtEl>
                                        <p:attrNameLst>
                                          <p:attrName>ppt_h</p:attrName>
                                        </p:attrNameLst>
                                      </p:cBhvr>
                                      <p:tavLst>
                                        <p:tav tm="0">
                                          <p:val>
                                            <p:fltVal val="0"/>
                                          </p:val>
                                        </p:tav>
                                        <p:tav tm="100000">
                                          <p:val>
                                            <p:strVal val="#ppt_h"/>
                                          </p:val>
                                        </p:tav>
                                      </p:tavLst>
                                    </p:anim>
                                    <p:animEffect transition="in" filter="fade">
                                      <p:cBhvr>
                                        <p:cTn id="22" dur="30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dirty="0" smtClean="0">
                <a:latin typeface="Franklin Gothic Book" pitchFamily="34" charset="0"/>
              </a:rPr>
              <a:t>For More Information:</a:t>
            </a:r>
            <a:endParaRPr lang="en-US" b="1" dirty="0">
              <a:latin typeface="Franklin Gothic Book" pitchFamily="34" charset="0"/>
            </a:endParaRPr>
          </a:p>
        </p:txBody>
      </p:sp>
      <p:sp>
        <p:nvSpPr>
          <p:cNvPr id="4" name="Content Placeholder 3"/>
          <p:cNvSpPr>
            <a:spLocks noGrp="1"/>
          </p:cNvSpPr>
          <p:nvPr>
            <p:ph sz="half" idx="2"/>
          </p:nvPr>
        </p:nvSpPr>
        <p:spPr>
          <a:xfrm>
            <a:off x="457200" y="1828800"/>
            <a:ext cx="5562600" cy="4114800"/>
          </a:xfrm>
        </p:spPr>
        <p:txBody>
          <a:bodyPr/>
          <a:lstStyle/>
          <a:p>
            <a:pPr algn="ctr">
              <a:buNone/>
            </a:pPr>
            <a:r>
              <a:rPr lang="en-US" sz="4000" b="1" dirty="0" smtClean="0">
                <a:latin typeface="Franklin Gothic Book" pitchFamily="34" charset="0"/>
              </a:rPr>
              <a:t>Tricia Parker</a:t>
            </a:r>
          </a:p>
          <a:p>
            <a:pPr algn="ctr">
              <a:buNone/>
            </a:pPr>
            <a:r>
              <a:rPr lang="en-US" sz="3200" dirty="0" smtClean="0">
                <a:latin typeface="Franklin Gothic Book" pitchFamily="34" charset="0"/>
              </a:rPr>
              <a:t>Director of Language Arts Education</a:t>
            </a:r>
          </a:p>
          <a:p>
            <a:pPr algn="ctr">
              <a:buNone/>
            </a:pPr>
            <a:r>
              <a:rPr lang="en-US" sz="3600" dirty="0" smtClean="0">
                <a:latin typeface="Franklin Gothic Book" pitchFamily="34" charset="0"/>
              </a:rPr>
              <a:t>(402)471-4336</a:t>
            </a:r>
          </a:p>
          <a:p>
            <a:pPr algn="ctr">
              <a:buNone/>
            </a:pPr>
            <a:r>
              <a:rPr lang="en-US" sz="3600" dirty="0" smtClean="0">
                <a:latin typeface="Franklin Gothic Book" pitchFamily="34" charset="0"/>
              </a:rPr>
              <a:t>tricia.parker@nebraska.gov</a:t>
            </a:r>
          </a:p>
          <a:p>
            <a:pPr algn="ctr">
              <a:buNone/>
            </a:pPr>
            <a:endParaRPr lang="en-US" sz="4000" b="1" dirty="0">
              <a:latin typeface="Franklin Gothic Book" pitchFamily="34" charset="0"/>
            </a:endParaRPr>
          </a:p>
        </p:txBody>
      </p:sp>
      <p:pic>
        <p:nvPicPr>
          <p:cNvPr id="5" name="Picture 2" descr="http://images.sodahead.com/polls/001498995/291854684_question_mark_xlarge.jpeg"/>
          <p:cNvPicPr>
            <a:picLocks noChangeAspect="1" noChangeArrowheads="1"/>
          </p:cNvPicPr>
          <p:nvPr/>
        </p:nvPicPr>
        <p:blipFill>
          <a:blip r:embed="rId3" cstate="print"/>
          <a:srcRect/>
          <a:stretch>
            <a:fillRect/>
          </a:stretch>
        </p:blipFill>
        <p:spPr bwMode="auto">
          <a:xfrm>
            <a:off x="6096000" y="1828800"/>
            <a:ext cx="2667000" cy="3333750"/>
          </a:xfrm>
          <a:prstGeom prst="rect">
            <a:avLst/>
          </a:prstGeom>
          <a:noFill/>
        </p:spPr>
      </p:pic>
      <p:sp>
        <p:nvSpPr>
          <p:cNvPr id="6" name="TextBox 5"/>
          <p:cNvSpPr txBox="1"/>
          <p:nvPr/>
        </p:nvSpPr>
        <p:spPr>
          <a:xfrm>
            <a:off x="762000" y="5352871"/>
            <a:ext cx="7696200" cy="1200329"/>
          </a:xfrm>
          <a:prstGeom prst="rect">
            <a:avLst/>
          </a:prstGeom>
          <a:noFill/>
        </p:spPr>
        <p:txBody>
          <a:bodyPr wrap="square" rtlCol="0">
            <a:spAutoFit/>
          </a:bodyPr>
          <a:lstStyle/>
          <a:p>
            <a:r>
              <a:rPr lang="en-US" dirty="0" smtClean="0">
                <a:solidFill>
                  <a:schemeClr val="bg1"/>
                </a:solidFill>
                <a:latin typeface="Franklin Gothic Book" pitchFamily="34" charset="0"/>
                <a:hlinkClick r:id="rId4"/>
              </a:rPr>
              <a:t>http://www.education.ne.gov/read/StudentFriendlyStandards/StudentFriendlyStandardsMain.html</a:t>
            </a:r>
            <a:endParaRPr lang="en-US" dirty="0" smtClean="0">
              <a:solidFill>
                <a:schemeClr val="bg1"/>
              </a:solidFill>
              <a:latin typeface="Franklin Gothic Book" pitchFamily="34" charset="0"/>
            </a:endParaRPr>
          </a:p>
          <a:p>
            <a:endParaRPr lang="en-US" dirty="0">
              <a:solidFill>
                <a:schemeClr val="bg1"/>
              </a:solidFill>
              <a:latin typeface="Franklin Gothic Book" pitchFamily="34"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dailybail.com/storage/thank-you-kids.jpg?__SQUARESPACE_CACHEVERSION=1244230277928"/>
          <p:cNvPicPr>
            <a:picLocks noChangeAspect="1" noChangeArrowheads="1"/>
          </p:cNvPicPr>
          <p:nvPr/>
        </p:nvPicPr>
        <p:blipFill>
          <a:blip r:embed="rId2" cstate="print"/>
          <a:srcRect/>
          <a:stretch>
            <a:fillRect/>
          </a:stretch>
        </p:blipFill>
        <p:spPr bwMode="auto">
          <a:xfrm>
            <a:off x="515155" y="609600"/>
            <a:ext cx="8171645" cy="5486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Student-Friendly Standards</a:t>
            </a:r>
            <a:endParaRPr lang="en-US" b="1" dirty="0">
              <a:latin typeface="Franklin Gothic Book" pitchFamily="34" charset="0"/>
            </a:endParaRPr>
          </a:p>
        </p:txBody>
      </p:sp>
      <p:sp>
        <p:nvSpPr>
          <p:cNvPr id="3" name="Content Placeholder 2"/>
          <p:cNvSpPr>
            <a:spLocks noGrp="1"/>
          </p:cNvSpPr>
          <p:nvPr>
            <p:ph idx="1"/>
          </p:nvPr>
        </p:nvSpPr>
        <p:spPr/>
        <p:txBody>
          <a:bodyPr/>
          <a:lstStyle/>
          <a:p>
            <a:r>
              <a:rPr lang="en-US" dirty="0" smtClean="0">
                <a:latin typeface="Franklin Gothic Book" pitchFamily="34" charset="0"/>
              </a:rPr>
              <a:t>Process began in March, 2011 as an outgrowth from the Nebraska Literacy Plan</a:t>
            </a:r>
          </a:p>
          <a:p>
            <a:r>
              <a:rPr lang="en-US" dirty="0" smtClean="0">
                <a:latin typeface="Franklin Gothic Book" pitchFamily="34" charset="0"/>
              </a:rPr>
              <a:t>Aligned to the NE Language Arts Standards</a:t>
            </a:r>
          </a:p>
          <a:p>
            <a:r>
              <a:rPr lang="en-US" dirty="0" smtClean="0">
                <a:latin typeface="Franklin Gothic Book" pitchFamily="34" charset="0"/>
              </a:rPr>
              <a:t>K-12 for all standards and indicators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Why Use Student Friendly Standards?</a:t>
            </a:r>
            <a:endParaRPr lang="en-US" b="1" dirty="0">
              <a:latin typeface="Franklin Gothic Book" pitchFamily="34" charset="0"/>
            </a:endParaRPr>
          </a:p>
        </p:txBody>
      </p:sp>
      <p:sp>
        <p:nvSpPr>
          <p:cNvPr id="3" name="Content Placeholder 2"/>
          <p:cNvSpPr>
            <a:spLocks noGrp="1"/>
          </p:cNvSpPr>
          <p:nvPr>
            <p:ph idx="1"/>
          </p:nvPr>
        </p:nvSpPr>
        <p:spPr/>
        <p:txBody>
          <a:bodyPr/>
          <a:lstStyle/>
          <a:p>
            <a:r>
              <a:rPr lang="en-US" dirty="0" smtClean="0">
                <a:latin typeface="Franklin Gothic Book" pitchFamily="34" charset="0"/>
              </a:rPr>
              <a:t>Increase motivation and engagement</a:t>
            </a:r>
          </a:p>
          <a:p>
            <a:r>
              <a:rPr lang="en-US" dirty="0" smtClean="0">
                <a:latin typeface="Franklin Gothic Book" pitchFamily="34" charset="0"/>
              </a:rPr>
              <a:t>Better define learning targets (Marzano and Stiggins)</a:t>
            </a:r>
          </a:p>
          <a:p>
            <a:r>
              <a:rPr lang="en-US" dirty="0" smtClean="0">
                <a:latin typeface="Franklin Gothic Book" pitchFamily="34" charset="0"/>
              </a:rPr>
              <a:t>Help students set clear, achievable goals</a:t>
            </a:r>
          </a:p>
          <a:p>
            <a:r>
              <a:rPr lang="en-US" dirty="0" smtClean="0">
                <a:latin typeface="Franklin Gothic Book" pitchFamily="34" charset="0"/>
              </a:rPr>
              <a:t>Better define standards for families</a:t>
            </a:r>
            <a:endParaRPr lang="en-US" dirty="0">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b="1" dirty="0" smtClean="0">
                <a:latin typeface="Franklin Gothic Book" pitchFamily="34" charset="0"/>
              </a:rPr>
              <a:t>How do the Student-Friendly Standards relate to the </a:t>
            </a:r>
            <a:r>
              <a:rPr lang="en-US" b="1" dirty="0" smtClean="0">
                <a:latin typeface="Franklin Gothic Book" pitchFamily="34" charset="0"/>
                <a:hlinkClick r:id="rId2"/>
              </a:rPr>
              <a:t>Nebraska Literacy Plan</a:t>
            </a:r>
            <a:r>
              <a:rPr lang="en-US" b="1" dirty="0" smtClean="0">
                <a:latin typeface="Franklin Gothic Book" pitchFamily="34" charset="0"/>
              </a:rPr>
              <a:t>?</a:t>
            </a:r>
            <a:endParaRPr lang="en-US" b="1" dirty="0">
              <a:latin typeface="Franklin Gothic Book" pitchFamily="34" charset="0"/>
            </a:endParaRPr>
          </a:p>
        </p:txBody>
      </p:sp>
      <p:sp>
        <p:nvSpPr>
          <p:cNvPr id="3" name="Content Placeholder 2"/>
          <p:cNvSpPr>
            <a:spLocks noGrp="1"/>
          </p:cNvSpPr>
          <p:nvPr>
            <p:ph idx="1"/>
          </p:nvPr>
        </p:nvSpPr>
        <p:spPr>
          <a:xfrm>
            <a:off x="685800" y="2971800"/>
            <a:ext cx="7772400" cy="4114800"/>
          </a:xfrm>
        </p:spPr>
        <p:txBody>
          <a:bodyPr/>
          <a:lstStyle/>
          <a:p>
            <a:r>
              <a:rPr lang="en-US" dirty="0" smtClean="0">
                <a:latin typeface="Franklin Gothic Book" pitchFamily="34" charset="0"/>
              </a:rPr>
              <a:t>They fit into 4 areas of the model: </a:t>
            </a:r>
            <a:endParaRPr lang="en-US" dirty="0">
              <a:latin typeface="Franklin Gothic Book" pitchFamily="34" charset="0"/>
            </a:endParaRPr>
          </a:p>
        </p:txBody>
      </p:sp>
      <p:grpSp>
        <p:nvGrpSpPr>
          <p:cNvPr id="4" name="Group 3"/>
          <p:cNvGrpSpPr/>
          <p:nvPr/>
        </p:nvGrpSpPr>
        <p:grpSpPr>
          <a:xfrm>
            <a:off x="838200" y="3810763"/>
            <a:ext cx="1599437" cy="1599437"/>
            <a:chOff x="4238744" y="1937713"/>
            <a:chExt cx="1599437" cy="1599437"/>
          </a:xfrm>
        </p:grpSpPr>
        <p:sp>
          <p:nvSpPr>
            <p:cNvPr id="5" name="Oval 4"/>
            <p:cNvSpPr/>
            <p:nvPr/>
          </p:nvSpPr>
          <p:spPr>
            <a:xfrm>
              <a:off x="4238744" y="1937713"/>
              <a:ext cx="1599437" cy="1599437"/>
            </a:xfrm>
            <a:prstGeom prst="ellipse">
              <a:avLst/>
            </a:prstGeom>
            <a:solidFill>
              <a:srgbClr val="A18CBA"/>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6" name="Oval 4"/>
            <p:cNvSpPr/>
            <p:nvPr/>
          </p:nvSpPr>
          <p:spPr>
            <a:xfrm>
              <a:off x="4472976" y="2171945"/>
              <a:ext cx="1130973" cy="1130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Franklin Gothic Book" pitchFamily="34" charset="0"/>
                </a:rPr>
                <a:t>Standards-Aligned Curriculum (Pre-K–12)</a:t>
              </a:r>
            </a:p>
          </p:txBody>
        </p:sp>
      </p:grpSp>
      <p:grpSp>
        <p:nvGrpSpPr>
          <p:cNvPr id="7" name="Group 6"/>
          <p:cNvGrpSpPr/>
          <p:nvPr/>
        </p:nvGrpSpPr>
        <p:grpSpPr>
          <a:xfrm>
            <a:off x="2794000" y="3810763"/>
            <a:ext cx="1599437" cy="1599437"/>
            <a:chOff x="3403773" y="5595961"/>
            <a:chExt cx="1599437" cy="1599437"/>
          </a:xfrm>
        </p:grpSpPr>
        <p:sp>
          <p:nvSpPr>
            <p:cNvPr id="8" name="Oval 7"/>
            <p:cNvSpPr/>
            <p:nvPr/>
          </p:nvSpPr>
          <p:spPr>
            <a:xfrm>
              <a:off x="3403773" y="5595961"/>
              <a:ext cx="1599437" cy="1599437"/>
            </a:xfrm>
            <a:prstGeom prst="ellipse">
              <a:avLst/>
            </a:prstGeom>
            <a:solidFill>
              <a:srgbClr val="2787A0"/>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 name="Oval 4"/>
            <p:cNvSpPr/>
            <p:nvPr/>
          </p:nvSpPr>
          <p:spPr>
            <a:xfrm>
              <a:off x="3638005" y="5830193"/>
              <a:ext cx="1130973" cy="1130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Franklin Gothic Book" pitchFamily="34" charset="0"/>
                </a:rPr>
                <a:t>Universal Instructional Design Principles</a:t>
              </a:r>
            </a:p>
          </p:txBody>
        </p:sp>
      </p:grpSp>
      <p:grpSp>
        <p:nvGrpSpPr>
          <p:cNvPr id="16" name="Group 15"/>
          <p:cNvGrpSpPr/>
          <p:nvPr/>
        </p:nvGrpSpPr>
        <p:grpSpPr>
          <a:xfrm>
            <a:off x="4749800" y="3810763"/>
            <a:ext cx="1599437" cy="1599437"/>
            <a:chOff x="1321388" y="5595961"/>
            <a:chExt cx="1599437" cy="1599437"/>
          </a:xfrm>
        </p:grpSpPr>
        <p:sp>
          <p:nvSpPr>
            <p:cNvPr id="17" name="Oval 16"/>
            <p:cNvSpPr/>
            <p:nvPr/>
          </p:nvSpPr>
          <p:spPr>
            <a:xfrm>
              <a:off x="1321388" y="5595961"/>
              <a:ext cx="1599437" cy="1599437"/>
            </a:xfrm>
            <a:prstGeom prst="ellipse">
              <a:avLst/>
            </a:prstGeom>
            <a:solidFill>
              <a:srgbClr val="CB6C1D"/>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18" name="Oval 4"/>
            <p:cNvSpPr/>
            <p:nvPr/>
          </p:nvSpPr>
          <p:spPr>
            <a:xfrm>
              <a:off x="1555620" y="5830193"/>
              <a:ext cx="1130973" cy="1130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Franklin Gothic Book" pitchFamily="34" charset="0"/>
                </a:rPr>
                <a:t>High-Quality, Balanced System of Assessments</a:t>
              </a:r>
            </a:p>
          </p:txBody>
        </p:sp>
      </p:grpSp>
      <p:grpSp>
        <p:nvGrpSpPr>
          <p:cNvPr id="25" name="Group 24"/>
          <p:cNvGrpSpPr/>
          <p:nvPr/>
        </p:nvGrpSpPr>
        <p:grpSpPr>
          <a:xfrm>
            <a:off x="6705600" y="3810763"/>
            <a:ext cx="1599437" cy="1599437"/>
            <a:chOff x="486417" y="1937713"/>
            <a:chExt cx="1599437" cy="1599437"/>
          </a:xfrm>
        </p:grpSpPr>
        <p:sp>
          <p:nvSpPr>
            <p:cNvPr id="26" name="Oval 25"/>
            <p:cNvSpPr/>
            <p:nvPr/>
          </p:nvSpPr>
          <p:spPr>
            <a:xfrm>
              <a:off x="486417" y="1937713"/>
              <a:ext cx="1599437" cy="1599437"/>
            </a:xfrm>
            <a:prstGeom prst="ellipse">
              <a:avLst/>
            </a:prstGeom>
            <a:solidFill>
              <a:srgbClr val="769535"/>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7" name="Oval 4"/>
            <p:cNvSpPr/>
            <p:nvPr/>
          </p:nvSpPr>
          <p:spPr>
            <a:xfrm>
              <a:off x="720649" y="2171945"/>
              <a:ext cx="1213568" cy="1130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Franklin Gothic Book" pitchFamily="34" charset="0"/>
                </a:rPr>
                <a:t>Family, Community, and School Collaboration</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Why Write Student-Friendly Standards?</a:t>
            </a:r>
            <a:endParaRPr lang="en-US" b="1" dirty="0">
              <a:latin typeface="Franklin Gothic Book" pitchFamily="34" charset="0"/>
            </a:endParaRPr>
          </a:p>
        </p:txBody>
      </p:sp>
      <p:sp>
        <p:nvSpPr>
          <p:cNvPr id="3" name="Content Placeholder 2"/>
          <p:cNvSpPr>
            <a:spLocks noGrp="1"/>
          </p:cNvSpPr>
          <p:nvPr>
            <p:ph idx="1"/>
          </p:nvPr>
        </p:nvSpPr>
        <p:spPr/>
        <p:txBody>
          <a:bodyPr/>
          <a:lstStyle/>
          <a:p>
            <a:pPr indent="0">
              <a:buNone/>
            </a:pPr>
            <a:r>
              <a:rPr lang="en-US" sz="2800" dirty="0" smtClean="0">
                <a:latin typeface="Franklin Gothic Book" pitchFamily="34" charset="0"/>
              </a:rPr>
              <a:t>D. Royce Sadler stressed in his foundational model of learning that in order for students to be successful they must </a:t>
            </a:r>
            <a:r>
              <a:rPr lang="en-US" sz="2800" dirty="0" smtClean="0">
                <a:solidFill>
                  <a:srgbClr val="FFCC29"/>
                </a:solidFill>
                <a:latin typeface="Franklin Gothic Book" pitchFamily="34" charset="0"/>
              </a:rPr>
              <a:t>monitor</a:t>
            </a:r>
            <a:r>
              <a:rPr lang="en-US" sz="2800" dirty="0" smtClean="0">
                <a:latin typeface="Franklin Gothic Book" pitchFamily="34" charset="0"/>
              </a:rPr>
              <a:t> their own learning. But in order to do that, they must:</a:t>
            </a:r>
          </a:p>
          <a:p>
            <a:pPr lvl="1" indent="0"/>
            <a:r>
              <a:rPr lang="en-US" sz="2400" dirty="0" smtClean="0">
                <a:latin typeface="Franklin Gothic Book" pitchFamily="34" charset="0"/>
              </a:rPr>
              <a:t>Possess a </a:t>
            </a:r>
            <a:r>
              <a:rPr lang="en-US" sz="2400" dirty="0" smtClean="0">
                <a:solidFill>
                  <a:srgbClr val="FFCC29"/>
                </a:solidFill>
                <a:latin typeface="Franklin Gothic Book" pitchFamily="34" charset="0"/>
              </a:rPr>
              <a:t>concept of the standard </a:t>
            </a:r>
            <a:r>
              <a:rPr lang="en-US" sz="2400" dirty="0" smtClean="0">
                <a:latin typeface="Franklin Gothic Book" pitchFamily="34" charset="0"/>
              </a:rPr>
              <a:t>(or goal)</a:t>
            </a:r>
          </a:p>
          <a:p>
            <a:pPr lvl="1" indent="0"/>
            <a:r>
              <a:rPr lang="en-US" sz="2400" dirty="0" smtClean="0">
                <a:latin typeface="Franklin Gothic Book" pitchFamily="34" charset="0"/>
              </a:rPr>
              <a:t>Be able to </a:t>
            </a:r>
            <a:r>
              <a:rPr lang="en-US" sz="2400" dirty="0" smtClean="0">
                <a:solidFill>
                  <a:srgbClr val="FFCC29"/>
                </a:solidFill>
                <a:latin typeface="Franklin Gothic Book" pitchFamily="34" charset="0"/>
              </a:rPr>
              <a:t>compare</a:t>
            </a:r>
            <a:r>
              <a:rPr lang="en-US" sz="2400" dirty="0" smtClean="0">
                <a:latin typeface="Franklin Gothic Book" pitchFamily="34" charset="0"/>
              </a:rPr>
              <a:t> their </a:t>
            </a:r>
            <a:r>
              <a:rPr lang="en-US" sz="2400" dirty="0" smtClean="0">
                <a:solidFill>
                  <a:srgbClr val="FFCC29"/>
                </a:solidFill>
                <a:latin typeface="Franklin Gothic Book" pitchFamily="34" charset="0"/>
              </a:rPr>
              <a:t>current </a:t>
            </a:r>
            <a:r>
              <a:rPr lang="en-US" sz="2400" dirty="0" smtClean="0">
                <a:latin typeface="Franklin Gothic Book" pitchFamily="34" charset="0"/>
              </a:rPr>
              <a:t>level of </a:t>
            </a:r>
            <a:r>
              <a:rPr lang="en-US" sz="2400" dirty="0" smtClean="0">
                <a:solidFill>
                  <a:srgbClr val="FFCC29"/>
                </a:solidFill>
                <a:latin typeface="Franklin Gothic Book" pitchFamily="34" charset="0"/>
              </a:rPr>
              <a:t>performance</a:t>
            </a:r>
            <a:r>
              <a:rPr lang="en-US" sz="2400" dirty="0" smtClean="0">
                <a:latin typeface="Franklin Gothic Book" pitchFamily="34" charset="0"/>
              </a:rPr>
              <a:t> to the standard</a:t>
            </a:r>
          </a:p>
          <a:p>
            <a:pPr lvl="1" indent="0"/>
            <a:r>
              <a:rPr lang="en-US" sz="2400" dirty="0" smtClean="0">
                <a:latin typeface="Franklin Gothic Book" pitchFamily="34" charset="0"/>
              </a:rPr>
              <a:t>Engage in appropriate </a:t>
            </a:r>
            <a:r>
              <a:rPr lang="en-US" sz="2400" dirty="0" smtClean="0">
                <a:solidFill>
                  <a:srgbClr val="FFCC29"/>
                </a:solidFill>
                <a:latin typeface="Franklin Gothic Book" pitchFamily="34" charset="0"/>
              </a:rPr>
              <a:t>action</a:t>
            </a:r>
            <a:r>
              <a:rPr lang="en-US" sz="2400" dirty="0" smtClean="0">
                <a:latin typeface="Franklin Gothic Book" pitchFamily="34" charset="0"/>
              </a:rPr>
              <a:t> with leads to some </a:t>
            </a:r>
            <a:r>
              <a:rPr lang="en-US" sz="2400" dirty="0" smtClean="0">
                <a:solidFill>
                  <a:srgbClr val="FFCC29"/>
                </a:solidFill>
                <a:latin typeface="Franklin Gothic Book" pitchFamily="34" charset="0"/>
              </a:rPr>
              <a:t>closure of the gap</a:t>
            </a:r>
            <a:endParaRPr lang="en-US" sz="1200" dirty="0" smtClean="0">
              <a:solidFill>
                <a:srgbClr val="FFCC29"/>
              </a:solidFill>
              <a:latin typeface="Franklin Gothic Book" pitchFamily="34" charset="0"/>
            </a:endParaRPr>
          </a:p>
          <a:p>
            <a:pPr lvl="1" indent="0">
              <a:buNone/>
            </a:pPr>
            <a:r>
              <a:rPr lang="en-US" sz="1200" dirty="0" smtClean="0">
                <a:latin typeface="Franklin Gothic Book" pitchFamily="34" charset="0"/>
              </a:rPr>
              <a:t>(Sadler, 1989)</a:t>
            </a:r>
            <a:endParaRPr lang="en-US" sz="2400" dirty="0" smtClean="0">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farm5.static.flickr.com/4026/4462127452_55a21de63c.jpg"/>
          <p:cNvPicPr>
            <a:picLocks noChangeAspect="1" noChangeArrowheads="1"/>
          </p:cNvPicPr>
          <p:nvPr/>
        </p:nvPicPr>
        <p:blipFill>
          <a:blip r:embed="rId2" cstate="print"/>
          <a:srcRect l="3738" r="20561" b="2740"/>
          <a:stretch>
            <a:fillRect/>
          </a:stretch>
        </p:blipFill>
        <p:spPr bwMode="auto">
          <a:xfrm>
            <a:off x="914400" y="533400"/>
            <a:ext cx="7543800" cy="5677370"/>
          </a:xfrm>
          <a:prstGeom prst="rect">
            <a:avLst/>
          </a:prstGeom>
          <a:noFill/>
        </p:spPr>
      </p:pic>
      <p:sp>
        <p:nvSpPr>
          <p:cNvPr id="3" name="Content Placeholder 2"/>
          <p:cNvSpPr>
            <a:spLocks noGrp="1"/>
          </p:cNvSpPr>
          <p:nvPr>
            <p:ph idx="1"/>
          </p:nvPr>
        </p:nvSpPr>
        <p:spPr>
          <a:xfrm>
            <a:off x="914400" y="533400"/>
            <a:ext cx="4267200" cy="2514600"/>
          </a:xfrm>
        </p:spPr>
        <p:txBody>
          <a:bodyPr/>
          <a:lstStyle/>
          <a:p>
            <a:pPr indent="0">
              <a:buNone/>
            </a:pPr>
            <a:r>
              <a:rPr lang="en-US" sz="2800" b="1" i="1" dirty="0" smtClean="0">
                <a:solidFill>
                  <a:srgbClr val="0057A8"/>
                </a:solidFill>
                <a:latin typeface="Franklin Gothic Book" pitchFamily="34" charset="0"/>
              </a:rPr>
              <a:t>Classrooms where students understand the learning outcomes for daily lessons see performance rates 20 percent higher than those where learning outcomes are unclear.</a:t>
            </a:r>
          </a:p>
          <a:p>
            <a:pPr indent="0">
              <a:buNone/>
            </a:pPr>
            <a:endParaRPr lang="en-US" sz="1800" dirty="0" smtClean="0">
              <a:solidFill>
                <a:srgbClr val="0057A8"/>
              </a:solidFill>
              <a:latin typeface="Franklin Gothic Book" pitchFamily="34" charset="0"/>
            </a:endParaRPr>
          </a:p>
          <a:p>
            <a:pPr indent="0">
              <a:buNone/>
            </a:pPr>
            <a:endParaRPr lang="en-US" sz="1800" dirty="0" smtClean="0">
              <a:solidFill>
                <a:srgbClr val="0057A8"/>
              </a:solidFill>
              <a:latin typeface="Franklin Gothic Book" pitchFamily="34" charset="0"/>
            </a:endParaRPr>
          </a:p>
          <a:p>
            <a:pPr indent="0">
              <a:buNone/>
            </a:pPr>
            <a:endParaRPr lang="en-US" sz="1800" dirty="0" smtClean="0">
              <a:solidFill>
                <a:srgbClr val="0057A8"/>
              </a:solidFill>
              <a:latin typeface="Franklin Gothic Book" pitchFamily="34" charset="0"/>
            </a:endParaRPr>
          </a:p>
          <a:p>
            <a:pPr indent="0">
              <a:buNone/>
            </a:pPr>
            <a:r>
              <a:rPr lang="en-US" sz="1800" dirty="0" smtClean="0">
                <a:solidFill>
                  <a:srgbClr val="0057A8"/>
                </a:solidFill>
                <a:latin typeface="Franklin Gothic Book" pitchFamily="34" charset="0"/>
              </a:rPr>
              <a:t>                                                           Marzano, 2003</a:t>
            </a:r>
            <a:endParaRPr lang="en-US" sz="1800" dirty="0">
              <a:solidFill>
                <a:srgbClr val="0057A8"/>
              </a:solidFill>
              <a:latin typeface="Franklin Gothic Book"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itchFamily="34" charset="0"/>
              </a:rPr>
              <a:t>Additional Incentives:</a:t>
            </a:r>
            <a:endParaRPr lang="en-US" b="1" dirty="0">
              <a:latin typeface="Franklin Gothic Book" pitchFamily="34" charset="0"/>
            </a:endParaRPr>
          </a:p>
        </p:txBody>
      </p:sp>
      <p:sp>
        <p:nvSpPr>
          <p:cNvPr id="3" name="Content Placeholder 2"/>
          <p:cNvSpPr>
            <a:spLocks noGrp="1"/>
          </p:cNvSpPr>
          <p:nvPr>
            <p:ph idx="1"/>
          </p:nvPr>
        </p:nvSpPr>
        <p:spPr>
          <a:xfrm>
            <a:off x="685800" y="1600200"/>
            <a:ext cx="7772400" cy="4114800"/>
          </a:xfrm>
        </p:spPr>
        <p:txBody>
          <a:bodyPr/>
          <a:lstStyle/>
          <a:p>
            <a:r>
              <a:rPr lang="en-US" dirty="0" smtClean="0">
                <a:latin typeface="Franklin Gothic Book" pitchFamily="34" charset="0"/>
              </a:rPr>
              <a:t>They provide scaffolding, not just for the learning of content, but for the learning of </a:t>
            </a:r>
            <a:r>
              <a:rPr lang="en-US" i="1" dirty="0" smtClean="0">
                <a:latin typeface="Franklin Gothic Book" pitchFamily="34" charset="0"/>
              </a:rPr>
              <a:t>how to learn. </a:t>
            </a:r>
          </a:p>
          <a:p>
            <a:r>
              <a:rPr lang="en-US" dirty="0" smtClean="0">
                <a:latin typeface="Franklin Gothic Book" pitchFamily="34" charset="0"/>
              </a:rPr>
              <a:t>Teachers assume the role of facilitator and guide while teaching students to evaluate their own progress.</a:t>
            </a:r>
          </a:p>
          <a:p>
            <a:r>
              <a:rPr lang="en-US" dirty="0" smtClean="0">
                <a:latin typeface="Franklin Gothic Book" pitchFamily="34" charset="0"/>
              </a:rPr>
              <a:t>They also encourage students to grow their self-esteem and self-efficacy by taking responsibility for their learning..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www.seguinolc.org/Portals/0/Programming/kidfish%20025.jpg"/>
          <p:cNvPicPr>
            <a:picLocks noChangeAspect="1" noChangeArrowheads="1"/>
          </p:cNvPicPr>
          <p:nvPr/>
        </p:nvPicPr>
        <p:blipFill>
          <a:blip r:embed="rId2" cstate="print"/>
          <a:srcRect t="13726"/>
          <a:stretch>
            <a:fillRect/>
          </a:stretch>
        </p:blipFill>
        <p:spPr bwMode="auto">
          <a:xfrm>
            <a:off x="228600" y="2133600"/>
            <a:ext cx="3209925" cy="4191000"/>
          </a:xfrm>
          <a:prstGeom prst="rect">
            <a:avLst/>
          </a:prstGeom>
          <a:noFill/>
        </p:spPr>
      </p:pic>
      <p:sp>
        <p:nvSpPr>
          <p:cNvPr id="3" name="Content Placeholder 2"/>
          <p:cNvSpPr>
            <a:spLocks noGrp="1"/>
          </p:cNvSpPr>
          <p:nvPr>
            <p:ph idx="1"/>
          </p:nvPr>
        </p:nvSpPr>
        <p:spPr>
          <a:xfrm>
            <a:off x="228600" y="609600"/>
            <a:ext cx="8763000" cy="6248400"/>
          </a:xfrm>
        </p:spPr>
        <p:txBody>
          <a:bodyPr/>
          <a:lstStyle/>
          <a:p>
            <a:pPr marL="0" indent="0" algn="r">
              <a:buNone/>
            </a:pPr>
            <a:r>
              <a:rPr lang="en-US" sz="4000" dirty="0" smtClean="0">
                <a:latin typeface="Franklin Gothic Book" pitchFamily="34" charset="0"/>
              </a:rPr>
              <a:t>This is </a:t>
            </a:r>
            <a:r>
              <a:rPr lang="en-US" sz="4000" dirty="0" smtClean="0">
                <a:solidFill>
                  <a:srgbClr val="FFCC29"/>
                </a:solidFill>
                <a:latin typeface="Franklin Gothic Book" pitchFamily="34" charset="0"/>
              </a:rPr>
              <a:t>not</a:t>
            </a:r>
            <a:r>
              <a:rPr lang="en-US" sz="4000" dirty="0" smtClean="0">
                <a:latin typeface="Franklin Gothic Book" pitchFamily="34" charset="0"/>
              </a:rPr>
              <a:t> a </a:t>
            </a:r>
            <a:r>
              <a:rPr lang="en-US" sz="4000" dirty="0" smtClean="0">
                <a:solidFill>
                  <a:srgbClr val="FFCC29"/>
                </a:solidFill>
                <a:latin typeface="Franklin Gothic Book" pitchFamily="34" charset="0"/>
              </a:rPr>
              <a:t>removal</a:t>
            </a:r>
            <a:r>
              <a:rPr lang="en-US" sz="4000" dirty="0" smtClean="0">
                <a:latin typeface="Franklin Gothic Book" pitchFamily="34" charset="0"/>
              </a:rPr>
              <a:t> of the </a:t>
            </a:r>
            <a:r>
              <a:rPr lang="en-US" sz="4000" dirty="0" smtClean="0">
                <a:solidFill>
                  <a:srgbClr val="FFCC29"/>
                </a:solidFill>
                <a:latin typeface="Franklin Gothic Book" pitchFamily="34" charset="0"/>
              </a:rPr>
              <a:t>teacher</a:t>
            </a:r>
            <a:r>
              <a:rPr lang="en-US" sz="4000" dirty="0" smtClean="0">
                <a:latin typeface="Franklin Gothic Book" pitchFamily="34" charset="0"/>
              </a:rPr>
              <a:t> from the evaluation process…</a:t>
            </a:r>
          </a:p>
          <a:p>
            <a:pPr marL="0" indent="0" algn="r">
              <a:buNone/>
              <a:tabLst>
                <a:tab pos="3079750" algn="l"/>
              </a:tabLst>
            </a:pPr>
            <a:r>
              <a:rPr lang="en-US" sz="4000" dirty="0" smtClean="0">
                <a:latin typeface="Franklin Gothic Book" pitchFamily="34" charset="0"/>
              </a:rPr>
              <a:t>	rather, it is the  </a:t>
            </a:r>
            <a:r>
              <a:rPr lang="en-US" sz="4000" dirty="0" smtClean="0">
                <a:solidFill>
                  <a:srgbClr val="FFCC29"/>
                </a:solidFill>
                <a:latin typeface="Franklin Gothic Book" pitchFamily="34" charset="0"/>
              </a:rPr>
              <a:t>inclusion</a:t>
            </a:r>
          </a:p>
          <a:p>
            <a:pPr marL="0" indent="0" algn="r">
              <a:buNone/>
              <a:tabLst>
                <a:tab pos="3079750" algn="l"/>
              </a:tabLst>
            </a:pPr>
            <a:r>
              <a:rPr lang="en-US" sz="4000" dirty="0" smtClean="0">
                <a:latin typeface="Franklin Gothic Book" pitchFamily="34" charset="0"/>
              </a:rPr>
              <a:t>	of the </a:t>
            </a:r>
            <a:r>
              <a:rPr lang="en-US" sz="4000" dirty="0" smtClean="0">
                <a:solidFill>
                  <a:srgbClr val="FFCC29"/>
                </a:solidFill>
                <a:latin typeface="Franklin Gothic Book" pitchFamily="34" charset="0"/>
              </a:rPr>
              <a:t>student</a:t>
            </a:r>
            <a:r>
              <a:rPr lang="en-US" sz="4000" dirty="0" smtClean="0">
                <a:latin typeface="Franklin Gothic Book" pitchFamily="34" charset="0"/>
              </a:rPr>
              <a:t> in their</a:t>
            </a:r>
          </a:p>
          <a:p>
            <a:pPr marL="0" indent="0" algn="r">
              <a:buNone/>
              <a:tabLst>
                <a:tab pos="3079750" algn="l"/>
              </a:tabLst>
            </a:pPr>
            <a:r>
              <a:rPr lang="en-US" sz="4000" dirty="0" smtClean="0">
                <a:latin typeface="Franklin Gothic Book" pitchFamily="34" charset="0"/>
              </a:rPr>
              <a:t>	own learning and 	assessment in order</a:t>
            </a:r>
          </a:p>
          <a:p>
            <a:pPr marL="0" indent="0" algn="r">
              <a:buNone/>
              <a:tabLst>
                <a:tab pos="3079750" algn="l"/>
              </a:tabLst>
            </a:pPr>
            <a:r>
              <a:rPr lang="en-US" sz="4000" dirty="0" smtClean="0">
                <a:solidFill>
                  <a:srgbClr val="FFCC29"/>
                </a:solidFill>
                <a:latin typeface="Franklin Gothic Book" pitchFamily="34" charset="0"/>
              </a:rPr>
              <a:t>	</a:t>
            </a:r>
            <a:r>
              <a:rPr lang="en-US" sz="4000" dirty="0" smtClean="0">
                <a:latin typeface="Franklin Gothic Book" pitchFamily="34" charset="0"/>
              </a:rPr>
              <a:t>to </a:t>
            </a:r>
            <a:r>
              <a:rPr lang="en-US" sz="4000" dirty="0" smtClean="0">
                <a:solidFill>
                  <a:srgbClr val="FFCC29"/>
                </a:solidFill>
                <a:latin typeface="Franklin Gothic Book" pitchFamily="34" charset="0"/>
              </a:rPr>
              <a:t>boost student 	achievement</a:t>
            </a:r>
            <a:r>
              <a:rPr lang="en-US" sz="4000" dirty="0" smtClean="0">
                <a:latin typeface="Franklin Gothic Book" pitchFamily="34" charset="0"/>
              </a:rPr>
              <a:t>.</a:t>
            </a:r>
          </a:p>
          <a:p>
            <a:pPr marL="0" indent="0" algn="r">
              <a:buNone/>
            </a:pPr>
            <a:endParaRPr lang="en-US" dirty="0">
              <a:latin typeface="Franklin Gothic Boo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fade">
                                      <p:cBhvr>
                                        <p:cTn id="24"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840</Words>
  <Application>Microsoft Office PowerPoint</Application>
  <PresentationFormat>On-screen Show (4:3)</PresentationFormat>
  <Paragraphs>93</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Student-Friendly Standards</vt:lpstr>
      <vt:lpstr>Welcome!</vt:lpstr>
      <vt:lpstr>Student-Friendly Standards</vt:lpstr>
      <vt:lpstr>Why Use Student Friendly Standards?</vt:lpstr>
      <vt:lpstr>How do the Student-Friendly Standards relate to the Nebraska Literacy Plan?</vt:lpstr>
      <vt:lpstr>Why Write Student-Friendly Standards?</vt:lpstr>
      <vt:lpstr>Slide 7</vt:lpstr>
      <vt:lpstr>Additional Incentives:</vt:lpstr>
      <vt:lpstr>Slide 9</vt:lpstr>
      <vt:lpstr>5 Critical Features of Formative Assessment Formative Assessment for Students and Teachers (FAST) State Collaborative on Assessment and Student Standards (SCASS)</vt:lpstr>
      <vt:lpstr>Rick Stiggins on Writing Student-Friendly Standards</vt:lpstr>
      <vt:lpstr>How Can Student-Friendly Standards Be Used?</vt:lpstr>
      <vt:lpstr>What Applications Might They Have?</vt:lpstr>
      <vt:lpstr>Samples from School Districts Nationwide</vt:lpstr>
      <vt:lpstr>Slide 15</vt:lpstr>
      <vt:lpstr>Slide 16</vt:lpstr>
      <vt:lpstr>Slide 17</vt:lpstr>
      <vt:lpstr>Samples of the Nebraska Student-Friendly Standards</vt:lpstr>
      <vt:lpstr>Slide 19</vt:lpstr>
      <vt:lpstr>Slide 20</vt:lpstr>
      <vt:lpstr>Slide 21</vt:lpstr>
      <vt:lpstr>Slide 22</vt:lpstr>
      <vt:lpstr>Slide 23</vt:lpstr>
      <vt:lpstr>For More Information:</vt:lpstr>
      <vt:lpstr>Slide 25</vt:lpstr>
    </vt:vector>
  </TitlesOfParts>
  <Company>Honeywell Project Operations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Crisp White &amp; Navy</dc:title>
  <dc:creator>nshastry</dc:creator>
  <cp:lastModifiedBy>tparker</cp:lastModifiedBy>
  <cp:revision>83</cp:revision>
  <dcterms:created xsi:type="dcterms:W3CDTF">2000-12-30T02:52:07Z</dcterms:created>
  <dcterms:modified xsi:type="dcterms:W3CDTF">2011-08-22T21:01:54Z</dcterms:modified>
</cp:coreProperties>
</file>