
<file path=[Content_Types].xml><?xml version="1.0" encoding="utf-8"?>
<Types xmlns="http://schemas.openxmlformats.org/package/2006/content-types">
  <Default Extension="png" ContentType="image/pn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handoutMasterIdLst>
    <p:handoutMasterId r:id="rId33"/>
  </p:handoutMasterIdLst>
  <p:sldIdLst>
    <p:sldId id="256" r:id="rId2"/>
    <p:sldId id="586" r:id="rId3"/>
    <p:sldId id="380" r:id="rId4"/>
    <p:sldId id="543" r:id="rId5"/>
    <p:sldId id="638" r:id="rId6"/>
    <p:sldId id="642" r:id="rId7"/>
    <p:sldId id="640" r:id="rId8"/>
    <p:sldId id="666" r:id="rId9"/>
    <p:sldId id="667" r:id="rId10"/>
    <p:sldId id="641" r:id="rId11"/>
    <p:sldId id="659" r:id="rId12"/>
    <p:sldId id="658" r:id="rId13"/>
    <p:sldId id="643" r:id="rId14"/>
    <p:sldId id="644" r:id="rId15"/>
    <p:sldId id="645" r:id="rId16"/>
    <p:sldId id="657" r:id="rId17"/>
    <p:sldId id="656" r:id="rId18"/>
    <p:sldId id="646" r:id="rId19"/>
    <p:sldId id="647" r:id="rId20"/>
    <p:sldId id="648" r:id="rId21"/>
    <p:sldId id="651" r:id="rId22"/>
    <p:sldId id="654" r:id="rId23"/>
    <p:sldId id="652" r:id="rId24"/>
    <p:sldId id="653" r:id="rId25"/>
    <p:sldId id="655" r:id="rId26"/>
    <p:sldId id="660" r:id="rId27"/>
    <p:sldId id="661" r:id="rId28"/>
    <p:sldId id="662" r:id="rId29"/>
    <p:sldId id="663" r:id="rId30"/>
    <p:sldId id="668" r:id="rId31"/>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71E8"/>
    <a:srgbClr val="000000"/>
    <a:srgbClr val="FFB9D5"/>
    <a:srgbClr val="E4E4E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95" autoAdjust="0"/>
    <p:restoredTop sz="30208" autoAdjust="0"/>
  </p:normalViewPr>
  <p:slideViewPr>
    <p:cSldViewPr snapToGrid="0" snapToObjects="1">
      <p:cViewPr varScale="1">
        <p:scale>
          <a:sx n="25" d="100"/>
          <a:sy n="25" d="100"/>
        </p:scale>
        <p:origin x="2736" y="28"/>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diagrams/_rels/drawing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A40F61-626C-4C5F-ABFF-4538935B3FBB}"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00FF650B-AF82-4D27-A52A-6EFA1B3A2ECA}">
      <dgm:prSet phldrT="[Text]"/>
      <dgm:spPr>
        <a:blipFill rotWithShape="0">
          <a:blip xmlns:r="http://schemas.openxmlformats.org/officeDocument/2006/relationships" r:embed="rId1"/>
          <a:stretch>
            <a:fillRect/>
          </a:stretch>
        </a:blipFill>
      </dgm:spPr>
      <dgm:t>
        <a:bodyPr/>
        <a:lstStyle/>
        <a:p>
          <a:endParaRPr lang="en-US" dirty="0"/>
        </a:p>
      </dgm:t>
    </dgm:pt>
    <dgm:pt modelId="{5F70FF27-41BF-4B61-B847-13A4D114F78D}" type="parTrans" cxnId="{93B13F53-575D-42C8-9AB4-77107F0592F6}">
      <dgm:prSet/>
      <dgm:spPr/>
      <dgm:t>
        <a:bodyPr/>
        <a:lstStyle/>
        <a:p>
          <a:endParaRPr lang="en-US"/>
        </a:p>
      </dgm:t>
    </dgm:pt>
    <dgm:pt modelId="{1002B96C-00AA-4125-973B-433BECE52081}" type="sibTrans" cxnId="{93B13F53-575D-42C8-9AB4-77107F0592F6}">
      <dgm:prSet/>
      <dgm:spPr/>
      <dgm:t>
        <a:bodyPr/>
        <a:lstStyle/>
        <a:p>
          <a:endParaRPr lang="en-US"/>
        </a:p>
      </dgm:t>
    </dgm:pt>
    <dgm:pt modelId="{6B72F326-01EB-4A24-AF51-A82547476A21}">
      <dgm:prSet phldrT="[Text]"/>
      <dgm:spPr>
        <a:blipFill rotWithShape="0">
          <a:blip xmlns:r="http://schemas.openxmlformats.org/officeDocument/2006/relationships" r:embed="rId2"/>
          <a:stretch>
            <a:fillRect/>
          </a:stretch>
        </a:blipFill>
      </dgm:spPr>
      <dgm:t>
        <a:bodyPr/>
        <a:lstStyle/>
        <a:p>
          <a:r>
            <a:rPr lang="en-US" b="1" dirty="0" smtClean="0">
              <a:solidFill>
                <a:schemeClr val="tx1"/>
              </a:solidFill>
            </a:rPr>
            <a:t>Public involvement </a:t>
          </a:r>
          <a:endParaRPr lang="en-US" b="1" dirty="0">
            <a:solidFill>
              <a:schemeClr val="tx1"/>
            </a:solidFill>
          </a:endParaRPr>
        </a:p>
      </dgm:t>
    </dgm:pt>
    <dgm:pt modelId="{C5ACC8DE-5225-44C0-9912-900945FB94B0}" type="parTrans" cxnId="{01496489-E30A-48F9-96B0-A6B8401A318F}">
      <dgm:prSet/>
      <dgm:spPr/>
      <dgm:t>
        <a:bodyPr/>
        <a:lstStyle/>
        <a:p>
          <a:endParaRPr lang="en-US"/>
        </a:p>
      </dgm:t>
    </dgm:pt>
    <dgm:pt modelId="{FF528E7A-4475-43CC-97AE-B0FEF4AF2883}" type="sibTrans" cxnId="{01496489-E30A-48F9-96B0-A6B8401A318F}">
      <dgm:prSet/>
      <dgm:spPr/>
      <dgm:t>
        <a:bodyPr/>
        <a:lstStyle/>
        <a:p>
          <a:endParaRPr lang="en-US"/>
        </a:p>
      </dgm:t>
    </dgm:pt>
    <dgm:pt modelId="{3B87E90E-5C6E-4775-A22D-ACFE97219FA9}">
      <dgm:prSet phldrT="[Text]"/>
      <dgm:spPr>
        <a:blipFill rotWithShape="0">
          <a:blip xmlns:r="http://schemas.openxmlformats.org/officeDocument/2006/relationships" r:embed="rId2"/>
          <a:stretch>
            <a:fillRect/>
          </a:stretch>
        </a:blipFill>
      </dgm:spPr>
      <dgm:t>
        <a:bodyPr/>
        <a:lstStyle/>
        <a:p>
          <a:r>
            <a:rPr lang="en-US" b="1" dirty="0" smtClean="0">
              <a:solidFill>
                <a:schemeClr val="tx1"/>
              </a:solidFill>
            </a:rPr>
            <a:t>Nutrition Guidelines</a:t>
          </a:r>
          <a:endParaRPr lang="en-US" b="1" dirty="0">
            <a:solidFill>
              <a:schemeClr val="tx1"/>
            </a:solidFill>
          </a:endParaRPr>
        </a:p>
      </dgm:t>
    </dgm:pt>
    <dgm:pt modelId="{6F16E9D1-5313-477C-8B0B-54F516AFAF85}" type="parTrans" cxnId="{F733ACC6-2DAB-49AF-81EA-5FB23E1C8B69}">
      <dgm:prSet/>
      <dgm:spPr/>
      <dgm:t>
        <a:bodyPr/>
        <a:lstStyle/>
        <a:p>
          <a:endParaRPr lang="en-US"/>
        </a:p>
      </dgm:t>
    </dgm:pt>
    <dgm:pt modelId="{E7DFA7B5-01C0-45C1-9AB3-F7784DF67480}" type="sibTrans" cxnId="{F733ACC6-2DAB-49AF-81EA-5FB23E1C8B69}">
      <dgm:prSet/>
      <dgm:spPr/>
      <dgm:t>
        <a:bodyPr/>
        <a:lstStyle/>
        <a:p>
          <a:endParaRPr lang="en-US"/>
        </a:p>
      </dgm:t>
    </dgm:pt>
    <dgm:pt modelId="{2BE8E50B-5156-41E0-B66E-BD23A5A7BC53}">
      <dgm:prSet phldrT="[Text]"/>
      <dgm:spPr>
        <a:blipFill rotWithShape="0">
          <a:blip xmlns:r="http://schemas.openxmlformats.org/officeDocument/2006/relationships" r:embed="rId2"/>
          <a:stretch>
            <a:fillRect/>
          </a:stretch>
        </a:blipFill>
      </dgm:spPr>
      <dgm:t>
        <a:bodyPr/>
        <a:lstStyle/>
        <a:p>
          <a:r>
            <a:rPr lang="en-US" b="1" dirty="0" smtClean="0">
              <a:solidFill>
                <a:schemeClr val="tx1"/>
              </a:solidFill>
            </a:rPr>
            <a:t>Public Notification </a:t>
          </a:r>
          <a:endParaRPr lang="en-US" b="1" dirty="0">
            <a:solidFill>
              <a:schemeClr val="tx1"/>
            </a:solidFill>
          </a:endParaRPr>
        </a:p>
      </dgm:t>
    </dgm:pt>
    <dgm:pt modelId="{D6C88149-49BE-4B30-B60D-D7C3B1711841}" type="parTrans" cxnId="{BB07A1C6-A38C-461B-8FCF-8207861C1A79}">
      <dgm:prSet/>
      <dgm:spPr/>
      <dgm:t>
        <a:bodyPr/>
        <a:lstStyle/>
        <a:p>
          <a:endParaRPr lang="en-US"/>
        </a:p>
      </dgm:t>
    </dgm:pt>
    <dgm:pt modelId="{B1F6DD75-0542-49F0-BEE2-88773D991F59}" type="sibTrans" cxnId="{BB07A1C6-A38C-461B-8FCF-8207861C1A79}">
      <dgm:prSet/>
      <dgm:spPr/>
      <dgm:t>
        <a:bodyPr/>
        <a:lstStyle/>
        <a:p>
          <a:endParaRPr lang="en-US"/>
        </a:p>
      </dgm:t>
    </dgm:pt>
    <dgm:pt modelId="{66F7A5CF-C23F-4C0B-87D3-4F2F79E131E2}">
      <dgm:prSet phldrT="[Text]"/>
      <dgm:spPr>
        <a:blipFill rotWithShape="0">
          <a:blip xmlns:r="http://schemas.openxmlformats.org/officeDocument/2006/relationships" r:embed="rId2"/>
          <a:stretch>
            <a:fillRect/>
          </a:stretch>
        </a:blipFill>
      </dgm:spPr>
      <dgm:t>
        <a:bodyPr/>
        <a:lstStyle/>
        <a:p>
          <a:r>
            <a:rPr lang="en-US" b="1" dirty="0" smtClean="0">
              <a:solidFill>
                <a:schemeClr val="tx1"/>
              </a:solidFill>
            </a:rPr>
            <a:t>Monitoring &amp; Evaluation </a:t>
          </a:r>
          <a:endParaRPr lang="en-US" b="1" dirty="0">
            <a:solidFill>
              <a:schemeClr val="tx1"/>
            </a:solidFill>
          </a:endParaRPr>
        </a:p>
      </dgm:t>
    </dgm:pt>
    <dgm:pt modelId="{1CBB0395-FEFB-4D62-A567-54828EBA7AEF}" type="parTrans" cxnId="{D909950E-D8AB-430D-A7C8-6E0505670937}">
      <dgm:prSet/>
      <dgm:spPr/>
      <dgm:t>
        <a:bodyPr/>
        <a:lstStyle/>
        <a:p>
          <a:endParaRPr lang="en-US"/>
        </a:p>
      </dgm:t>
    </dgm:pt>
    <dgm:pt modelId="{D8391FC7-202E-43D6-8496-53892B01053A}" type="sibTrans" cxnId="{D909950E-D8AB-430D-A7C8-6E0505670937}">
      <dgm:prSet/>
      <dgm:spPr/>
      <dgm:t>
        <a:bodyPr/>
        <a:lstStyle/>
        <a:p>
          <a:endParaRPr lang="en-US"/>
        </a:p>
      </dgm:t>
    </dgm:pt>
    <dgm:pt modelId="{E6AC7A6A-6871-4964-97B2-BC02B296AAE4}">
      <dgm:prSet/>
      <dgm:spPr>
        <a:blipFill rotWithShape="0">
          <a:blip xmlns:r="http://schemas.openxmlformats.org/officeDocument/2006/relationships" r:embed="rId2"/>
          <a:stretch>
            <a:fillRect/>
          </a:stretch>
        </a:blipFill>
      </dgm:spPr>
      <dgm:t>
        <a:bodyPr/>
        <a:lstStyle/>
        <a:p>
          <a:r>
            <a:rPr lang="en-US" b="1" dirty="0" smtClean="0">
              <a:solidFill>
                <a:schemeClr val="tx1"/>
              </a:solidFill>
            </a:rPr>
            <a:t>Nutrition Promotion </a:t>
          </a:r>
          <a:endParaRPr lang="en-US" b="1" dirty="0">
            <a:solidFill>
              <a:schemeClr val="tx1"/>
            </a:solidFill>
          </a:endParaRPr>
        </a:p>
      </dgm:t>
    </dgm:pt>
    <dgm:pt modelId="{58CC3A83-AE1C-4BDE-9AFE-D93AF03D2DF1}" type="parTrans" cxnId="{BED25AE5-122F-4CF5-8C14-2268353EAC57}">
      <dgm:prSet/>
      <dgm:spPr/>
      <dgm:t>
        <a:bodyPr/>
        <a:lstStyle/>
        <a:p>
          <a:endParaRPr lang="en-US"/>
        </a:p>
      </dgm:t>
    </dgm:pt>
    <dgm:pt modelId="{A118203A-BCCB-47E1-BE5F-DE0C3CD04962}" type="sibTrans" cxnId="{BED25AE5-122F-4CF5-8C14-2268353EAC57}">
      <dgm:prSet/>
      <dgm:spPr/>
      <dgm:t>
        <a:bodyPr/>
        <a:lstStyle/>
        <a:p>
          <a:endParaRPr lang="en-US"/>
        </a:p>
      </dgm:t>
    </dgm:pt>
    <dgm:pt modelId="{12C9A247-B37D-4EB0-A2E9-FDC6D4925B01}">
      <dgm:prSet/>
      <dgm:spPr>
        <a:blipFill rotWithShape="0">
          <a:blip xmlns:r="http://schemas.openxmlformats.org/officeDocument/2006/relationships" r:embed="rId2"/>
          <a:stretch>
            <a:fillRect/>
          </a:stretch>
        </a:blipFill>
      </dgm:spPr>
      <dgm:t>
        <a:bodyPr/>
        <a:lstStyle/>
        <a:p>
          <a:r>
            <a:rPr lang="en-US" b="1" dirty="0" smtClean="0">
              <a:solidFill>
                <a:schemeClr val="tx1"/>
              </a:solidFill>
            </a:rPr>
            <a:t>Nutrition Education </a:t>
          </a:r>
          <a:endParaRPr lang="en-US" b="1" dirty="0">
            <a:solidFill>
              <a:schemeClr val="tx1"/>
            </a:solidFill>
          </a:endParaRPr>
        </a:p>
      </dgm:t>
    </dgm:pt>
    <dgm:pt modelId="{5421F636-3FE6-46B9-8B7B-E44BD002584A}" type="parTrans" cxnId="{358AC790-4427-4FA8-B9D2-BCEB27130D29}">
      <dgm:prSet/>
      <dgm:spPr/>
      <dgm:t>
        <a:bodyPr/>
        <a:lstStyle/>
        <a:p>
          <a:endParaRPr lang="en-US"/>
        </a:p>
      </dgm:t>
    </dgm:pt>
    <dgm:pt modelId="{F5EF1604-0FE6-44E5-BC03-844550A24959}" type="sibTrans" cxnId="{358AC790-4427-4FA8-B9D2-BCEB27130D29}">
      <dgm:prSet/>
      <dgm:spPr/>
      <dgm:t>
        <a:bodyPr/>
        <a:lstStyle/>
        <a:p>
          <a:endParaRPr lang="en-US"/>
        </a:p>
      </dgm:t>
    </dgm:pt>
    <dgm:pt modelId="{E858522C-5AAB-455F-BD72-572145D75B55}">
      <dgm:prSet/>
      <dgm:spPr>
        <a:blipFill rotWithShape="0">
          <a:blip xmlns:r="http://schemas.openxmlformats.org/officeDocument/2006/relationships" r:embed="rId3"/>
          <a:stretch>
            <a:fillRect/>
          </a:stretch>
        </a:blipFill>
      </dgm:spPr>
      <dgm:t>
        <a:bodyPr/>
        <a:lstStyle/>
        <a:p>
          <a:r>
            <a:rPr lang="en-US" b="1" dirty="0" smtClean="0">
              <a:solidFill>
                <a:srgbClr val="FF0000"/>
              </a:solidFill>
            </a:rPr>
            <a:t>Physical Education </a:t>
          </a:r>
          <a:endParaRPr lang="en-US" b="1" dirty="0">
            <a:solidFill>
              <a:srgbClr val="FF0000"/>
            </a:solidFill>
          </a:endParaRPr>
        </a:p>
      </dgm:t>
    </dgm:pt>
    <dgm:pt modelId="{C0B99070-7AFE-46C2-92BA-7086D35090DB}" type="parTrans" cxnId="{EE57C96F-10B8-4BA0-9D86-245C31507CEE}">
      <dgm:prSet/>
      <dgm:spPr/>
      <dgm:t>
        <a:bodyPr/>
        <a:lstStyle/>
        <a:p>
          <a:endParaRPr lang="en-US"/>
        </a:p>
      </dgm:t>
    </dgm:pt>
    <dgm:pt modelId="{1C740DF3-3737-4B80-A8E2-C64013BCBFC9}" type="sibTrans" cxnId="{EE57C96F-10B8-4BA0-9D86-245C31507CEE}">
      <dgm:prSet/>
      <dgm:spPr/>
      <dgm:t>
        <a:bodyPr/>
        <a:lstStyle/>
        <a:p>
          <a:endParaRPr lang="en-US"/>
        </a:p>
      </dgm:t>
    </dgm:pt>
    <dgm:pt modelId="{2BBDD678-9F49-45C2-A73E-2D6C6E34D910}">
      <dgm:prSet/>
      <dgm:spPr>
        <a:blipFill rotWithShape="0">
          <a:blip xmlns:r="http://schemas.openxmlformats.org/officeDocument/2006/relationships" r:embed="rId3"/>
          <a:stretch>
            <a:fillRect/>
          </a:stretch>
        </a:blipFill>
      </dgm:spPr>
      <dgm:t>
        <a:bodyPr/>
        <a:lstStyle/>
        <a:p>
          <a:r>
            <a:rPr lang="en-US" b="1" dirty="0" smtClean="0">
              <a:solidFill>
                <a:srgbClr val="FF0000"/>
              </a:solidFill>
            </a:rPr>
            <a:t>Physical Activity </a:t>
          </a:r>
          <a:endParaRPr lang="en-US" b="1" dirty="0">
            <a:solidFill>
              <a:srgbClr val="FF0000"/>
            </a:solidFill>
          </a:endParaRPr>
        </a:p>
      </dgm:t>
    </dgm:pt>
    <dgm:pt modelId="{4C4DFB0F-F521-4FBB-AA04-9340474F2BA4}" type="parTrans" cxnId="{8BB9F2C3-DA7C-4232-9388-B5D925EB9287}">
      <dgm:prSet/>
      <dgm:spPr/>
      <dgm:t>
        <a:bodyPr/>
        <a:lstStyle/>
        <a:p>
          <a:endParaRPr lang="en-US"/>
        </a:p>
      </dgm:t>
    </dgm:pt>
    <dgm:pt modelId="{A4A49FA8-171C-4C68-BA6F-F064B7B1A891}" type="sibTrans" cxnId="{8BB9F2C3-DA7C-4232-9388-B5D925EB9287}">
      <dgm:prSet/>
      <dgm:spPr/>
      <dgm:t>
        <a:bodyPr/>
        <a:lstStyle/>
        <a:p>
          <a:endParaRPr lang="en-US"/>
        </a:p>
      </dgm:t>
    </dgm:pt>
    <dgm:pt modelId="{06317BE3-F26E-437E-9B51-C7FE0CA60EC0}" type="pres">
      <dgm:prSet presAssocID="{75A40F61-626C-4C5F-ABFF-4538935B3FBB}" presName="Name0" presStyleCnt="0">
        <dgm:presLayoutVars>
          <dgm:chMax val="1"/>
          <dgm:dir/>
          <dgm:animLvl val="ctr"/>
          <dgm:resizeHandles val="exact"/>
        </dgm:presLayoutVars>
      </dgm:prSet>
      <dgm:spPr/>
      <dgm:t>
        <a:bodyPr/>
        <a:lstStyle/>
        <a:p>
          <a:endParaRPr lang="en-US"/>
        </a:p>
      </dgm:t>
    </dgm:pt>
    <dgm:pt modelId="{926EAD02-0517-4CBA-BE51-CD13C8DFC86F}" type="pres">
      <dgm:prSet presAssocID="{00FF650B-AF82-4D27-A52A-6EFA1B3A2ECA}" presName="centerShape" presStyleLbl="node0" presStyleIdx="0" presStyleCnt="1" custLinFactNeighborX="-1244" custLinFactNeighborY="-10150"/>
      <dgm:spPr/>
      <dgm:t>
        <a:bodyPr/>
        <a:lstStyle/>
        <a:p>
          <a:endParaRPr lang="en-US"/>
        </a:p>
      </dgm:t>
    </dgm:pt>
    <dgm:pt modelId="{49C4FA89-E2D9-4E80-9F86-13DB0E503E39}" type="pres">
      <dgm:prSet presAssocID="{6B72F326-01EB-4A24-AF51-A82547476A21}" presName="node" presStyleLbl="node1" presStyleIdx="0" presStyleCnt="8">
        <dgm:presLayoutVars>
          <dgm:bulletEnabled val="1"/>
        </dgm:presLayoutVars>
      </dgm:prSet>
      <dgm:spPr/>
      <dgm:t>
        <a:bodyPr/>
        <a:lstStyle/>
        <a:p>
          <a:endParaRPr lang="en-US"/>
        </a:p>
      </dgm:t>
    </dgm:pt>
    <dgm:pt modelId="{ADA6028B-DF66-4865-AE68-240BDF51595E}" type="pres">
      <dgm:prSet presAssocID="{6B72F326-01EB-4A24-AF51-A82547476A21}" presName="dummy" presStyleCnt="0"/>
      <dgm:spPr/>
    </dgm:pt>
    <dgm:pt modelId="{E7C2BEB2-7678-4D5B-9EE1-352A8E7F2D20}" type="pres">
      <dgm:prSet presAssocID="{FF528E7A-4475-43CC-97AE-B0FEF4AF2883}" presName="sibTrans" presStyleLbl="sibTrans2D1" presStyleIdx="0" presStyleCnt="8"/>
      <dgm:spPr/>
      <dgm:t>
        <a:bodyPr/>
        <a:lstStyle/>
        <a:p>
          <a:endParaRPr lang="en-US"/>
        </a:p>
      </dgm:t>
    </dgm:pt>
    <dgm:pt modelId="{3FE24571-0B8F-474E-8DD7-ECAC52B8CC27}" type="pres">
      <dgm:prSet presAssocID="{3B87E90E-5C6E-4775-A22D-ACFE97219FA9}" presName="node" presStyleLbl="node1" presStyleIdx="1" presStyleCnt="8">
        <dgm:presLayoutVars>
          <dgm:bulletEnabled val="1"/>
        </dgm:presLayoutVars>
      </dgm:prSet>
      <dgm:spPr/>
      <dgm:t>
        <a:bodyPr/>
        <a:lstStyle/>
        <a:p>
          <a:endParaRPr lang="en-US"/>
        </a:p>
      </dgm:t>
    </dgm:pt>
    <dgm:pt modelId="{AD465F81-17B0-4708-B499-8C5AF8ED47C6}" type="pres">
      <dgm:prSet presAssocID="{3B87E90E-5C6E-4775-A22D-ACFE97219FA9}" presName="dummy" presStyleCnt="0"/>
      <dgm:spPr/>
    </dgm:pt>
    <dgm:pt modelId="{072054D5-9027-4F97-ADAE-FC2816AC37CC}" type="pres">
      <dgm:prSet presAssocID="{E7DFA7B5-01C0-45C1-9AB3-F7784DF67480}" presName="sibTrans" presStyleLbl="sibTrans2D1" presStyleIdx="1" presStyleCnt="8"/>
      <dgm:spPr/>
      <dgm:t>
        <a:bodyPr/>
        <a:lstStyle/>
        <a:p>
          <a:endParaRPr lang="en-US"/>
        </a:p>
      </dgm:t>
    </dgm:pt>
    <dgm:pt modelId="{808CE7B1-8D5F-4F1E-9544-B86130E272D2}" type="pres">
      <dgm:prSet presAssocID="{12C9A247-B37D-4EB0-A2E9-FDC6D4925B01}" presName="node" presStyleLbl="node1" presStyleIdx="2" presStyleCnt="8">
        <dgm:presLayoutVars>
          <dgm:bulletEnabled val="1"/>
        </dgm:presLayoutVars>
      </dgm:prSet>
      <dgm:spPr/>
      <dgm:t>
        <a:bodyPr/>
        <a:lstStyle/>
        <a:p>
          <a:endParaRPr lang="en-US"/>
        </a:p>
      </dgm:t>
    </dgm:pt>
    <dgm:pt modelId="{5B1A517B-79CA-43A9-963E-56B25F2BAC4A}" type="pres">
      <dgm:prSet presAssocID="{12C9A247-B37D-4EB0-A2E9-FDC6D4925B01}" presName="dummy" presStyleCnt="0"/>
      <dgm:spPr/>
    </dgm:pt>
    <dgm:pt modelId="{7305A298-5E0B-48E2-AF5F-D78373EBF2D5}" type="pres">
      <dgm:prSet presAssocID="{F5EF1604-0FE6-44E5-BC03-844550A24959}" presName="sibTrans" presStyleLbl="sibTrans2D1" presStyleIdx="2" presStyleCnt="8"/>
      <dgm:spPr/>
      <dgm:t>
        <a:bodyPr/>
        <a:lstStyle/>
        <a:p>
          <a:endParaRPr lang="en-US"/>
        </a:p>
      </dgm:t>
    </dgm:pt>
    <dgm:pt modelId="{D6775455-3C01-4874-9313-5A78AD1D9E85}" type="pres">
      <dgm:prSet presAssocID="{E6AC7A6A-6871-4964-97B2-BC02B296AAE4}" presName="node" presStyleLbl="node1" presStyleIdx="3" presStyleCnt="8">
        <dgm:presLayoutVars>
          <dgm:bulletEnabled val="1"/>
        </dgm:presLayoutVars>
      </dgm:prSet>
      <dgm:spPr/>
      <dgm:t>
        <a:bodyPr/>
        <a:lstStyle/>
        <a:p>
          <a:endParaRPr lang="en-US"/>
        </a:p>
      </dgm:t>
    </dgm:pt>
    <dgm:pt modelId="{4659EA1F-0D95-4FA9-AC07-EF25E10AB645}" type="pres">
      <dgm:prSet presAssocID="{E6AC7A6A-6871-4964-97B2-BC02B296AAE4}" presName="dummy" presStyleCnt="0"/>
      <dgm:spPr/>
    </dgm:pt>
    <dgm:pt modelId="{90E0AFFB-33EF-4A90-AB20-D6C48D7DA9A6}" type="pres">
      <dgm:prSet presAssocID="{A118203A-BCCB-47E1-BE5F-DE0C3CD04962}" presName="sibTrans" presStyleLbl="sibTrans2D1" presStyleIdx="3" presStyleCnt="8"/>
      <dgm:spPr/>
      <dgm:t>
        <a:bodyPr/>
        <a:lstStyle/>
        <a:p>
          <a:endParaRPr lang="en-US"/>
        </a:p>
      </dgm:t>
    </dgm:pt>
    <dgm:pt modelId="{97FAC3FC-035A-49AB-8AB2-88AD22B81CC3}" type="pres">
      <dgm:prSet presAssocID="{2BE8E50B-5156-41E0-B66E-BD23A5A7BC53}" presName="node" presStyleLbl="node1" presStyleIdx="4" presStyleCnt="8">
        <dgm:presLayoutVars>
          <dgm:bulletEnabled val="1"/>
        </dgm:presLayoutVars>
      </dgm:prSet>
      <dgm:spPr/>
      <dgm:t>
        <a:bodyPr/>
        <a:lstStyle/>
        <a:p>
          <a:endParaRPr lang="en-US"/>
        </a:p>
      </dgm:t>
    </dgm:pt>
    <dgm:pt modelId="{20BB1F30-8739-494C-80A8-6F04531CE06F}" type="pres">
      <dgm:prSet presAssocID="{2BE8E50B-5156-41E0-B66E-BD23A5A7BC53}" presName="dummy" presStyleCnt="0"/>
      <dgm:spPr/>
    </dgm:pt>
    <dgm:pt modelId="{072D345A-5DFA-4E52-8C22-03DB0E194EC8}" type="pres">
      <dgm:prSet presAssocID="{B1F6DD75-0542-49F0-BEE2-88773D991F59}" presName="sibTrans" presStyleLbl="sibTrans2D1" presStyleIdx="4" presStyleCnt="8"/>
      <dgm:spPr/>
      <dgm:t>
        <a:bodyPr/>
        <a:lstStyle/>
        <a:p>
          <a:endParaRPr lang="en-US"/>
        </a:p>
      </dgm:t>
    </dgm:pt>
    <dgm:pt modelId="{0E0656C1-13F1-4A93-BA32-975D5AAF9F0A}" type="pres">
      <dgm:prSet presAssocID="{66F7A5CF-C23F-4C0B-87D3-4F2F79E131E2}" presName="node" presStyleLbl="node1" presStyleIdx="5" presStyleCnt="8">
        <dgm:presLayoutVars>
          <dgm:bulletEnabled val="1"/>
        </dgm:presLayoutVars>
      </dgm:prSet>
      <dgm:spPr/>
      <dgm:t>
        <a:bodyPr/>
        <a:lstStyle/>
        <a:p>
          <a:endParaRPr lang="en-US"/>
        </a:p>
      </dgm:t>
    </dgm:pt>
    <dgm:pt modelId="{4DFB7E82-37B2-4801-8A62-2B3899CD250D}" type="pres">
      <dgm:prSet presAssocID="{66F7A5CF-C23F-4C0B-87D3-4F2F79E131E2}" presName="dummy" presStyleCnt="0"/>
      <dgm:spPr/>
    </dgm:pt>
    <dgm:pt modelId="{F1EC86E2-7D3D-4DF3-A7AC-F3270B7F322F}" type="pres">
      <dgm:prSet presAssocID="{D8391FC7-202E-43D6-8496-53892B01053A}" presName="sibTrans" presStyleLbl="sibTrans2D1" presStyleIdx="5" presStyleCnt="8"/>
      <dgm:spPr/>
      <dgm:t>
        <a:bodyPr/>
        <a:lstStyle/>
        <a:p>
          <a:endParaRPr lang="en-US"/>
        </a:p>
      </dgm:t>
    </dgm:pt>
    <dgm:pt modelId="{AC0190D9-3D5A-4EDF-8DF0-992D91D7B1F6}" type="pres">
      <dgm:prSet presAssocID="{2BBDD678-9F49-45C2-A73E-2D6C6E34D910}" presName="node" presStyleLbl="node1" presStyleIdx="6" presStyleCnt="8">
        <dgm:presLayoutVars>
          <dgm:bulletEnabled val="1"/>
        </dgm:presLayoutVars>
      </dgm:prSet>
      <dgm:spPr/>
      <dgm:t>
        <a:bodyPr/>
        <a:lstStyle/>
        <a:p>
          <a:endParaRPr lang="en-US"/>
        </a:p>
      </dgm:t>
    </dgm:pt>
    <dgm:pt modelId="{A302BD62-EF15-41BD-8FFE-1431603C8CB9}" type="pres">
      <dgm:prSet presAssocID="{2BBDD678-9F49-45C2-A73E-2D6C6E34D910}" presName="dummy" presStyleCnt="0"/>
      <dgm:spPr/>
    </dgm:pt>
    <dgm:pt modelId="{00D28065-7CD5-4722-A158-3292615FCE24}" type="pres">
      <dgm:prSet presAssocID="{A4A49FA8-171C-4C68-BA6F-F064B7B1A891}" presName="sibTrans" presStyleLbl="sibTrans2D1" presStyleIdx="6" presStyleCnt="8"/>
      <dgm:spPr/>
      <dgm:t>
        <a:bodyPr/>
        <a:lstStyle/>
        <a:p>
          <a:endParaRPr lang="en-US"/>
        </a:p>
      </dgm:t>
    </dgm:pt>
    <dgm:pt modelId="{FEAE7B48-E36E-4537-B492-58869C8C5B3F}" type="pres">
      <dgm:prSet presAssocID="{E858522C-5AAB-455F-BD72-572145D75B55}" presName="node" presStyleLbl="node1" presStyleIdx="7" presStyleCnt="8">
        <dgm:presLayoutVars>
          <dgm:bulletEnabled val="1"/>
        </dgm:presLayoutVars>
      </dgm:prSet>
      <dgm:spPr/>
      <dgm:t>
        <a:bodyPr/>
        <a:lstStyle/>
        <a:p>
          <a:endParaRPr lang="en-US"/>
        </a:p>
      </dgm:t>
    </dgm:pt>
    <dgm:pt modelId="{1943C774-0EDA-47B6-ABA9-FF1FAC544062}" type="pres">
      <dgm:prSet presAssocID="{E858522C-5AAB-455F-BD72-572145D75B55}" presName="dummy" presStyleCnt="0"/>
      <dgm:spPr/>
    </dgm:pt>
    <dgm:pt modelId="{2295B77A-FF7A-4168-A105-578E99ED4017}" type="pres">
      <dgm:prSet presAssocID="{1C740DF3-3737-4B80-A8E2-C64013BCBFC9}" presName="sibTrans" presStyleLbl="sibTrans2D1" presStyleIdx="7" presStyleCnt="8"/>
      <dgm:spPr/>
      <dgm:t>
        <a:bodyPr/>
        <a:lstStyle/>
        <a:p>
          <a:endParaRPr lang="en-US"/>
        </a:p>
      </dgm:t>
    </dgm:pt>
  </dgm:ptLst>
  <dgm:cxnLst>
    <dgm:cxn modelId="{8DCA5304-0BB9-4423-9DE5-34DAE6D73A7E}" type="presOf" srcId="{E858522C-5AAB-455F-BD72-572145D75B55}" destId="{FEAE7B48-E36E-4537-B492-58869C8C5B3F}" srcOrd="0" destOrd="0" presId="urn:microsoft.com/office/officeart/2005/8/layout/radial6"/>
    <dgm:cxn modelId="{D909950E-D8AB-430D-A7C8-6E0505670937}" srcId="{00FF650B-AF82-4D27-A52A-6EFA1B3A2ECA}" destId="{66F7A5CF-C23F-4C0B-87D3-4F2F79E131E2}" srcOrd="5" destOrd="0" parTransId="{1CBB0395-FEFB-4D62-A567-54828EBA7AEF}" sibTransId="{D8391FC7-202E-43D6-8496-53892B01053A}"/>
    <dgm:cxn modelId="{69E20699-5D47-478C-A302-1D41DADB7F47}" type="presOf" srcId="{12C9A247-B37D-4EB0-A2E9-FDC6D4925B01}" destId="{808CE7B1-8D5F-4F1E-9544-B86130E272D2}" srcOrd="0" destOrd="0" presId="urn:microsoft.com/office/officeart/2005/8/layout/radial6"/>
    <dgm:cxn modelId="{9037FD8D-8F2C-44EA-A336-67BC7E43AF22}" type="presOf" srcId="{E6AC7A6A-6871-4964-97B2-BC02B296AAE4}" destId="{D6775455-3C01-4874-9313-5A78AD1D9E85}" srcOrd="0" destOrd="0" presId="urn:microsoft.com/office/officeart/2005/8/layout/radial6"/>
    <dgm:cxn modelId="{CD16A972-A477-4A35-932D-3C6FA44E5A83}" type="presOf" srcId="{1C740DF3-3737-4B80-A8E2-C64013BCBFC9}" destId="{2295B77A-FF7A-4168-A105-578E99ED4017}" srcOrd="0" destOrd="0" presId="urn:microsoft.com/office/officeart/2005/8/layout/radial6"/>
    <dgm:cxn modelId="{BB07A1C6-A38C-461B-8FCF-8207861C1A79}" srcId="{00FF650B-AF82-4D27-A52A-6EFA1B3A2ECA}" destId="{2BE8E50B-5156-41E0-B66E-BD23A5A7BC53}" srcOrd="4" destOrd="0" parTransId="{D6C88149-49BE-4B30-B60D-D7C3B1711841}" sibTransId="{B1F6DD75-0542-49F0-BEE2-88773D991F59}"/>
    <dgm:cxn modelId="{EE57C96F-10B8-4BA0-9D86-245C31507CEE}" srcId="{00FF650B-AF82-4D27-A52A-6EFA1B3A2ECA}" destId="{E858522C-5AAB-455F-BD72-572145D75B55}" srcOrd="7" destOrd="0" parTransId="{C0B99070-7AFE-46C2-92BA-7086D35090DB}" sibTransId="{1C740DF3-3737-4B80-A8E2-C64013BCBFC9}"/>
    <dgm:cxn modelId="{01496489-E30A-48F9-96B0-A6B8401A318F}" srcId="{00FF650B-AF82-4D27-A52A-6EFA1B3A2ECA}" destId="{6B72F326-01EB-4A24-AF51-A82547476A21}" srcOrd="0" destOrd="0" parTransId="{C5ACC8DE-5225-44C0-9912-900945FB94B0}" sibTransId="{FF528E7A-4475-43CC-97AE-B0FEF4AF2883}"/>
    <dgm:cxn modelId="{1A7791ED-13B6-4656-9EC9-9A817DEF9E67}" type="presOf" srcId="{A118203A-BCCB-47E1-BE5F-DE0C3CD04962}" destId="{90E0AFFB-33EF-4A90-AB20-D6C48D7DA9A6}" srcOrd="0" destOrd="0" presId="urn:microsoft.com/office/officeart/2005/8/layout/radial6"/>
    <dgm:cxn modelId="{A23BBCC7-63A6-440B-9A64-251538CE2179}" type="presOf" srcId="{75A40F61-626C-4C5F-ABFF-4538935B3FBB}" destId="{06317BE3-F26E-437E-9B51-C7FE0CA60EC0}" srcOrd="0" destOrd="0" presId="urn:microsoft.com/office/officeart/2005/8/layout/radial6"/>
    <dgm:cxn modelId="{2B66DADC-3A82-47C9-88B7-4C81ABC8BDC2}" type="presOf" srcId="{00FF650B-AF82-4D27-A52A-6EFA1B3A2ECA}" destId="{926EAD02-0517-4CBA-BE51-CD13C8DFC86F}" srcOrd="0" destOrd="0" presId="urn:microsoft.com/office/officeart/2005/8/layout/radial6"/>
    <dgm:cxn modelId="{A414CC14-CF8F-4C17-B8D8-07EB2ED45C15}" type="presOf" srcId="{E7DFA7B5-01C0-45C1-9AB3-F7784DF67480}" destId="{072054D5-9027-4F97-ADAE-FC2816AC37CC}" srcOrd="0" destOrd="0" presId="urn:microsoft.com/office/officeart/2005/8/layout/radial6"/>
    <dgm:cxn modelId="{DDD3FF7D-8DEF-4BF7-B671-C09551B156C4}" type="presOf" srcId="{2BBDD678-9F49-45C2-A73E-2D6C6E34D910}" destId="{AC0190D9-3D5A-4EDF-8DF0-992D91D7B1F6}" srcOrd="0" destOrd="0" presId="urn:microsoft.com/office/officeart/2005/8/layout/radial6"/>
    <dgm:cxn modelId="{358AC790-4427-4FA8-B9D2-BCEB27130D29}" srcId="{00FF650B-AF82-4D27-A52A-6EFA1B3A2ECA}" destId="{12C9A247-B37D-4EB0-A2E9-FDC6D4925B01}" srcOrd="2" destOrd="0" parTransId="{5421F636-3FE6-46B9-8B7B-E44BD002584A}" sibTransId="{F5EF1604-0FE6-44E5-BC03-844550A24959}"/>
    <dgm:cxn modelId="{8BB9F2C3-DA7C-4232-9388-B5D925EB9287}" srcId="{00FF650B-AF82-4D27-A52A-6EFA1B3A2ECA}" destId="{2BBDD678-9F49-45C2-A73E-2D6C6E34D910}" srcOrd="6" destOrd="0" parTransId="{4C4DFB0F-F521-4FBB-AA04-9340474F2BA4}" sibTransId="{A4A49FA8-171C-4C68-BA6F-F064B7B1A891}"/>
    <dgm:cxn modelId="{7647D677-C253-498C-8B40-390673825CD1}" type="presOf" srcId="{B1F6DD75-0542-49F0-BEE2-88773D991F59}" destId="{072D345A-5DFA-4E52-8C22-03DB0E194EC8}" srcOrd="0" destOrd="0" presId="urn:microsoft.com/office/officeart/2005/8/layout/radial6"/>
    <dgm:cxn modelId="{7BCEB116-D750-468F-B41B-A111CD91C960}" type="presOf" srcId="{66F7A5CF-C23F-4C0B-87D3-4F2F79E131E2}" destId="{0E0656C1-13F1-4A93-BA32-975D5AAF9F0A}" srcOrd="0" destOrd="0" presId="urn:microsoft.com/office/officeart/2005/8/layout/radial6"/>
    <dgm:cxn modelId="{0E3B7234-6058-4FC4-AE48-36F09D6F75F2}" type="presOf" srcId="{2BE8E50B-5156-41E0-B66E-BD23A5A7BC53}" destId="{97FAC3FC-035A-49AB-8AB2-88AD22B81CC3}" srcOrd="0" destOrd="0" presId="urn:microsoft.com/office/officeart/2005/8/layout/radial6"/>
    <dgm:cxn modelId="{D46F8251-03A3-4B02-B7D2-ADBF63FD242E}" type="presOf" srcId="{6B72F326-01EB-4A24-AF51-A82547476A21}" destId="{49C4FA89-E2D9-4E80-9F86-13DB0E503E39}" srcOrd="0" destOrd="0" presId="urn:microsoft.com/office/officeart/2005/8/layout/radial6"/>
    <dgm:cxn modelId="{BED25AE5-122F-4CF5-8C14-2268353EAC57}" srcId="{00FF650B-AF82-4D27-A52A-6EFA1B3A2ECA}" destId="{E6AC7A6A-6871-4964-97B2-BC02B296AAE4}" srcOrd="3" destOrd="0" parTransId="{58CC3A83-AE1C-4BDE-9AFE-D93AF03D2DF1}" sibTransId="{A118203A-BCCB-47E1-BE5F-DE0C3CD04962}"/>
    <dgm:cxn modelId="{AE1A0A6E-F892-4734-B230-20D015FBE178}" type="presOf" srcId="{D8391FC7-202E-43D6-8496-53892B01053A}" destId="{F1EC86E2-7D3D-4DF3-A7AC-F3270B7F322F}" srcOrd="0" destOrd="0" presId="urn:microsoft.com/office/officeart/2005/8/layout/radial6"/>
    <dgm:cxn modelId="{3600AA37-6722-48FA-8AAD-3081D1821D81}" type="presOf" srcId="{FF528E7A-4475-43CC-97AE-B0FEF4AF2883}" destId="{E7C2BEB2-7678-4D5B-9EE1-352A8E7F2D20}" srcOrd="0" destOrd="0" presId="urn:microsoft.com/office/officeart/2005/8/layout/radial6"/>
    <dgm:cxn modelId="{CC3B1FD1-D05A-4425-BD29-88E040201A2B}" type="presOf" srcId="{F5EF1604-0FE6-44E5-BC03-844550A24959}" destId="{7305A298-5E0B-48E2-AF5F-D78373EBF2D5}" srcOrd="0" destOrd="0" presId="urn:microsoft.com/office/officeart/2005/8/layout/radial6"/>
    <dgm:cxn modelId="{55282AEB-BB9B-4B39-9E91-10F529D8D02E}" type="presOf" srcId="{A4A49FA8-171C-4C68-BA6F-F064B7B1A891}" destId="{00D28065-7CD5-4722-A158-3292615FCE24}" srcOrd="0" destOrd="0" presId="urn:microsoft.com/office/officeart/2005/8/layout/radial6"/>
    <dgm:cxn modelId="{93B13F53-575D-42C8-9AB4-77107F0592F6}" srcId="{75A40F61-626C-4C5F-ABFF-4538935B3FBB}" destId="{00FF650B-AF82-4D27-A52A-6EFA1B3A2ECA}" srcOrd="0" destOrd="0" parTransId="{5F70FF27-41BF-4B61-B847-13A4D114F78D}" sibTransId="{1002B96C-00AA-4125-973B-433BECE52081}"/>
    <dgm:cxn modelId="{F733ACC6-2DAB-49AF-81EA-5FB23E1C8B69}" srcId="{00FF650B-AF82-4D27-A52A-6EFA1B3A2ECA}" destId="{3B87E90E-5C6E-4775-A22D-ACFE97219FA9}" srcOrd="1" destOrd="0" parTransId="{6F16E9D1-5313-477C-8B0B-54F516AFAF85}" sibTransId="{E7DFA7B5-01C0-45C1-9AB3-F7784DF67480}"/>
    <dgm:cxn modelId="{E2D37CA3-D951-41DF-8F58-F3D15FCAE02A}" type="presOf" srcId="{3B87E90E-5C6E-4775-A22D-ACFE97219FA9}" destId="{3FE24571-0B8F-474E-8DD7-ECAC52B8CC27}" srcOrd="0" destOrd="0" presId="urn:microsoft.com/office/officeart/2005/8/layout/radial6"/>
    <dgm:cxn modelId="{658C2793-FEF5-4E67-8EA7-7D9BBD8FB4CF}" type="presParOf" srcId="{06317BE3-F26E-437E-9B51-C7FE0CA60EC0}" destId="{926EAD02-0517-4CBA-BE51-CD13C8DFC86F}" srcOrd="0" destOrd="0" presId="urn:microsoft.com/office/officeart/2005/8/layout/radial6"/>
    <dgm:cxn modelId="{7E491943-A1BA-4C1B-90D4-FFDDC0F57759}" type="presParOf" srcId="{06317BE3-F26E-437E-9B51-C7FE0CA60EC0}" destId="{49C4FA89-E2D9-4E80-9F86-13DB0E503E39}" srcOrd="1" destOrd="0" presId="urn:microsoft.com/office/officeart/2005/8/layout/radial6"/>
    <dgm:cxn modelId="{E07784B3-F167-401C-8A22-70C12FFC1F1C}" type="presParOf" srcId="{06317BE3-F26E-437E-9B51-C7FE0CA60EC0}" destId="{ADA6028B-DF66-4865-AE68-240BDF51595E}" srcOrd="2" destOrd="0" presId="urn:microsoft.com/office/officeart/2005/8/layout/radial6"/>
    <dgm:cxn modelId="{D143E87F-F197-46E3-A03E-C64C6545B79D}" type="presParOf" srcId="{06317BE3-F26E-437E-9B51-C7FE0CA60EC0}" destId="{E7C2BEB2-7678-4D5B-9EE1-352A8E7F2D20}" srcOrd="3" destOrd="0" presId="urn:microsoft.com/office/officeart/2005/8/layout/radial6"/>
    <dgm:cxn modelId="{96F4965E-5605-4035-B22F-86979D892946}" type="presParOf" srcId="{06317BE3-F26E-437E-9B51-C7FE0CA60EC0}" destId="{3FE24571-0B8F-474E-8DD7-ECAC52B8CC27}" srcOrd="4" destOrd="0" presId="urn:microsoft.com/office/officeart/2005/8/layout/radial6"/>
    <dgm:cxn modelId="{62228E92-19FD-444D-ADFF-C57E90D5DEF6}" type="presParOf" srcId="{06317BE3-F26E-437E-9B51-C7FE0CA60EC0}" destId="{AD465F81-17B0-4708-B499-8C5AF8ED47C6}" srcOrd="5" destOrd="0" presId="urn:microsoft.com/office/officeart/2005/8/layout/radial6"/>
    <dgm:cxn modelId="{615D1C49-FAEF-4DB2-942A-F5F69EA5BBB7}" type="presParOf" srcId="{06317BE3-F26E-437E-9B51-C7FE0CA60EC0}" destId="{072054D5-9027-4F97-ADAE-FC2816AC37CC}" srcOrd="6" destOrd="0" presId="urn:microsoft.com/office/officeart/2005/8/layout/radial6"/>
    <dgm:cxn modelId="{010E0389-070A-4FE2-95FF-55B065772FF3}" type="presParOf" srcId="{06317BE3-F26E-437E-9B51-C7FE0CA60EC0}" destId="{808CE7B1-8D5F-4F1E-9544-B86130E272D2}" srcOrd="7" destOrd="0" presId="urn:microsoft.com/office/officeart/2005/8/layout/radial6"/>
    <dgm:cxn modelId="{384FD056-3D8B-466A-88F1-3E701BEE9639}" type="presParOf" srcId="{06317BE3-F26E-437E-9B51-C7FE0CA60EC0}" destId="{5B1A517B-79CA-43A9-963E-56B25F2BAC4A}" srcOrd="8" destOrd="0" presId="urn:microsoft.com/office/officeart/2005/8/layout/radial6"/>
    <dgm:cxn modelId="{5A18C7D4-2567-4DAC-B31D-1E33AFDD8271}" type="presParOf" srcId="{06317BE3-F26E-437E-9B51-C7FE0CA60EC0}" destId="{7305A298-5E0B-48E2-AF5F-D78373EBF2D5}" srcOrd="9" destOrd="0" presId="urn:microsoft.com/office/officeart/2005/8/layout/radial6"/>
    <dgm:cxn modelId="{B12D8753-140F-4617-AE9D-7C4C28C2F60E}" type="presParOf" srcId="{06317BE3-F26E-437E-9B51-C7FE0CA60EC0}" destId="{D6775455-3C01-4874-9313-5A78AD1D9E85}" srcOrd="10" destOrd="0" presId="urn:microsoft.com/office/officeart/2005/8/layout/radial6"/>
    <dgm:cxn modelId="{E8F17BB3-3A6A-42B3-83DD-1665084D7B57}" type="presParOf" srcId="{06317BE3-F26E-437E-9B51-C7FE0CA60EC0}" destId="{4659EA1F-0D95-4FA9-AC07-EF25E10AB645}" srcOrd="11" destOrd="0" presId="urn:microsoft.com/office/officeart/2005/8/layout/radial6"/>
    <dgm:cxn modelId="{305D2A3E-C3E9-4AB1-9878-ADD43FF0814C}" type="presParOf" srcId="{06317BE3-F26E-437E-9B51-C7FE0CA60EC0}" destId="{90E0AFFB-33EF-4A90-AB20-D6C48D7DA9A6}" srcOrd="12" destOrd="0" presId="urn:microsoft.com/office/officeart/2005/8/layout/radial6"/>
    <dgm:cxn modelId="{D1239375-9BD3-4533-A097-D0F519151FA9}" type="presParOf" srcId="{06317BE3-F26E-437E-9B51-C7FE0CA60EC0}" destId="{97FAC3FC-035A-49AB-8AB2-88AD22B81CC3}" srcOrd="13" destOrd="0" presId="urn:microsoft.com/office/officeart/2005/8/layout/radial6"/>
    <dgm:cxn modelId="{B00EA35B-AC19-43D4-ADD5-D007369B5C04}" type="presParOf" srcId="{06317BE3-F26E-437E-9B51-C7FE0CA60EC0}" destId="{20BB1F30-8739-494C-80A8-6F04531CE06F}" srcOrd="14" destOrd="0" presId="urn:microsoft.com/office/officeart/2005/8/layout/radial6"/>
    <dgm:cxn modelId="{36BE0211-B6FC-4D9C-98E6-6DD5CB8183DC}" type="presParOf" srcId="{06317BE3-F26E-437E-9B51-C7FE0CA60EC0}" destId="{072D345A-5DFA-4E52-8C22-03DB0E194EC8}" srcOrd="15" destOrd="0" presId="urn:microsoft.com/office/officeart/2005/8/layout/radial6"/>
    <dgm:cxn modelId="{688A0FE9-3752-4B2B-A577-767C8A52B020}" type="presParOf" srcId="{06317BE3-F26E-437E-9B51-C7FE0CA60EC0}" destId="{0E0656C1-13F1-4A93-BA32-975D5AAF9F0A}" srcOrd="16" destOrd="0" presId="urn:microsoft.com/office/officeart/2005/8/layout/radial6"/>
    <dgm:cxn modelId="{A7560A2A-C056-464D-8D70-803FC9C700CF}" type="presParOf" srcId="{06317BE3-F26E-437E-9B51-C7FE0CA60EC0}" destId="{4DFB7E82-37B2-4801-8A62-2B3899CD250D}" srcOrd="17" destOrd="0" presId="urn:microsoft.com/office/officeart/2005/8/layout/radial6"/>
    <dgm:cxn modelId="{167BCE40-A9E8-43C1-9C5D-465711702E7C}" type="presParOf" srcId="{06317BE3-F26E-437E-9B51-C7FE0CA60EC0}" destId="{F1EC86E2-7D3D-4DF3-A7AC-F3270B7F322F}" srcOrd="18" destOrd="0" presId="urn:microsoft.com/office/officeart/2005/8/layout/radial6"/>
    <dgm:cxn modelId="{D802FA8B-481B-4290-A080-C83B25F6DC41}" type="presParOf" srcId="{06317BE3-F26E-437E-9B51-C7FE0CA60EC0}" destId="{AC0190D9-3D5A-4EDF-8DF0-992D91D7B1F6}" srcOrd="19" destOrd="0" presId="urn:microsoft.com/office/officeart/2005/8/layout/radial6"/>
    <dgm:cxn modelId="{D3F22929-12B5-447F-B09D-985CA1C070F9}" type="presParOf" srcId="{06317BE3-F26E-437E-9B51-C7FE0CA60EC0}" destId="{A302BD62-EF15-41BD-8FFE-1431603C8CB9}" srcOrd="20" destOrd="0" presId="urn:microsoft.com/office/officeart/2005/8/layout/radial6"/>
    <dgm:cxn modelId="{0E74CD6D-1522-41B6-99C5-BB4B5638D3B8}" type="presParOf" srcId="{06317BE3-F26E-437E-9B51-C7FE0CA60EC0}" destId="{00D28065-7CD5-4722-A158-3292615FCE24}" srcOrd="21" destOrd="0" presId="urn:microsoft.com/office/officeart/2005/8/layout/radial6"/>
    <dgm:cxn modelId="{C19A3DA2-3E06-4F8C-8DCB-3BCF8443E742}" type="presParOf" srcId="{06317BE3-F26E-437E-9B51-C7FE0CA60EC0}" destId="{FEAE7B48-E36E-4537-B492-58869C8C5B3F}" srcOrd="22" destOrd="0" presId="urn:microsoft.com/office/officeart/2005/8/layout/radial6"/>
    <dgm:cxn modelId="{83D4E7EE-B2AC-4B96-BF64-739761D8B646}" type="presParOf" srcId="{06317BE3-F26E-437E-9B51-C7FE0CA60EC0}" destId="{1943C774-0EDA-47B6-ABA9-FF1FAC544062}" srcOrd="23" destOrd="0" presId="urn:microsoft.com/office/officeart/2005/8/layout/radial6"/>
    <dgm:cxn modelId="{8E2ABFFB-C5D3-4AFC-B275-966B60E99EED}" type="presParOf" srcId="{06317BE3-F26E-437E-9B51-C7FE0CA60EC0}" destId="{2295B77A-FF7A-4168-A105-578E99ED4017}" srcOrd="24"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DC6553F-E131-450F-ACA8-AFB0710D9354}"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5920874F-2DCF-49CB-8CF7-D854F06087F0}">
      <dgm:prSet phldrT="[Text]"/>
      <dgm:spPr/>
      <dgm:t>
        <a:bodyPr/>
        <a:lstStyle/>
        <a:p>
          <a:r>
            <a:rPr lang="en-US" b="1" dirty="0" smtClean="0"/>
            <a:t>Assess</a:t>
          </a:r>
          <a:endParaRPr lang="en-US" b="1" dirty="0"/>
        </a:p>
      </dgm:t>
    </dgm:pt>
    <dgm:pt modelId="{467A92E5-A935-44C8-B229-9DD07FF077F6}" type="parTrans" cxnId="{F80BFA22-2E4F-4DA8-9EF2-AC6EFF32EE90}">
      <dgm:prSet/>
      <dgm:spPr/>
      <dgm:t>
        <a:bodyPr/>
        <a:lstStyle/>
        <a:p>
          <a:endParaRPr lang="en-US"/>
        </a:p>
      </dgm:t>
    </dgm:pt>
    <dgm:pt modelId="{E9D1CEE0-1F01-4ED0-AC6F-091879D871E6}" type="sibTrans" cxnId="{F80BFA22-2E4F-4DA8-9EF2-AC6EFF32EE90}">
      <dgm:prSet/>
      <dgm:spPr/>
      <dgm:t>
        <a:bodyPr/>
        <a:lstStyle/>
        <a:p>
          <a:endParaRPr lang="en-US"/>
        </a:p>
      </dgm:t>
    </dgm:pt>
    <dgm:pt modelId="{6B7F6BCA-8085-45E7-BA8C-9382A83D7A77}">
      <dgm:prSet phldrT="[Text]"/>
      <dgm:spPr/>
      <dgm:t>
        <a:bodyPr/>
        <a:lstStyle/>
        <a:p>
          <a:r>
            <a:rPr lang="en-US" b="1" dirty="0" smtClean="0"/>
            <a:t>Revise</a:t>
          </a:r>
          <a:r>
            <a:rPr lang="en-US" dirty="0" smtClean="0"/>
            <a:t> </a:t>
          </a:r>
          <a:endParaRPr lang="en-US" dirty="0"/>
        </a:p>
      </dgm:t>
    </dgm:pt>
    <dgm:pt modelId="{7533C443-5F99-416C-B5C1-59E8EBE91F62}" type="parTrans" cxnId="{05208FB5-CE35-403F-B020-515437749658}">
      <dgm:prSet/>
      <dgm:spPr/>
      <dgm:t>
        <a:bodyPr/>
        <a:lstStyle/>
        <a:p>
          <a:endParaRPr lang="en-US"/>
        </a:p>
      </dgm:t>
    </dgm:pt>
    <dgm:pt modelId="{EA31020D-6E14-4739-8AB2-439B070D68BC}" type="sibTrans" cxnId="{05208FB5-CE35-403F-B020-515437749658}">
      <dgm:prSet/>
      <dgm:spPr/>
      <dgm:t>
        <a:bodyPr/>
        <a:lstStyle/>
        <a:p>
          <a:endParaRPr lang="en-US"/>
        </a:p>
      </dgm:t>
    </dgm:pt>
    <dgm:pt modelId="{CDF0D94B-822F-44DC-801C-DB44EFAA83FA}">
      <dgm:prSet phldrT="[Text]"/>
      <dgm:spPr/>
      <dgm:t>
        <a:bodyPr/>
        <a:lstStyle/>
        <a:p>
          <a:r>
            <a:rPr lang="en-US" b="1" dirty="0" smtClean="0"/>
            <a:t>Implement</a:t>
          </a:r>
          <a:endParaRPr lang="en-US" b="1" dirty="0"/>
        </a:p>
      </dgm:t>
    </dgm:pt>
    <dgm:pt modelId="{F61EC1FB-0221-4006-94E7-09DAF63C0012}" type="parTrans" cxnId="{FD98EBB2-BCD8-4440-8672-77D171651293}">
      <dgm:prSet/>
      <dgm:spPr/>
      <dgm:t>
        <a:bodyPr/>
        <a:lstStyle/>
        <a:p>
          <a:endParaRPr lang="en-US"/>
        </a:p>
      </dgm:t>
    </dgm:pt>
    <dgm:pt modelId="{7FFBF7D0-8526-4A85-9209-A516575711BD}" type="sibTrans" cxnId="{FD98EBB2-BCD8-4440-8672-77D171651293}">
      <dgm:prSet/>
      <dgm:spPr/>
      <dgm:t>
        <a:bodyPr/>
        <a:lstStyle/>
        <a:p>
          <a:endParaRPr lang="en-US"/>
        </a:p>
      </dgm:t>
    </dgm:pt>
    <dgm:pt modelId="{B48C97A7-51A7-476A-8EAA-D87575F50062}">
      <dgm:prSet phldrT="[Text]"/>
      <dgm:spPr/>
      <dgm:t>
        <a:bodyPr/>
        <a:lstStyle/>
        <a:p>
          <a:r>
            <a:rPr lang="en-US" b="1" dirty="0" smtClean="0"/>
            <a:t>Develop</a:t>
          </a:r>
          <a:endParaRPr lang="en-US" b="1" dirty="0"/>
        </a:p>
      </dgm:t>
    </dgm:pt>
    <dgm:pt modelId="{45C08A2C-C7EE-453A-A058-385FBC469FF4}" type="parTrans" cxnId="{75998B7D-78A2-4626-9C46-3A98DBCAC9F5}">
      <dgm:prSet/>
      <dgm:spPr/>
      <dgm:t>
        <a:bodyPr/>
        <a:lstStyle/>
        <a:p>
          <a:endParaRPr lang="en-US"/>
        </a:p>
      </dgm:t>
    </dgm:pt>
    <dgm:pt modelId="{78568CEA-7A38-405C-9CE2-00B238955572}" type="sibTrans" cxnId="{75998B7D-78A2-4626-9C46-3A98DBCAC9F5}">
      <dgm:prSet/>
      <dgm:spPr/>
      <dgm:t>
        <a:bodyPr/>
        <a:lstStyle/>
        <a:p>
          <a:endParaRPr lang="en-US"/>
        </a:p>
      </dgm:t>
    </dgm:pt>
    <dgm:pt modelId="{9557C630-EDA1-4423-901E-29F9E3DFAA53}">
      <dgm:prSet/>
      <dgm:spPr/>
      <dgm:t>
        <a:bodyPr/>
        <a:lstStyle/>
        <a:p>
          <a:r>
            <a:rPr lang="en-US" b="1" dirty="0" smtClean="0"/>
            <a:t>Evaluate</a:t>
          </a:r>
          <a:r>
            <a:rPr lang="en-US" dirty="0" smtClean="0"/>
            <a:t>  </a:t>
          </a:r>
          <a:endParaRPr lang="en-US" dirty="0"/>
        </a:p>
      </dgm:t>
    </dgm:pt>
    <dgm:pt modelId="{8F9E1061-5B4C-437C-A345-9142E000B55D}" type="parTrans" cxnId="{207BA6F4-B587-4E2E-AC2D-BD1145020787}">
      <dgm:prSet/>
      <dgm:spPr/>
      <dgm:t>
        <a:bodyPr/>
        <a:lstStyle/>
        <a:p>
          <a:endParaRPr lang="en-US"/>
        </a:p>
      </dgm:t>
    </dgm:pt>
    <dgm:pt modelId="{C20D9B4F-B6F1-4F30-A725-333BEBA1C922}" type="sibTrans" cxnId="{207BA6F4-B587-4E2E-AC2D-BD1145020787}">
      <dgm:prSet/>
      <dgm:spPr/>
      <dgm:t>
        <a:bodyPr/>
        <a:lstStyle/>
        <a:p>
          <a:endParaRPr lang="en-US"/>
        </a:p>
      </dgm:t>
    </dgm:pt>
    <dgm:pt modelId="{691D9C9F-F416-4D3B-A265-E236BF311F94}">
      <dgm:prSet/>
      <dgm:spPr>
        <a:ln>
          <a:solidFill>
            <a:srgbClr val="FFFF00"/>
          </a:solidFill>
        </a:ln>
      </dgm:spPr>
      <dgm:t>
        <a:bodyPr/>
        <a:lstStyle/>
        <a:p>
          <a:r>
            <a:rPr lang="en-US" b="1" dirty="0" smtClean="0"/>
            <a:t>Monitor</a:t>
          </a:r>
          <a:endParaRPr lang="en-US" b="1" dirty="0"/>
        </a:p>
      </dgm:t>
    </dgm:pt>
    <dgm:pt modelId="{6090C0F8-2873-4A33-829D-F95FBC9596AD}" type="parTrans" cxnId="{0BE2B4FB-253C-4727-8719-23678DBEF4CD}">
      <dgm:prSet/>
      <dgm:spPr/>
      <dgm:t>
        <a:bodyPr/>
        <a:lstStyle/>
        <a:p>
          <a:endParaRPr lang="en-US"/>
        </a:p>
      </dgm:t>
    </dgm:pt>
    <dgm:pt modelId="{E7B6A6AA-8528-4AB7-8530-9B263CBC946F}" type="sibTrans" cxnId="{0BE2B4FB-253C-4727-8719-23678DBEF4CD}">
      <dgm:prSet/>
      <dgm:spPr/>
      <dgm:t>
        <a:bodyPr/>
        <a:lstStyle/>
        <a:p>
          <a:endParaRPr lang="en-US"/>
        </a:p>
      </dgm:t>
    </dgm:pt>
    <dgm:pt modelId="{53A7FA0A-3694-4C60-9BF3-1B164D5CD1C6}">
      <dgm:prSet/>
      <dgm:spPr>
        <a:ln>
          <a:solidFill>
            <a:srgbClr val="F571E8"/>
          </a:solidFill>
        </a:ln>
      </dgm:spPr>
      <dgm:t>
        <a:bodyPr/>
        <a:lstStyle/>
        <a:p>
          <a:r>
            <a:rPr lang="en-US" b="1" dirty="0" smtClean="0"/>
            <a:t>Communicate</a:t>
          </a:r>
          <a:r>
            <a:rPr lang="en-US" dirty="0" smtClean="0"/>
            <a:t> </a:t>
          </a:r>
          <a:endParaRPr lang="en-US" dirty="0"/>
        </a:p>
      </dgm:t>
    </dgm:pt>
    <dgm:pt modelId="{9B1B70E5-6532-410C-919C-8E396DEF8594}" type="parTrans" cxnId="{B5F15A20-9C98-4EFB-916C-4683412C2C1C}">
      <dgm:prSet/>
      <dgm:spPr/>
      <dgm:t>
        <a:bodyPr/>
        <a:lstStyle/>
        <a:p>
          <a:endParaRPr lang="en-US"/>
        </a:p>
      </dgm:t>
    </dgm:pt>
    <dgm:pt modelId="{AFE0005F-2657-42B0-971F-8A1EBFFC8379}" type="sibTrans" cxnId="{B5F15A20-9C98-4EFB-916C-4683412C2C1C}">
      <dgm:prSet/>
      <dgm:spPr/>
      <dgm:t>
        <a:bodyPr/>
        <a:lstStyle/>
        <a:p>
          <a:endParaRPr lang="en-US"/>
        </a:p>
      </dgm:t>
    </dgm:pt>
    <dgm:pt modelId="{B553890A-262A-4C93-A113-DF09E4A7F290}" type="pres">
      <dgm:prSet presAssocID="{5DC6553F-E131-450F-ACA8-AFB0710D9354}" presName="hierChild1" presStyleCnt="0">
        <dgm:presLayoutVars>
          <dgm:chPref val="1"/>
          <dgm:dir/>
          <dgm:animOne val="branch"/>
          <dgm:animLvl val="lvl"/>
          <dgm:resizeHandles/>
        </dgm:presLayoutVars>
      </dgm:prSet>
      <dgm:spPr/>
      <dgm:t>
        <a:bodyPr/>
        <a:lstStyle/>
        <a:p>
          <a:endParaRPr lang="en-US"/>
        </a:p>
      </dgm:t>
    </dgm:pt>
    <dgm:pt modelId="{9AD92953-3F4C-4EFF-AB57-DBE1D4C8A3B0}" type="pres">
      <dgm:prSet presAssocID="{5920874F-2DCF-49CB-8CF7-D854F06087F0}" presName="hierRoot1" presStyleCnt="0"/>
      <dgm:spPr/>
    </dgm:pt>
    <dgm:pt modelId="{BCCE34B6-5037-48A6-B753-C04134D2021E}" type="pres">
      <dgm:prSet presAssocID="{5920874F-2DCF-49CB-8CF7-D854F06087F0}" presName="composite" presStyleCnt="0"/>
      <dgm:spPr/>
    </dgm:pt>
    <dgm:pt modelId="{B160C2DD-5F5A-4759-9E73-2500C2FD38B4}" type="pres">
      <dgm:prSet presAssocID="{5920874F-2DCF-49CB-8CF7-D854F06087F0}" presName="background" presStyleLbl="node0" presStyleIdx="0" presStyleCnt="1"/>
      <dgm:spPr/>
    </dgm:pt>
    <dgm:pt modelId="{41FC3DCE-B658-40A2-A24A-6DC517B04931}" type="pres">
      <dgm:prSet presAssocID="{5920874F-2DCF-49CB-8CF7-D854F06087F0}" presName="text" presStyleLbl="fgAcc0" presStyleIdx="0" presStyleCnt="1">
        <dgm:presLayoutVars>
          <dgm:chPref val="3"/>
        </dgm:presLayoutVars>
      </dgm:prSet>
      <dgm:spPr/>
      <dgm:t>
        <a:bodyPr/>
        <a:lstStyle/>
        <a:p>
          <a:endParaRPr lang="en-US"/>
        </a:p>
      </dgm:t>
    </dgm:pt>
    <dgm:pt modelId="{F7C56486-EAD3-43C9-943D-2F2C06C0DAEF}" type="pres">
      <dgm:prSet presAssocID="{5920874F-2DCF-49CB-8CF7-D854F06087F0}" presName="hierChild2" presStyleCnt="0"/>
      <dgm:spPr/>
    </dgm:pt>
    <dgm:pt modelId="{31533F3F-4AB1-4F99-856C-4D9D5318FD50}" type="pres">
      <dgm:prSet presAssocID="{7533C443-5F99-416C-B5C1-59E8EBE91F62}" presName="Name10" presStyleLbl="parChTrans1D2" presStyleIdx="0" presStyleCnt="2"/>
      <dgm:spPr/>
      <dgm:t>
        <a:bodyPr/>
        <a:lstStyle/>
        <a:p>
          <a:endParaRPr lang="en-US"/>
        </a:p>
      </dgm:t>
    </dgm:pt>
    <dgm:pt modelId="{BD783354-B22D-487C-8E40-734429E762AA}" type="pres">
      <dgm:prSet presAssocID="{6B7F6BCA-8085-45E7-BA8C-9382A83D7A77}" presName="hierRoot2" presStyleCnt="0"/>
      <dgm:spPr/>
    </dgm:pt>
    <dgm:pt modelId="{749C1582-93BC-4C72-8F4F-6AFE082A7882}" type="pres">
      <dgm:prSet presAssocID="{6B7F6BCA-8085-45E7-BA8C-9382A83D7A77}" presName="composite2" presStyleCnt="0"/>
      <dgm:spPr/>
    </dgm:pt>
    <dgm:pt modelId="{7338A335-2366-4E2A-A33F-9EA09B93100D}" type="pres">
      <dgm:prSet presAssocID="{6B7F6BCA-8085-45E7-BA8C-9382A83D7A77}" presName="background2" presStyleLbl="node2" presStyleIdx="0" presStyleCnt="2"/>
      <dgm:spPr/>
    </dgm:pt>
    <dgm:pt modelId="{FCBF8137-E507-4794-AB8E-058F496570BD}" type="pres">
      <dgm:prSet presAssocID="{6B7F6BCA-8085-45E7-BA8C-9382A83D7A77}" presName="text2" presStyleLbl="fgAcc2" presStyleIdx="0" presStyleCnt="2">
        <dgm:presLayoutVars>
          <dgm:chPref val="3"/>
        </dgm:presLayoutVars>
      </dgm:prSet>
      <dgm:spPr/>
      <dgm:t>
        <a:bodyPr/>
        <a:lstStyle/>
        <a:p>
          <a:endParaRPr lang="en-US"/>
        </a:p>
      </dgm:t>
    </dgm:pt>
    <dgm:pt modelId="{0C391AB8-905D-4A2A-AF23-B472C023B24D}" type="pres">
      <dgm:prSet presAssocID="{6B7F6BCA-8085-45E7-BA8C-9382A83D7A77}" presName="hierChild3" presStyleCnt="0"/>
      <dgm:spPr/>
    </dgm:pt>
    <dgm:pt modelId="{47096738-6F1B-4477-AF9C-F50B96D44382}" type="pres">
      <dgm:prSet presAssocID="{F61EC1FB-0221-4006-94E7-09DAF63C0012}" presName="Name17" presStyleLbl="parChTrans1D3" presStyleIdx="0" presStyleCnt="1"/>
      <dgm:spPr/>
      <dgm:t>
        <a:bodyPr/>
        <a:lstStyle/>
        <a:p>
          <a:endParaRPr lang="en-US"/>
        </a:p>
      </dgm:t>
    </dgm:pt>
    <dgm:pt modelId="{EFA963D1-6593-4D0E-96F0-666CA2E8B169}" type="pres">
      <dgm:prSet presAssocID="{CDF0D94B-822F-44DC-801C-DB44EFAA83FA}" presName="hierRoot3" presStyleCnt="0"/>
      <dgm:spPr/>
    </dgm:pt>
    <dgm:pt modelId="{D178BA23-78B5-4631-937E-7831A6206D06}" type="pres">
      <dgm:prSet presAssocID="{CDF0D94B-822F-44DC-801C-DB44EFAA83FA}" presName="composite3" presStyleCnt="0"/>
      <dgm:spPr/>
    </dgm:pt>
    <dgm:pt modelId="{DEC958EE-6CA5-4B3D-A85F-2417299664F9}" type="pres">
      <dgm:prSet presAssocID="{CDF0D94B-822F-44DC-801C-DB44EFAA83FA}" presName="background3" presStyleLbl="node3" presStyleIdx="0" presStyleCnt="1"/>
      <dgm:spPr/>
    </dgm:pt>
    <dgm:pt modelId="{C8CC197D-5EA4-4417-9ED4-DA7376593D1B}" type="pres">
      <dgm:prSet presAssocID="{CDF0D94B-822F-44DC-801C-DB44EFAA83FA}" presName="text3" presStyleLbl="fgAcc3" presStyleIdx="0" presStyleCnt="1">
        <dgm:presLayoutVars>
          <dgm:chPref val="3"/>
        </dgm:presLayoutVars>
      </dgm:prSet>
      <dgm:spPr/>
      <dgm:t>
        <a:bodyPr/>
        <a:lstStyle/>
        <a:p>
          <a:endParaRPr lang="en-US"/>
        </a:p>
      </dgm:t>
    </dgm:pt>
    <dgm:pt modelId="{2EA7E93F-C543-40AC-A498-452B21DCBCFA}" type="pres">
      <dgm:prSet presAssocID="{CDF0D94B-822F-44DC-801C-DB44EFAA83FA}" presName="hierChild4" presStyleCnt="0"/>
      <dgm:spPr/>
    </dgm:pt>
    <dgm:pt modelId="{062450D2-F7D9-43E5-9DB6-F83A94E72B8D}" type="pres">
      <dgm:prSet presAssocID="{8F9E1061-5B4C-437C-A345-9142E000B55D}" presName="Name23" presStyleLbl="parChTrans1D4" presStyleIdx="0" presStyleCnt="3"/>
      <dgm:spPr/>
      <dgm:t>
        <a:bodyPr/>
        <a:lstStyle/>
        <a:p>
          <a:endParaRPr lang="en-US"/>
        </a:p>
      </dgm:t>
    </dgm:pt>
    <dgm:pt modelId="{21132BDC-E141-4D81-BFE9-EA870808DB6C}" type="pres">
      <dgm:prSet presAssocID="{9557C630-EDA1-4423-901E-29F9E3DFAA53}" presName="hierRoot4" presStyleCnt="0"/>
      <dgm:spPr/>
    </dgm:pt>
    <dgm:pt modelId="{6B2AE6AC-C291-4796-8770-48CF3EAA28DE}" type="pres">
      <dgm:prSet presAssocID="{9557C630-EDA1-4423-901E-29F9E3DFAA53}" presName="composite4" presStyleCnt="0"/>
      <dgm:spPr/>
    </dgm:pt>
    <dgm:pt modelId="{063294F6-F24E-4A05-AAA9-F3DFBED7370A}" type="pres">
      <dgm:prSet presAssocID="{9557C630-EDA1-4423-901E-29F9E3DFAA53}" presName="background4" presStyleLbl="node4" presStyleIdx="0" presStyleCnt="3"/>
      <dgm:spPr/>
    </dgm:pt>
    <dgm:pt modelId="{28C57DE7-0E24-4E78-95D2-F3466886D8AD}" type="pres">
      <dgm:prSet presAssocID="{9557C630-EDA1-4423-901E-29F9E3DFAA53}" presName="text4" presStyleLbl="fgAcc4" presStyleIdx="0" presStyleCnt="3">
        <dgm:presLayoutVars>
          <dgm:chPref val="3"/>
        </dgm:presLayoutVars>
      </dgm:prSet>
      <dgm:spPr/>
      <dgm:t>
        <a:bodyPr/>
        <a:lstStyle/>
        <a:p>
          <a:endParaRPr lang="en-US"/>
        </a:p>
      </dgm:t>
    </dgm:pt>
    <dgm:pt modelId="{C9CC30F0-0B6F-4AB4-A561-0D71B7295A58}" type="pres">
      <dgm:prSet presAssocID="{9557C630-EDA1-4423-901E-29F9E3DFAA53}" presName="hierChild5" presStyleCnt="0"/>
      <dgm:spPr/>
    </dgm:pt>
    <dgm:pt modelId="{BC398801-2888-4623-9524-552AFF3BADAC}" type="pres">
      <dgm:prSet presAssocID="{6090C0F8-2873-4A33-829D-F95FBC9596AD}" presName="Name23" presStyleLbl="parChTrans1D4" presStyleIdx="1" presStyleCnt="3"/>
      <dgm:spPr/>
      <dgm:t>
        <a:bodyPr/>
        <a:lstStyle/>
        <a:p>
          <a:endParaRPr lang="en-US"/>
        </a:p>
      </dgm:t>
    </dgm:pt>
    <dgm:pt modelId="{C066087A-3167-4D76-8528-DBFEF9FBEC30}" type="pres">
      <dgm:prSet presAssocID="{691D9C9F-F416-4D3B-A265-E236BF311F94}" presName="hierRoot4" presStyleCnt="0"/>
      <dgm:spPr/>
    </dgm:pt>
    <dgm:pt modelId="{C992C76F-DDDF-4A4E-A8A3-4CB99E60772D}" type="pres">
      <dgm:prSet presAssocID="{691D9C9F-F416-4D3B-A265-E236BF311F94}" presName="composite4" presStyleCnt="0"/>
      <dgm:spPr/>
    </dgm:pt>
    <dgm:pt modelId="{283BBD8C-B252-4A01-A7A3-338BB742F5F8}" type="pres">
      <dgm:prSet presAssocID="{691D9C9F-F416-4D3B-A265-E236BF311F94}" presName="background4" presStyleLbl="node4" presStyleIdx="1" presStyleCnt="3"/>
      <dgm:spPr>
        <a:solidFill>
          <a:srgbClr val="FFFF00"/>
        </a:solidFill>
      </dgm:spPr>
    </dgm:pt>
    <dgm:pt modelId="{D2D2D83F-C10D-4081-9B07-86137E302309}" type="pres">
      <dgm:prSet presAssocID="{691D9C9F-F416-4D3B-A265-E236BF311F94}" presName="text4" presStyleLbl="fgAcc4" presStyleIdx="1" presStyleCnt="3">
        <dgm:presLayoutVars>
          <dgm:chPref val="3"/>
        </dgm:presLayoutVars>
      </dgm:prSet>
      <dgm:spPr/>
      <dgm:t>
        <a:bodyPr/>
        <a:lstStyle/>
        <a:p>
          <a:endParaRPr lang="en-US"/>
        </a:p>
      </dgm:t>
    </dgm:pt>
    <dgm:pt modelId="{06B14A27-E56D-4A65-ADEE-AEEF4C090D47}" type="pres">
      <dgm:prSet presAssocID="{691D9C9F-F416-4D3B-A265-E236BF311F94}" presName="hierChild5" presStyleCnt="0"/>
      <dgm:spPr/>
    </dgm:pt>
    <dgm:pt modelId="{4CE7A712-C9EF-4790-94E2-FCA6AECE109C}" type="pres">
      <dgm:prSet presAssocID="{9B1B70E5-6532-410C-919C-8E396DEF8594}" presName="Name23" presStyleLbl="parChTrans1D4" presStyleIdx="2" presStyleCnt="3"/>
      <dgm:spPr/>
      <dgm:t>
        <a:bodyPr/>
        <a:lstStyle/>
        <a:p>
          <a:endParaRPr lang="en-US"/>
        </a:p>
      </dgm:t>
    </dgm:pt>
    <dgm:pt modelId="{715B04B3-9C39-4E75-9745-1BD1CF7D76E0}" type="pres">
      <dgm:prSet presAssocID="{53A7FA0A-3694-4C60-9BF3-1B164D5CD1C6}" presName="hierRoot4" presStyleCnt="0"/>
      <dgm:spPr/>
    </dgm:pt>
    <dgm:pt modelId="{92554022-9E19-448D-9992-4DDE3919E777}" type="pres">
      <dgm:prSet presAssocID="{53A7FA0A-3694-4C60-9BF3-1B164D5CD1C6}" presName="composite4" presStyleCnt="0"/>
      <dgm:spPr/>
    </dgm:pt>
    <dgm:pt modelId="{624CA1DD-7689-4885-8875-80A7B060D218}" type="pres">
      <dgm:prSet presAssocID="{53A7FA0A-3694-4C60-9BF3-1B164D5CD1C6}" presName="background4" presStyleLbl="node4" presStyleIdx="2" presStyleCnt="3"/>
      <dgm:spPr>
        <a:solidFill>
          <a:srgbClr val="F571E8"/>
        </a:solidFill>
      </dgm:spPr>
    </dgm:pt>
    <dgm:pt modelId="{C957D266-F536-4254-A53C-1D985BDC33FB}" type="pres">
      <dgm:prSet presAssocID="{53A7FA0A-3694-4C60-9BF3-1B164D5CD1C6}" presName="text4" presStyleLbl="fgAcc4" presStyleIdx="2" presStyleCnt="3">
        <dgm:presLayoutVars>
          <dgm:chPref val="3"/>
        </dgm:presLayoutVars>
      </dgm:prSet>
      <dgm:spPr/>
      <dgm:t>
        <a:bodyPr/>
        <a:lstStyle/>
        <a:p>
          <a:endParaRPr lang="en-US"/>
        </a:p>
      </dgm:t>
    </dgm:pt>
    <dgm:pt modelId="{D24E5D2D-0B91-48C5-860D-9DA6F57F029A}" type="pres">
      <dgm:prSet presAssocID="{53A7FA0A-3694-4C60-9BF3-1B164D5CD1C6}" presName="hierChild5" presStyleCnt="0"/>
      <dgm:spPr/>
    </dgm:pt>
    <dgm:pt modelId="{3EC9C5C6-ACDE-4915-9B12-42C680022A9E}" type="pres">
      <dgm:prSet presAssocID="{45C08A2C-C7EE-453A-A058-385FBC469FF4}" presName="Name10" presStyleLbl="parChTrans1D2" presStyleIdx="1" presStyleCnt="2"/>
      <dgm:spPr/>
      <dgm:t>
        <a:bodyPr/>
        <a:lstStyle/>
        <a:p>
          <a:endParaRPr lang="en-US"/>
        </a:p>
      </dgm:t>
    </dgm:pt>
    <dgm:pt modelId="{553A5B4C-CE1D-4130-A6A4-66DB608E3A81}" type="pres">
      <dgm:prSet presAssocID="{B48C97A7-51A7-476A-8EAA-D87575F50062}" presName="hierRoot2" presStyleCnt="0"/>
      <dgm:spPr/>
    </dgm:pt>
    <dgm:pt modelId="{CA6A47F4-669D-4B02-B960-7191E4EC8702}" type="pres">
      <dgm:prSet presAssocID="{B48C97A7-51A7-476A-8EAA-D87575F50062}" presName="composite2" presStyleCnt="0"/>
      <dgm:spPr/>
    </dgm:pt>
    <dgm:pt modelId="{E4F211FF-8C70-41EA-8EEB-D52F4B9B13B8}" type="pres">
      <dgm:prSet presAssocID="{B48C97A7-51A7-476A-8EAA-D87575F50062}" presName="background2" presStyleLbl="node2" presStyleIdx="1" presStyleCnt="2"/>
      <dgm:spPr/>
    </dgm:pt>
    <dgm:pt modelId="{A531D339-A5EA-45FB-B019-83EA2E43B059}" type="pres">
      <dgm:prSet presAssocID="{B48C97A7-51A7-476A-8EAA-D87575F50062}" presName="text2" presStyleLbl="fgAcc2" presStyleIdx="1" presStyleCnt="2">
        <dgm:presLayoutVars>
          <dgm:chPref val="3"/>
        </dgm:presLayoutVars>
      </dgm:prSet>
      <dgm:spPr/>
      <dgm:t>
        <a:bodyPr/>
        <a:lstStyle/>
        <a:p>
          <a:endParaRPr lang="en-US"/>
        </a:p>
      </dgm:t>
    </dgm:pt>
    <dgm:pt modelId="{1F586022-7BBC-4FDD-A801-8E69A0571A50}" type="pres">
      <dgm:prSet presAssocID="{B48C97A7-51A7-476A-8EAA-D87575F50062}" presName="hierChild3" presStyleCnt="0"/>
      <dgm:spPr/>
    </dgm:pt>
  </dgm:ptLst>
  <dgm:cxnLst>
    <dgm:cxn modelId="{303163AC-2E6E-4772-B82E-736B8096E4E0}" type="presOf" srcId="{9B1B70E5-6532-410C-919C-8E396DEF8594}" destId="{4CE7A712-C9EF-4790-94E2-FCA6AECE109C}" srcOrd="0" destOrd="0" presId="urn:microsoft.com/office/officeart/2005/8/layout/hierarchy1"/>
    <dgm:cxn modelId="{5C4AC92C-462D-46FF-9842-D9E886938F5F}" type="presOf" srcId="{CDF0D94B-822F-44DC-801C-DB44EFAA83FA}" destId="{C8CC197D-5EA4-4417-9ED4-DA7376593D1B}" srcOrd="0" destOrd="0" presId="urn:microsoft.com/office/officeart/2005/8/layout/hierarchy1"/>
    <dgm:cxn modelId="{B5F15A20-9C98-4EFB-916C-4683412C2C1C}" srcId="{691D9C9F-F416-4D3B-A265-E236BF311F94}" destId="{53A7FA0A-3694-4C60-9BF3-1B164D5CD1C6}" srcOrd="0" destOrd="0" parTransId="{9B1B70E5-6532-410C-919C-8E396DEF8594}" sibTransId="{AFE0005F-2657-42B0-971F-8A1EBFFC8379}"/>
    <dgm:cxn modelId="{75998B7D-78A2-4626-9C46-3A98DBCAC9F5}" srcId="{5920874F-2DCF-49CB-8CF7-D854F06087F0}" destId="{B48C97A7-51A7-476A-8EAA-D87575F50062}" srcOrd="1" destOrd="0" parTransId="{45C08A2C-C7EE-453A-A058-385FBC469FF4}" sibTransId="{78568CEA-7A38-405C-9CE2-00B238955572}"/>
    <dgm:cxn modelId="{E208F017-D3AD-43CA-BC7A-8BDEE12B254A}" type="presOf" srcId="{5920874F-2DCF-49CB-8CF7-D854F06087F0}" destId="{41FC3DCE-B658-40A2-A24A-6DC517B04931}" srcOrd="0" destOrd="0" presId="urn:microsoft.com/office/officeart/2005/8/layout/hierarchy1"/>
    <dgm:cxn modelId="{6536CA16-808D-4A60-AFA5-AF18DCCCB722}" type="presOf" srcId="{F61EC1FB-0221-4006-94E7-09DAF63C0012}" destId="{47096738-6F1B-4477-AF9C-F50B96D44382}" srcOrd="0" destOrd="0" presId="urn:microsoft.com/office/officeart/2005/8/layout/hierarchy1"/>
    <dgm:cxn modelId="{928BACE9-2C5E-4B64-B1CA-112C1E442102}" type="presOf" srcId="{53A7FA0A-3694-4C60-9BF3-1B164D5CD1C6}" destId="{C957D266-F536-4254-A53C-1D985BDC33FB}" srcOrd="0" destOrd="0" presId="urn:microsoft.com/office/officeart/2005/8/layout/hierarchy1"/>
    <dgm:cxn modelId="{0BE2B4FB-253C-4727-8719-23678DBEF4CD}" srcId="{9557C630-EDA1-4423-901E-29F9E3DFAA53}" destId="{691D9C9F-F416-4D3B-A265-E236BF311F94}" srcOrd="0" destOrd="0" parTransId="{6090C0F8-2873-4A33-829D-F95FBC9596AD}" sibTransId="{E7B6A6AA-8528-4AB7-8530-9B263CBC946F}"/>
    <dgm:cxn modelId="{B72EE9F7-368B-447A-88D0-B86166186240}" type="presOf" srcId="{45C08A2C-C7EE-453A-A058-385FBC469FF4}" destId="{3EC9C5C6-ACDE-4915-9B12-42C680022A9E}" srcOrd="0" destOrd="0" presId="urn:microsoft.com/office/officeart/2005/8/layout/hierarchy1"/>
    <dgm:cxn modelId="{33D262C9-8E4F-47AF-A7CA-3CB5DE7507AB}" type="presOf" srcId="{7533C443-5F99-416C-B5C1-59E8EBE91F62}" destId="{31533F3F-4AB1-4F99-856C-4D9D5318FD50}" srcOrd="0" destOrd="0" presId="urn:microsoft.com/office/officeart/2005/8/layout/hierarchy1"/>
    <dgm:cxn modelId="{207BA6F4-B587-4E2E-AC2D-BD1145020787}" srcId="{CDF0D94B-822F-44DC-801C-DB44EFAA83FA}" destId="{9557C630-EDA1-4423-901E-29F9E3DFAA53}" srcOrd="0" destOrd="0" parTransId="{8F9E1061-5B4C-437C-A345-9142E000B55D}" sibTransId="{C20D9B4F-B6F1-4F30-A725-333BEBA1C922}"/>
    <dgm:cxn modelId="{05208FB5-CE35-403F-B020-515437749658}" srcId="{5920874F-2DCF-49CB-8CF7-D854F06087F0}" destId="{6B7F6BCA-8085-45E7-BA8C-9382A83D7A77}" srcOrd="0" destOrd="0" parTransId="{7533C443-5F99-416C-B5C1-59E8EBE91F62}" sibTransId="{EA31020D-6E14-4739-8AB2-439B070D68BC}"/>
    <dgm:cxn modelId="{F7F2BDE4-5B6A-4130-B859-F0B5D7CB8528}" type="presOf" srcId="{B48C97A7-51A7-476A-8EAA-D87575F50062}" destId="{A531D339-A5EA-45FB-B019-83EA2E43B059}" srcOrd="0" destOrd="0" presId="urn:microsoft.com/office/officeart/2005/8/layout/hierarchy1"/>
    <dgm:cxn modelId="{B30CD9CF-8E83-428D-AEEC-CD257B89499B}" type="presOf" srcId="{5DC6553F-E131-450F-ACA8-AFB0710D9354}" destId="{B553890A-262A-4C93-A113-DF09E4A7F290}" srcOrd="0" destOrd="0" presId="urn:microsoft.com/office/officeart/2005/8/layout/hierarchy1"/>
    <dgm:cxn modelId="{2A58F2AD-1318-4F35-9E36-8AE07107F073}" type="presOf" srcId="{6090C0F8-2873-4A33-829D-F95FBC9596AD}" destId="{BC398801-2888-4623-9524-552AFF3BADAC}" srcOrd="0" destOrd="0" presId="urn:microsoft.com/office/officeart/2005/8/layout/hierarchy1"/>
    <dgm:cxn modelId="{911D6B6F-CD6F-4C6E-8B9E-2848C0C3DC9F}" type="presOf" srcId="{9557C630-EDA1-4423-901E-29F9E3DFAA53}" destId="{28C57DE7-0E24-4E78-95D2-F3466886D8AD}" srcOrd="0" destOrd="0" presId="urn:microsoft.com/office/officeart/2005/8/layout/hierarchy1"/>
    <dgm:cxn modelId="{F80BFA22-2E4F-4DA8-9EF2-AC6EFF32EE90}" srcId="{5DC6553F-E131-450F-ACA8-AFB0710D9354}" destId="{5920874F-2DCF-49CB-8CF7-D854F06087F0}" srcOrd="0" destOrd="0" parTransId="{467A92E5-A935-44C8-B229-9DD07FF077F6}" sibTransId="{E9D1CEE0-1F01-4ED0-AC6F-091879D871E6}"/>
    <dgm:cxn modelId="{FD98EBB2-BCD8-4440-8672-77D171651293}" srcId="{6B7F6BCA-8085-45E7-BA8C-9382A83D7A77}" destId="{CDF0D94B-822F-44DC-801C-DB44EFAA83FA}" srcOrd="0" destOrd="0" parTransId="{F61EC1FB-0221-4006-94E7-09DAF63C0012}" sibTransId="{7FFBF7D0-8526-4A85-9209-A516575711BD}"/>
    <dgm:cxn modelId="{DC4FCB1E-3657-4D13-B0F7-231A57F6F570}" type="presOf" srcId="{6B7F6BCA-8085-45E7-BA8C-9382A83D7A77}" destId="{FCBF8137-E507-4794-AB8E-058F496570BD}" srcOrd="0" destOrd="0" presId="urn:microsoft.com/office/officeart/2005/8/layout/hierarchy1"/>
    <dgm:cxn modelId="{BD4ACC0A-7849-4F85-AF83-95C744F91A7D}" type="presOf" srcId="{8F9E1061-5B4C-437C-A345-9142E000B55D}" destId="{062450D2-F7D9-43E5-9DB6-F83A94E72B8D}" srcOrd="0" destOrd="0" presId="urn:microsoft.com/office/officeart/2005/8/layout/hierarchy1"/>
    <dgm:cxn modelId="{FA4A5692-A07C-4078-9DFF-DF1A32D8656B}" type="presOf" srcId="{691D9C9F-F416-4D3B-A265-E236BF311F94}" destId="{D2D2D83F-C10D-4081-9B07-86137E302309}" srcOrd="0" destOrd="0" presId="urn:microsoft.com/office/officeart/2005/8/layout/hierarchy1"/>
    <dgm:cxn modelId="{8CF072B1-A19B-4779-A6BD-0E178408CCFC}" type="presParOf" srcId="{B553890A-262A-4C93-A113-DF09E4A7F290}" destId="{9AD92953-3F4C-4EFF-AB57-DBE1D4C8A3B0}" srcOrd="0" destOrd="0" presId="urn:microsoft.com/office/officeart/2005/8/layout/hierarchy1"/>
    <dgm:cxn modelId="{C6830041-3E03-4D17-9F8D-4660E3C01E43}" type="presParOf" srcId="{9AD92953-3F4C-4EFF-AB57-DBE1D4C8A3B0}" destId="{BCCE34B6-5037-48A6-B753-C04134D2021E}" srcOrd="0" destOrd="0" presId="urn:microsoft.com/office/officeart/2005/8/layout/hierarchy1"/>
    <dgm:cxn modelId="{08B98823-879F-4B52-BB95-DD218F9C7288}" type="presParOf" srcId="{BCCE34B6-5037-48A6-B753-C04134D2021E}" destId="{B160C2DD-5F5A-4759-9E73-2500C2FD38B4}" srcOrd="0" destOrd="0" presId="urn:microsoft.com/office/officeart/2005/8/layout/hierarchy1"/>
    <dgm:cxn modelId="{79DBA29E-4DED-4F12-B2DB-BB5D792161F2}" type="presParOf" srcId="{BCCE34B6-5037-48A6-B753-C04134D2021E}" destId="{41FC3DCE-B658-40A2-A24A-6DC517B04931}" srcOrd="1" destOrd="0" presId="urn:microsoft.com/office/officeart/2005/8/layout/hierarchy1"/>
    <dgm:cxn modelId="{6D6774F7-D5F5-4452-A60A-AA16F5A10E00}" type="presParOf" srcId="{9AD92953-3F4C-4EFF-AB57-DBE1D4C8A3B0}" destId="{F7C56486-EAD3-43C9-943D-2F2C06C0DAEF}" srcOrd="1" destOrd="0" presId="urn:microsoft.com/office/officeart/2005/8/layout/hierarchy1"/>
    <dgm:cxn modelId="{35AC8AAE-D297-4875-9BCB-58DC6D2B7936}" type="presParOf" srcId="{F7C56486-EAD3-43C9-943D-2F2C06C0DAEF}" destId="{31533F3F-4AB1-4F99-856C-4D9D5318FD50}" srcOrd="0" destOrd="0" presId="urn:microsoft.com/office/officeart/2005/8/layout/hierarchy1"/>
    <dgm:cxn modelId="{24DDEA35-8F65-42A7-8E00-92A5B9BF53A4}" type="presParOf" srcId="{F7C56486-EAD3-43C9-943D-2F2C06C0DAEF}" destId="{BD783354-B22D-487C-8E40-734429E762AA}" srcOrd="1" destOrd="0" presId="urn:microsoft.com/office/officeart/2005/8/layout/hierarchy1"/>
    <dgm:cxn modelId="{E28B6536-90B5-4B6F-AC47-038C97A616F6}" type="presParOf" srcId="{BD783354-B22D-487C-8E40-734429E762AA}" destId="{749C1582-93BC-4C72-8F4F-6AFE082A7882}" srcOrd="0" destOrd="0" presId="urn:microsoft.com/office/officeart/2005/8/layout/hierarchy1"/>
    <dgm:cxn modelId="{1219CC7F-5ECE-4FFB-ADD2-0DB13AF76E70}" type="presParOf" srcId="{749C1582-93BC-4C72-8F4F-6AFE082A7882}" destId="{7338A335-2366-4E2A-A33F-9EA09B93100D}" srcOrd="0" destOrd="0" presId="urn:microsoft.com/office/officeart/2005/8/layout/hierarchy1"/>
    <dgm:cxn modelId="{A117E049-824B-407A-ACA7-CEEAA936EC40}" type="presParOf" srcId="{749C1582-93BC-4C72-8F4F-6AFE082A7882}" destId="{FCBF8137-E507-4794-AB8E-058F496570BD}" srcOrd="1" destOrd="0" presId="urn:microsoft.com/office/officeart/2005/8/layout/hierarchy1"/>
    <dgm:cxn modelId="{1AD73352-7525-4504-9EEC-DC875238DC2C}" type="presParOf" srcId="{BD783354-B22D-487C-8E40-734429E762AA}" destId="{0C391AB8-905D-4A2A-AF23-B472C023B24D}" srcOrd="1" destOrd="0" presId="urn:microsoft.com/office/officeart/2005/8/layout/hierarchy1"/>
    <dgm:cxn modelId="{37CC1211-DC0B-40A1-B78D-C7527D8824A8}" type="presParOf" srcId="{0C391AB8-905D-4A2A-AF23-B472C023B24D}" destId="{47096738-6F1B-4477-AF9C-F50B96D44382}" srcOrd="0" destOrd="0" presId="urn:microsoft.com/office/officeart/2005/8/layout/hierarchy1"/>
    <dgm:cxn modelId="{ED755C6F-E686-4FE3-AB86-CF9D2DB8F0AC}" type="presParOf" srcId="{0C391AB8-905D-4A2A-AF23-B472C023B24D}" destId="{EFA963D1-6593-4D0E-96F0-666CA2E8B169}" srcOrd="1" destOrd="0" presId="urn:microsoft.com/office/officeart/2005/8/layout/hierarchy1"/>
    <dgm:cxn modelId="{A83E1DB5-C806-4198-9500-9072F0D60113}" type="presParOf" srcId="{EFA963D1-6593-4D0E-96F0-666CA2E8B169}" destId="{D178BA23-78B5-4631-937E-7831A6206D06}" srcOrd="0" destOrd="0" presId="urn:microsoft.com/office/officeart/2005/8/layout/hierarchy1"/>
    <dgm:cxn modelId="{91C05F9A-8021-48FC-A798-4AC50952D4FD}" type="presParOf" srcId="{D178BA23-78B5-4631-937E-7831A6206D06}" destId="{DEC958EE-6CA5-4B3D-A85F-2417299664F9}" srcOrd="0" destOrd="0" presId="urn:microsoft.com/office/officeart/2005/8/layout/hierarchy1"/>
    <dgm:cxn modelId="{F195FD43-FC1E-4EC6-80AD-BC016495E103}" type="presParOf" srcId="{D178BA23-78B5-4631-937E-7831A6206D06}" destId="{C8CC197D-5EA4-4417-9ED4-DA7376593D1B}" srcOrd="1" destOrd="0" presId="urn:microsoft.com/office/officeart/2005/8/layout/hierarchy1"/>
    <dgm:cxn modelId="{1C2CBE18-4CA9-4E9D-AB6C-F8263A91410A}" type="presParOf" srcId="{EFA963D1-6593-4D0E-96F0-666CA2E8B169}" destId="{2EA7E93F-C543-40AC-A498-452B21DCBCFA}" srcOrd="1" destOrd="0" presId="urn:microsoft.com/office/officeart/2005/8/layout/hierarchy1"/>
    <dgm:cxn modelId="{6521C896-7982-4EA1-A99D-0D43333643F8}" type="presParOf" srcId="{2EA7E93F-C543-40AC-A498-452B21DCBCFA}" destId="{062450D2-F7D9-43E5-9DB6-F83A94E72B8D}" srcOrd="0" destOrd="0" presId="urn:microsoft.com/office/officeart/2005/8/layout/hierarchy1"/>
    <dgm:cxn modelId="{1C8072D4-5B08-443F-B018-69686C99399C}" type="presParOf" srcId="{2EA7E93F-C543-40AC-A498-452B21DCBCFA}" destId="{21132BDC-E141-4D81-BFE9-EA870808DB6C}" srcOrd="1" destOrd="0" presId="urn:microsoft.com/office/officeart/2005/8/layout/hierarchy1"/>
    <dgm:cxn modelId="{E112E106-7DA4-45D7-939F-84C60154FC3E}" type="presParOf" srcId="{21132BDC-E141-4D81-BFE9-EA870808DB6C}" destId="{6B2AE6AC-C291-4796-8770-48CF3EAA28DE}" srcOrd="0" destOrd="0" presId="urn:microsoft.com/office/officeart/2005/8/layout/hierarchy1"/>
    <dgm:cxn modelId="{72DA0A2E-E68E-4652-BF06-BF304544DF08}" type="presParOf" srcId="{6B2AE6AC-C291-4796-8770-48CF3EAA28DE}" destId="{063294F6-F24E-4A05-AAA9-F3DFBED7370A}" srcOrd="0" destOrd="0" presId="urn:microsoft.com/office/officeart/2005/8/layout/hierarchy1"/>
    <dgm:cxn modelId="{58112793-303C-46CA-885F-E99D8E169663}" type="presParOf" srcId="{6B2AE6AC-C291-4796-8770-48CF3EAA28DE}" destId="{28C57DE7-0E24-4E78-95D2-F3466886D8AD}" srcOrd="1" destOrd="0" presId="urn:microsoft.com/office/officeart/2005/8/layout/hierarchy1"/>
    <dgm:cxn modelId="{A02DEAA7-9488-4A41-BF84-9A8127CB771F}" type="presParOf" srcId="{21132BDC-E141-4D81-BFE9-EA870808DB6C}" destId="{C9CC30F0-0B6F-4AB4-A561-0D71B7295A58}" srcOrd="1" destOrd="0" presId="urn:microsoft.com/office/officeart/2005/8/layout/hierarchy1"/>
    <dgm:cxn modelId="{6CC383F6-5EF1-49EC-AB42-AF0F7D014DE7}" type="presParOf" srcId="{C9CC30F0-0B6F-4AB4-A561-0D71B7295A58}" destId="{BC398801-2888-4623-9524-552AFF3BADAC}" srcOrd="0" destOrd="0" presId="urn:microsoft.com/office/officeart/2005/8/layout/hierarchy1"/>
    <dgm:cxn modelId="{C1839C96-FBD2-4F7B-A73E-62DFF405424D}" type="presParOf" srcId="{C9CC30F0-0B6F-4AB4-A561-0D71B7295A58}" destId="{C066087A-3167-4D76-8528-DBFEF9FBEC30}" srcOrd="1" destOrd="0" presId="urn:microsoft.com/office/officeart/2005/8/layout/hierarchy1"/>
    <dgm:cxn modelId="{7DF6CB64-DF53-4A02-A07D-77088AA1CA74}" type="presParOf" srcId="{C066087A-3167-4D76-8528-DBFEF9FBEC30}" destId="{C992C76F-DDDF-4A4E-A8A3-4CB99E60772D}" srcOrd="0" destOrd="0" presId="urn:microsoft.com/office/officeart/2005/8/layout/hierarchy1"/>
    <dgm:cxn modelId="{2157A9BB-C7AA-476A-BEBA-1776E4ADE1E5}" type="presParOf" srcId="{C992C76F-DDDF-4A4E-A8A3-4CB99E60772D}" destId="{283BBD8C-B252-4A01-A7A3-338BB742F5F8}" srcOrd="0" destOrd="0" presId="urn:microsoft.com/office/officeart/2005/8/layout/hierarchy1"/>
    <dgm:cxn modelId="{333E23E1-BA13-43AE-BA2F-878FB5AE508C}" type="presParOf" srcId="{C992C76F-DDDF-4A4E-A8A3-4CB99E60772D}" destId="{D2D2D83F-C10D-4081-9B07-86137E302309}" srcOrd="1" destOrd="0" presId="urn:microsoft.com/office/officeart/2005/8/layout/hierarchy1"/>
    <dgm:cxn modelId="{8376F665-8712-48B5-BF67-E484B26C6F75}" type="presParOf" srcId="{C066087A-3167-4D76-8528-DBFEF9FBEC30}" destId="{06B14A27-E56D-4A65-ADEE-AEEF4C090D47}" srcOrd="1" destOrd="0" presId="urn:microsoft.com/office/officeart/2005/8/layout/hierarchy1"/>
    <dgm:cxn modelId="{B736E45A-F244-420F-91A4-724846B15414}" type="presParOf" srcId="{06B14A27-E56D-4A65-ADEE-AEEF4C090D47}" destId="{4CE7A712-C9EF-4790-94E2-FCA6AECE109C}" srcOrd="0" destOrd="0" presId="urn:microsoft.com/office/officeart/2005/8/layout/hierarchy1"/>
    <dgm:cxn modelId="{BE255D73-1577-4BBA-A1C0-46174BE55EC9}" type="presParOf" srcId="{06B14A27-E56D-4A65-ADEE-AEEF4C090D47}" destId="{715B04B3-9C39-4E75-9745-1BD1CF7D76E0}" srcOrd="1" destOrd="0" presId="urn:microsoft.com/office/officeart/2005/8/layout/hierarchy1"/>
    <dgm:cxn modelId="{8DED2DAE-E762-451F-9C32-6087A670EE47}" type="presParOf" srcId="{715B04B3-9C39-4E75-9745-1BD1CF7D76E0}" destId="{92554022-9E19-448D-9992-4DDE3919E777}" srcOrd="0" destOrd="0" presId="urn:microsoft.com/office/officeart/2005/8/layout/hierarchy1"/>
    <dgm:cxn modelId="{FBA7D1D7-7B40-4E7E-9553-3B36BA84071D}" type="presParOf" srcId="{92554022-9E19-448D-9992-4DDE3919E777}" destId="{624CA1DD-7689-4885-8875-80A7B060D218}" srcOrd="0" destOrd="0" presId="urn:microsoft.com/office/officeart/2005/8/layout/hierarchy1"/>
    <dgm:cxn modelId="{C3C8DBD4-DCB9-485B-A25C-4213053389FD}" type="presParOf" srcId="{92554022-9E19-448D-9992-4DDE3919E777}" destId="{C957D266-F536-4254-A53C-1D985BDC33FB}" srcOrd="1" destOrd="0" presId="urn:microsoft.com/office/officeart/2005/8/layout/hierarchy1"/>
    <dgm:cxn modelId="{CF9353A7-B5CE-47FB-BA90-861063723716}" type="presParOf" srcId="{715B04B3-9C39-4E75-9745-1BD1CF7D76E0}" destId="{D24E5D2D-0B91-48C5-860D-9DA6F57F029A}" srcOrd="1" destOrd="0" presId="urn:microsoft.com/office/officeart/2005/8/layout/hierarchy1"/>
    <dgm:cxn modelId="{E3E7F20A-7573-4211-8F74-C74D8F62A467}" type="presParOf" srcId="{F7C56486-EAD3-43C9-943D-2F2C06C0DAEF}" destId="{3EC9C5C6-ACDE-4915-9B12-42C680022A9E}" srcOrd="2" destOrd="0" presId="urn:microsoft.com/office/officeart/2005/8/layout/hierarchy1"/>
    <dgm:cxn modelId="{915C0BF4-788E-41BF-8CFD-89975798C03E}" type="presParOf" srcId="{F7C56486-EAD3-43C9-943D-2F2C06C0DAEF}" destId="{553A5B4C-CE1D-4130-A6A4-66DB608E3A81}" srcOrd="3" destOrd="0" presId="urn:microsoft.com/office/officeart/2005/8/layout/hierarchy1"/>
    <dgm:cxn modelId="{05E88B18-ECD5-41B4-83A7-1DF20090098E}" type="presParOf" srcId="{553A5B4C-CE1D-4130-A6A4-66DB608E3A81}" destId="{CA6A47F4-669D-4B02-B960-7191E4EC8702}" srcOrd="0" destOrd="0" presId="urn:microsoft.com/office/officeart/2005/8/layout/hierarchy1"/>
    <dgm:cxn modelId="{8C556BF5-B79B-4286-8A72-DC663C71FD77}" type="presParOf" srcId="{CA6A47F4-669D-4B02-B960-7191E4EC8702}" destId="{E4F211FF-8C70-41EA-8EEB-D52F4B9B13B8}" srcOrd="0" destOrd="0" presId="urn:microsoft.com/office/officeart/2005/8/layout/hierarchy1"/>
    <dgm:cxn modelId="{9DF372C2-C200-470E-B9C6-F1CADF0F560F}" type="presParOf" srcId="{CA6A47F4-669D-4B02-B960-7191E4EC8702}" destId="{A531D339-A5EA-45FB-B019-83EA2E43B059}" srcOrd="1" destOrd="0" presId="urn:microsoft.com/office/officeart/2005/8/layout/hierarchy1"/>
    <dgm:cxn modelId="{00BA58A7-BF84-4D39-AEAA-E1D057107B54}" type="presParOf" srcId="{553A5B4C-CE1D-4130-A6A4-66DB608E3A81}" destId="{1F586022-7BBC-4FDD-A801-8E69A0571A50}"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95B77A-FF7A-4168-A105-578E99ED4017}">
      <dsp:nvSpPr>
        <dsp:cNvPr id="0" name=""/>
        <dsp:cNvSpPr/>
      </dsp:nvSpPr>
      <dsp:spPr>
        <a:xfrm>
          <a:off x="1690247" y="538010"/>
          <a:ext cx="4849104" cy="4849104"/>
        </a:xfrm>
        <a:prstGeom prst="blockArc">
          <a:avLst>
            <a:gd name="adj1" fmla="val 13500000"/>
            <a:gd name="adj2" fmla="val 16200000"/>
            <a:gd name="adj3" fmla="val 343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0D28065-7CD5-4722-A158-3292615FCE24}">
      <dsp:nvSpPr>
        <dsp:cNvPr id="0" name=""/>
        <dsp:cNvSpPr/>
      </dsp:nvSpPr>
      <dsp:spPr>
        <a:xfrm>
          <a:off x="1690247" y="538010"/>
          <a:ext cx="4849104" cy="4849104"/>
        </a:xfrm>
        <a:prstGeom prst="blockArc">
          <a:avLst>
            <a:gd name="adj1" fmla="val 10800000"/>
            <a:gd name="adj2" fmla="val 13500000"/>
            <a:gd name="adj3" fmla="val 343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1EC86E2-7D3D-4DF3-A7AC-F3270B7F322F}">
      <dsp:nvSpPr>
        <dsp:cNvPr id="0" name=""/>
        <dsp:cNvSpPr/>
      </dsp:nvSpPr>
      <dsp:spPr>
        <a:xfrm>
          <a:off x="1690247" y="538010"/>
          <a:ext cx="4849104" cy="4849104"/>
        </a:xfrm>
        <a:prstGeom prst="blockArc">
          <a:avLst>
            <a:gd name="adj1" fmla="val 8100000"/>
            <a:gd name="adj2" fmla="val 10800000"/>
            <a:gd name="adj3" fmla="val 343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72D345A-5DFA-4E52-8C22-03DB0E194EC8}">
      <dsp:nvSpPr>
        <dsp:cNvPr id="0" name=""/>
        <dsp:cNvSpPr/>
      </dsp:nvSpPr>
      <dsp:spPr>
        <a:xfrm>
          <a:off x="1690247" y="538010"/>
          <a:ext cx="4849104" cy="4849104"/>
        </a:xfrm>
        <a:prstGeom prst="blockArc">
          <a:avLst>
            <a:gd name="adj1" fmla="val 5400000"/>
            <a:gd name="adj2" fmla="val 8100000"/>
            <a:gd name="adj3" fmla="val 343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0E0AFFB-33EF-4A90-AB20-D6C48D7DA9A6}">
      <dsp:nvSpPr>
        <dsp:cNvPr id="0" name=""/>
        <dsp:cNvSpPr/>
      </dsp:nvSpPr>
      <dsp:spPr>
        <a:xfrm>
          <a:off x="1690247" y="538010"/>
          <a:ext cx="4849104" cy="4849104"/>
        </a:xfrm>
        <a:prstGeom prst="blockArc">
          <a:avLst>
            <a:gd name="adj1" fmla="val 2700000"/>
            <a:gd name="adj2" fmla="val 5400000"/>
            <a:gd name="adj3" fmla="val 343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305A298-5E0B-48E2-AF5F-D78373EBF2D5}">
      <dsp:nvSpPr>
        <dsp:cNvPr id="0" name=""/>
        <dsp:cNvSpPr/>
      </dsp:nvSpPr>
      <dsp:spPr>
        <a:xfrm>
          <a:off x="1690247" y="538010"/>
          <a:ext cx="4849104" cy="4849104"/>
        </a:xfrm>
        <a:prstGeom prst="blockArc">
          <a:avLst>
            <a:gd name="adj1" fmla="val 0"/>
            <a:gd name="adj2" fmla="val 2700000"/>
            <a:gd name="adj3" fmla="val 343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72054D5-9027-4F97-ADAE-FC2816AC37CC}">
      <dsp:nvSpPr>
        <dsp:cNvPr id="0" name=""/>
        <dsp:cNvSpPr/>
      </dsp:nvSpPr>
      <dsp:spPr>
        <a:xfrm>
          <a:off x="1690247" y="538010"/>
          <a:ext cx="4849104" cy="4849104"/>
        </a:xfrm>
        <a:prstGeom prst="blockArc">
          <a:avLst>
            <a:gd name="adj1" fmla="val 18900000"/>
            <a:gd name="adj2" fmla="val 0"/>
            <a:gd name="adj3" fmla="val 343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7C2BEB2-7678-4D5B-9EE1-352A8E7F2D20}">
      <dsp:nvSpPr>
        <dsp:cNvPr id="0" name=""/>
        <dsp:cNvSpPr/>
      </dsp:nvSpPr>
      <dsp:spPr>
        <a:xfrm>
          <a:off x="1690247" y="538010"/>
          <a:ext cx="4849104" cy="4849104"/>
        </a:xfrm>
        <a:prstGeom prst="blockArc">
          <a:avLst>
            <a:gd name="adj1" fmla="val 16200000"/>
            <a:gd name="adj2" fmla="val 18900000"/>
            <a:gd name="adj3" fmla="val 343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26EAD02-0517-4CBA-BE51-CD13C8DFC86F}">
      <dsp:nvSpPr>
        <dsp:cNvPr id="0" name=""/>
        <dsp:cNvSpPr/>
      </dsp:nvSpPr>
      <dsp:spPr>
        <a:xfrm>
          <a:off x="3229739" y="1653054"/>
          <a:ext cx="1651545" cy="1651545"/>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en-US" sz="6500" kern="1200" dirty="0"/>
        </a:p>
      </dsp:txBody>
      <dsp:txXfrm>
        <a:off x="3471602" y="1894917"/>
        <a:ext cx="1167819" cy="1167819"/>
      </dsp:txXfrm>
    </dsp:sp>
    <dsp:sp modelId="{49C4FA89-E2D9-4E80-9F86-13DB0E503E39}">
      <dsp:nvSpPr>
        <dsp:cNvPr id="0" name=""/>
        <dsp:cNvSpPr/>
      </dsp:nvSpPr>
      <dsp:spPr>
        <a:xfrm>
          <a:off x="3536759" y="1588"/>
          <a:ext cx="1156081" cy="1156081"/>
        </a:xfrm>
        <a:prstGeom prst="ellipse">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b="1" kern="1200" dirty="0" smtClean="0">
              <a:solidFill>
                <a:schemeClr val="tx1"/>
              </a:solidFill>
            </a:rPr>
            <a:t>Public involvement </a:t>
          </a:r>
          <a:endParaRPr lang="en-US" sz="1000" b="1" kern="1200" dirty="0">
            <a:solidFill>
              <a:schemeClr val="tx1"/>
            </a:solidFill>
          </a:endParaRPr>
        </a:p>
      </dsp:txBody>
      <dsp:txXfrm>
        <a:off x="3706063" y="170892"/>
        <a:ext cx="817473" cy="817473"/>
      </dsp:txXfrm>
    </dsp:sp>
    <dsp:sp modelId="{3FE24571-0B8F-474E-8DD7-ECAC52B8CC27}">
      <dsp:nvSpPr>
        <dsp:cNvPr id="0" name=""/>
        <dsp:cNvSpPr/>
      </dsp:nvSpPr>
      <dsp:spPr>
        <a:xfrm>
          <a:off x="5221747" y="699533"/>
          <a:ext cx="1156081" cy="1156081"/>
        </a:xfrm>
        <a:prstGeom prst="ellipse">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b="1" kern="1200" dirty="0" smtClean="0">
              <a:solidFill>
                <a:schemeClr val="tx1"/>
              </a:solidFill>
            </a:rPr>
            <a:t>Nutrition Guidelines</a:t>
          </a:r>
          <a:endParaRPr lang="en-US" sz="1000" b="1" kern="1200" dirty="0">
            <a:solidFill>
              <a:schemeClr val="tx1"/>
            </a:solidFill>
          </a:endParaRPr>
        </a:p>
      </dsp:txBody>
      <dsp:txXfrm>
        <a:off x="5391051" y="868837"/>
        <a:ext cx="817473" cy="817473"/>
      </dsp:txXfrm>
    </dsp:sp>
    <dsp:sp modelId="{808CE7B1-8D5F-4F1E-9544-B86130E272D2}">
      <dsp:nvSpPr>
        <dsp:cNvPr id="0" name=""/>
        <dsp:cNvSpPr/>
      </dsp:nvSpPr>
      <dsp:spPr>
        <a:xfrm>
          <a:off x="5919692" y="2384521"/>
          <a:ext cx="1156081" cy="1156081"/>
        </a:xfrm>
        <a:prstGeom prst="ellipse">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b="1" kern="1200" dirty="0" smtClean="0">
              <a:solidFill>
                <a:schemeClr val="tx1"/>
              </a:solidFill>
            </a:rPr>
            <a:t>Nutrition Education </a:t>
          </a:r>
          <a:endParaRPr lang="en-US" sz="1000" b="1" kern="1200" dirty="0">
            <a:solidFill>
              <a:schemeClr val="tx1"/>
            </a:solidFill>
          </a:endParaRPr>
        </a:p>
      </dsp:txBody>
      <dsp:txXfrm>
        <a:off x="6088996" y="2553825"/>
        <a:ext cx="817473" cy="817473"/>
      </dsp:txXfrm>
    </dsp:sp>
    <dsp:sp modelId="{D6775455-3C01-4874-9313-5A78AD1D9E85}">
      <dsp:nvSpPr>
        <dsp:cNvPr id="0" name=""/>
        <dsp:cNvSpPr/>
      </dsp:nvSpPr>
      <dsp:spPr>
        <a:xfrm>
          <a:off x="5221747" y="4069509"/>
          <a:ext cx="1156081" cy="1156081"/>
        </a:xfrm>
        <a:prstGeom prst="ellipse">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b="1" kern="1200" dirty="0" smtClean="0">
              <a:solidFill>
                <a:schemeClr val="tx1"/>
              </a:solidFill>
            </a:rPr>
            <a:t>Nutrition Promotion </a:t>
          </a:r>
          <a:endParaRPr lang="en-US" sz="1000" b="1" kern="1200" dirty="0">
            <a:solidFill>
              <a:schemeClr val="tx1"/>
            </a:solidFill>
          </a:endParaRPr>
        </a:p>
      </dsp:txBody>
      <dsp:txXfrm>
        <a:off x="5391051" y="4238813"/>
        <a:ext cx="817473" cy="817473"/>
      </dsp:txXfrm>
    </dsp:sp>
    <dsp:sp modelId="{97FAC3FC-035A-49AB-8AB2-88AD22B81CC3}">
      <dsp:nvSpPr>
        <dsp:cNvPr id="0" name=""/>
        <dsp:cNvSpPr/>
      </dsp:nvSpPr>
      <dsp:spPr>
        <a:xfrm>
          <a:off x="3536759" y="4767454"/>
          <a:ext cx="1156081" cy="1156081"/>
        </a:xfrm>
        <a:prstGeom prst="ellipse">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b="1" kern="1200" dirty="0" smtClean="0">
              <a:solidFill>
                <a:schemeClr val="tx1"/>
              </a:solidFill>
            </a:rPr>
            <a:t>Public Notification </a:t>
          </a:r>
          <a:endParaRPr lang="en-US" sz="1000" b="1" kern="1200" dirty="0">
            <a:solidFill>
              <a:schemeClr val="tx1"/>
            </a:solidFill>
          </a:endParaRPr>
        </a:p>
      </dsp:txBody>
      <dsp:txXfrm>
        <a:off x="3706063" y="4936758"/>
        <a:ext cx="817473" cy="817473"/>
      </dsp:txXfrm>
    </dsp:sp>
    <dsp:sp modelId="{0E0656C1-13F1-4A93-BA32-975D5AAF9F0A}">
      <dsp:nvSpPr>
        <dsp:cNvPr id="0" name=""/>
        <dsp:cNvSpPr/>
      </dsp:nvSpPr>
      <dsp:spPr>
        <a:xfrm>
          <a:off x="1851770" y="4069509"/>
          <a:ext cx="1156081" cy="1156081"/>
        </a:xfrm>
        <a:prstGeom prst="ellipse">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b="1" kern="1200" dirty="0" smtClean="0">
              <a:solidFill>
                <a:schemeClr val="tx1"/>
              </a:solidFill>
            </a:rPr>
            <a:t>Monitoring &amp; Evaluation </a:t>
          </a:r>
          <a:endParaRPr lang="en-US" sz="1000" b="1" kern="1200" dirty="0">
            <a:solidFill>
              <a:schemeClr val="tx1"/>
            </a:solidFill>
          </a:endParaRPr>
        </a:p>
      </dsp:txBody>
      <dsp:txXfrm>
        <a:off x="2021074" y="4238813"/>
        <a:ext cx="817473" cy="817473"/>
      </dsp:txXfrm>
    </dsp:sp>
    <dsp:sp modelId="{AC0190D9-3D5A-4EDF-8DF0-992D91D7B1F6}">
      <dsp:nvSpPr>
        <dsp:cNvPr id="0" name=""/>
        <dsp:cNvSpPr/>
      </dsp:nvSpPr>
      <dsp:spPr>
        <a:xfrm>
          <a:off x="1153825" y="2384521"/>
          <a:ext cx="1156081" cy="1156081"/>
        </a:xfrm>
        <a:prstGeom prst="ellipse">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b="1" kern="1200" dirty="0" smtClean="0">
              <a:solidFill>
                <a:srgbClr val="FF0000"/>
              </a:solidFill>
            </a:rPr>
            <a:t>Physical Activity </a:t>
          </a:r>
          <a:endParaRPr lang="en-US" sz="1000" b="1" kern="1200" dirty="0">
            <a:solidFill>
              <a:srgbClr val="FF0000"/>
            </a:solidFill>
          </a:endParaRPr>
        </a:p>
      </dsp:txBody>
      <dsp:txXfrm>
        <a:off x="1323129" y="2553825"/>
        <a:ext cx="817473" cy="817473"/>
      </dsp:txXfrm>
    </dsp:sp>
    <dsp:sp modelId="{FEAE7B48-E36E-4537-B492-58869C8C5B3F}">
      <dsp:nvSpPr>
        <dsp:cNvPr id="0" name=""/>
        <dsp:cNvSpPr/>
      </dsp:nvSpPr>
      <dsp:spPr>
        <a:xfrm>
          <a:off x="1851770" y="699533"/>
          <a:ext cx="1156081" cy="1156081"/>
        </a:xfrm>
        <a:prstGeom prst="ellipse">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b="1" kern="1200" dirty="0" smtClean="0">
              <a:solidFill>
                <a:srgbClr val="FF0000"/>
              </a:solidFill>
            </a:rPr>
            <a:t>Physical Education </a:t>
          </a:r>
          <a:endParaRPr lang="en-US" sz="1000" b="1" kern="1200" dirty="0">
            <a:solidFill>
              <a:srgbClr val="FF0000"/>
            </a:solidFill>
          </a:endParaRPr>
        </a:p>
      </dsp:txBody>
      <dsp:txXfrm>
        <a:off x="2021074" y="868837"/>
        <a:ext cx="817473" cy="8174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C9C5C6-ACDE-4915-9B12-42C680022A9E}">
      <dsp:nvSpPr>
        <dsp:cNvPr id="0" name=""/>
        <dsp:cNvSpPr/>
      </dsp:nvSpPr>
      <dsp:spPr>
        <a:xfrm>
          <a:off x="4067986" y="535666"/>
          <a:ext cx="514952" cy="245070"/>
        </a:xfrm>
        <a:custGeom>
          <a:avLst/>
          <a:gdLst/>
          <a:ahLst/>
          <a:cxnLst/>
          <a:rect l="0" t="0" r="0" b="0"/>
          <a:pathLst>
            <a:path>
              <a:moveTo>
                <a:pt x="0" y="0"/>
              </a:moveTo>
              <a:lnTo>
                <a:pt x="0" y="167008"/>
              </a:lnTo>
              <a:lnTo>
                <a:pt x="514952" y="167008"/>
              </a:lnTo>
              <a:lnTo>
                <a:pt x="514952" y="24507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CE7A712-C9EF-4790-94E2-FCA6AECE109C}">
      <dsp:nvSpPr>
        <dsp:cNvPr id="0" name=""/>
        <dsp:cNvSpPr/>
      </dsp:nvSpPr>
      <dsp:spPr>
        <a:xfrm>
          <a:off x="3507313" y="3656279"/>
          <a:ext cx="91440" cy="245070"/>
        </a:xfrm>
        <a:custGeom>
          <a:avLst/>
          <a:gdLst/>
          <a:ahLst/>
          <a:cxnLst/>
          <a:rect l="0" t="0" r="0" b="0"/>
          <a:pathLst>
            <a:path>
              <a:moveTo>
                <a:pt x="45720" y="0"/>
              </a:moveTo>
              <a:lnTo>
                <a:pt x="45720" y="24507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C398801-2888-4623-9524-552AFF3BADAC}">
      <dsp:nvSpPr>
        <dsp:cNvPr id="0" name=""/>
        <dsp:cNvSpPr/>
      </dsp:nvSpPr>
      <dsp:spPr>
        <a:xfrm>
          <a:off x="3507313" y="2876126"/>
          <a:ext cx="91440" cy="245070"/>
        </a:xfrm>
        <a:custGeom>
          <a:avLst/>
          <a:gdLst/>
          <a:ahLst/>
          <a:cxnLst/>
          <a:rect l="0" t="0" r="0" b="0"/>
          <a:pathLst>
            <a:path>
              <a:moveTo>
                <a:pt x="45720" y="0"/>
              </a:moveTo>
              <a:lnTo>
                <a:pt x="45720" y="24507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62450D2-F7D9-43E5-9DB6-F83A94E72B8D}">
      <dsp:nvSpPr>
        <dsp:cNvPr id="0" name=""/>
        <dsp:cNvSpPr/>
      </dsp:nvSpPr>
      <dsp:spPr>
        <a:xfrm>
          <a:off x="3507313" y="2095972"/>
          <a:ext cx="91440" cy="245070"/>
        </a:xfrm>
        <a:custGeom>
          <a:avLst/>
          <a:gdLst/>
          <a:ahLst/>
          <a:cxnLst/>
          <a:rect l="0" t="0" r="0" b="0"/>
          <a:pathLst>
            <a:path>
              <a:moveTo>
                <a:pt x="45720" y="0"/>
              </a:moveTo>
              <a:lnTo>
                <a:pt x="45720" y="24507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7096738-6F1B-4477-AF9C-F50B96D44382}">
      <dsp:nvSpPr>
        <dsp:cNvPr id="0" name=""/>
        <dsp:cNvSpPr/>
      </dsp:nvSpPr>
      <dsp:spPr>
        <a:xfrm>
          <a:off x="3507313" y="1315819"/>
          <a:ext cx="91440" cy="245070"/>
        </a:xfrm>
        <a:custGeom>
          <a:avLst/>
          <a:gdLst/>
          <a:ahLst/>
          <a:cxnLst/>
          <a:rect l="0" t="0" r="0" b="0"/>
          <a:pathLst>
            <a:path>
              <a:moveTo>
                <a:pt x="45720" y="0"/>
              </a:moveTo>
              <a:lnTo>
                <a:pt x="45720" y="24507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1533F3F-4AB1-4F99-856C-4D9D5318FD50}">
      <dsp:nvSpPr>
        <dsp:cNvPr id="0" name=""/>
        <dsp:cNvSpPr/>
      </dsp:nvSpPr>
      <dsp:spPr>
        <a:xfrm>
          <a:off x="3553033" y="535666"/>
          <a:ext cx="514952" cy="245070"/>
        </a:xfrm>
        <a:custGeom>
          <a:avLst/>
          <a:gdLst/>
          <a:ahLst/>
          <a:cxnLst/>
          <a:rect l="0" t="0" r="0" b="0"/>
          <a:pathLst>
            <a:path>
              <a:moveTo>
                <a:pt x="514952" y="0"/>
              </a:moveTo>
              <a:lnTo>
                <a:pt x="514952" y="167008"/>
              </a:lnTo>
              <a:lnTo>
                <a:pt x="0" y="167008"/>
              </a:lnTo>
              <a:lnTo>
                <a:pt x="0" y="24507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160C2DD-5F5A-4759-9E73-2500C2FD38B4}">
      <dsp:nvSpPr>
        <dsp:cNvPr id="0" name=""/>
        <dsp:cNvSpPr/>
      </dsp:nvSpPr>
      <dsp:spPr>
        <a:xfrm>
          <a:off x="3646661" y="583"/>
          <a:ext cx="842649" cy="53508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1FC3DCE-B658-40A2-A24A-6DC517B04931}">
      <dsp:nvSpPr>
        <dsp:cNvPr id="0" name=""/>
        <dsp:cNvSpPr/>
      </dsp:nvSpPr>
      <dsp:spPr>
        <a:xfrm>
          <a:off x="3740288" y="89529"/>
          <a:ext cx="842649" cy="53508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b="1" kern="1200" dirty="0" smtClean="0"/>
            <a:t>Assess</a:t>
          </a:r>
          <a:endParaRPr lang="en-US" sz="800" b="1" kern="1200" dirty="0"/>
        </a:p>
      </dsp:txBody>
      <dsp:txXfrm>
        <a:off x="3755960" y="105201"/>
        <a:ext cx="811305" cy="503738"/>
      </dsp:txXfrm>
    </dsp:sp>
    <dsp:sp modelId="{7338A335-2366-4E2A-A33F-9EA09B93100D}">
      <dsp:nvSpPr>
        <dsp:cNvPr id="0" name=""/>
        <dsp:cNvSpPr/>
      </dsp:nvSpPr>
      <dsp:spPr>
        <a:xfrm>
          <a:off x="3131708" y="780736"/>
          <a:ext cx="842649" cy="535082"/>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CBF8137-E507-4794-AB8E-058F496570BD}">
      <dsp:nvSpPr>
        <dsp:cNvPr id="0" name=""/>
        <dsp:cNvSpPr/>
      </dsp:nvSpPr>
      <dsp:spPr>
        <a:xfrm>
          <a:off x="3225336" y="869683"/>
          <a:ext cx="842649" cy="535082"/>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b="1" kern="1200" dirty="0" smtClean="0"/>
            <a:t>Revise</a:t>
          </a:r>
          <a:r>
            <a:rPr lang="en-US" sz="800" kern="1200" dirty="0" smtClean="0"/>
            <a:t> </a:t>
          </a:r>
          <a:endParaRPr lang="en-US" sz="800" kern="1200" dirty="0"/>
        </a:p>
      </dsp:txBody>
      <dsp:txXfrm>
        <a:off x="3241008" y="885355"/>
        <a:ext cx="811305" cy="503738"/>
      </dsp:txXfrm>
    </dsp:sp>
    <dsp:sp modelId="{DEC958EE-6CA5-4B3D-A85F-2417299664F9}">
      <dsp:nvSpPr>
        <dsp:cNvPr id="0" name=""/>
        <dsp:cNvSpPr/>
      </dsp:nvSpPr>
      <dsp:spPr>
        <a:xfrm>
          <a:off x="3131708" y="1560890"/>
          <a:ext cx="842649" cy="535082"/>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8CC197D-5EA4-4417-9ED4-DA7376593D1B}">
      <dsp:nvSpPr>
        <dsp:cNvPr id="0" name=""/>
        <dsp:cNvSpPr/>
      </dsp:nvSpPr>
      <dsp:spPr>
        <a:xfrm>
          <a:off x="3225336" y="1649836"/>
          <a:ext cx="842649" cy="535082"/>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b="1" kern="1200" dirty="0" smtClean="0"/>
            <a:t>Implement</a:t>
          </a:r>
          <a:endParaRPr lang="en-US" sz="800" b="1" kern="1200" dirty="0"/>
        </a:p>
      </dsp:txBody>
      <dsp:txXfrm>
        <a:off x="3241008" y="1665508"/>
        <a:ext cx="811305" cy="503738"/>
      </dsp:txXfrm>
    </dsp:sp>
    <dsp:sp modelId="{063294F6-F24E-4A05-AAA9-F3DFBED7370A}">
      <dsp:nvSpPr>
        <dsp:cNvPr id="0" name=""/>
        <dsp:cNvSpPr/>
      </dsp:nvSpPr>
      <dsp:spPr>
        <a:xfrm>
          <a:off x="3131708" y="2341043"/>
          <a:ext cx="842649" cy="535082"/>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8C57DE7-0E24-4E78-95D2-F3466886D8AD}">
      <dsp:nvSpPr>
        <dsp:cNvPr id="0" name=""/>
        <dsp:cNvSpPr/>
      </dsp:nvSpPr>
      <dsp:spPr>
        <a:xfrm>
          <a:off x="3225336" y="2429990"/>
          <a:ext cx="842649" cy="535082"/>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b="1" kern="1200" dirty="0" smtClean="0"/>
            <a:t>Evaluate</a:t>
          </a:r>
          <a:r>
            <a:rPr lang="en-US" sz="800" kern="1200" dirty="0" smtClean="0"/>
            <a:t>  </a:t>
          </a:r>
          <a:endParaRPr lang="en-US" sz="800" kern="1200" dirty="0"/>
        </a:p>
      </dsp:txBody>
      <dsp:txXfrm>
        <a:off x="3241008" y="2445662"/>
        <a:ext cx="811305" cy="503738"/>
      </dsp:txXfrm>
    </dsp:sp>
    <dsp:sp modelId="{283BBD8C-B252-4A01-A7A3-338BB742F5F8}">
      <dsp:nvSpPr>
        <dsp:cNvPr id="0" name=""/>
        <dsp:cNvSpPr/>
      </dsp:nvSpPr>
      <dsp:spPr>
        <a:xfrm>
          <a:off x="3131708" y="3121197"/>
          <a:ext cx="842649" cy="535082"/>
        </a:xfrm>
        <a:prstGeom prst="roundRect">
          <a:avLst>
            <a:gd name="adj" fmla="val 10000"/>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D2D83F-C10D-4081-9B07-86137E302309}">
      <dsp:nvSpPr>
        <dsp:cNvPr id="0" name=""/>
        <dsp:cNvSpPr/>
      </dsp:nvSpPr>
      <dsp:spPr>
        <a:xfrm>
          <a:off x="3225336" y="3210143"/>
          <a:ext cx="842649" cy="535082"/>
        </a:xfrm>
        <a:prstGeom prst="roundRect">
          <a:avLst>
            <a:gd name="adj" fmla="val 10000"/>
          </a:avLst>
        </a:prstGeom>
        <a:solidFill>
          <a:schemeClr val="lt1">
            <a:alpha val="90000"/>
            <a:hueOff val="0"/>
            <a:satOff val="0"/>
            <a:lumOff val="0"/>
            <a:alphaOff val="0"/>
          </a:schemeClr>
        </a:solidFill>
        <a:ln w="25400" cap="flat" cmpd="sng" algn="ctr">
          <a:solidFill>
            <a:srgbClr val="FFFF00"/>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b="1" kern="1200" dirty="0" smtClean="0"/>
            <a:t>Monitor</a:t>
          </a:r>
          <a:endParaRPr lang="en-US" sz="800" b="1" kern="1200" dirty="0"/>
        </a:p>
      </dsp:txBody>
      <dsp:txXfrm>
        <a:off x="3241008" y="3225815"/>
        <a:ext cx="811305" cy="503738"/>
      </dsp:txXfrm>
    </dsp:sp>
    <dsp:sp modelId="{624CA1DD-7689-4885-8875-80A7B060D218}">
      <dsp:nvSpPr>
        <dsp:cNvPr id="0" name=""/>
        <dsp:cNvSpPr/>
      </dsp:nvSpPr>
      <dsp:spPr>
        <a:xfrm>
          <a:off x="3131708" y="3901350"/>
          <a:ext cx="842649" cy="535082"/>
        </a:xfrm>
        <a:prstGeom prst="roundRect">
          <a:avLst>
            <a:gd name="adj" fmla="val 10000"/>
          </a:avLst>
        </a:prstGeom>
        <a:solidFill>
          <a:srgbClr val="F571E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957D266-F536-4254-A53C-1D985BDC33FB}">
      <dsp:nvSpPr>
        <dsp:cNvPr id="0" name=""/>
        <dsp:cNvSpPr/>
      </dsp:nvSpPr>
      <dsp:spPr>
        <a:xfrm>
          <a:off x="3225336" y="3990296"/>
          <a:ext cx="842649" cy="535082"/>
        </a:xfrm>
        <a:prstGeom prst="roundRect">
          <a:avLst>
            <a:gd name="adj" fmla="val 10000"/>
          </a:avLst>
        </a:prstGeom>
        <a:solidFill>
          <a:schemeClr val="lt1">
            <a:alpha val="90000"/>
            <a:hueOff val="0"/>
            <a:satOff val="0"/>
            <a:lumOff val="0"/>
            <a:alphaOff val="0"/>
          </a:schemeClr>
        </a:solidFill>
        <a:ln w="25400" cap="flat" cmpd="sng" algn="ctr">
          <a:solidFill>
            <a:srgbClr val="F571E8"/>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b="1" kern="1200" dirty="0" smtClean="0"/>
            <a:t>Communicate</a:t>
          </a:r>
          <a:r>
            <a:rPr lang="en-US" sz="800" kern="1200" dirty="0" smtClean="0"/>
            <a:t> </a:t>
          </a:r>
          <a:endParaRPr lang="en-US" sz="800" kern="1200" dirty="0"/>
        </a:p>
      </dsp:txBody>
      <dsp:txXfrm>
        <a:off x="3241008" y="4005968"/>
        <a:ext cx="811305" cy="503738"/>
      </dsp:txXfrm>
    </dsp:sp>
    <dsp:sp modelId="{E4F211FF-8C70-41EA-8EEB-D52F4B9B13B8}">
      <dsp:nvSpPr>
        <dsp:cNvPr id="0" name=""/>
        <dsp:cNvSpPr/>
      </dsp:nvSpPr>
      <dsp:spPr>
        <a:xfrm>
          <a:off x="4161613" y="780736"/>
          <a:ext cx="842649" cy="535082"/>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531D339-A5EA-45FB-B019-83EA2E43B059}">
      <dsp:nvSpPr>
        <dsp:cNvPr id="0" name=""/>
        <dsp:cNvSpPr/>
      </dsp:nvSpPr>
      <dsp:spPr>
        <a:xfrm>
          <a:off x="4255241" y="869683"/>
          <a:ext cx="842649" cy="535082"/>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b="1" kern="1200" dirty="0" smtClean="0"/>
            <a:t>Develop</a:t>
          </a:r>
          <a:endParaRPr lang="en-US" sz="800" b="1" kern="1200" dirty="0"/>
        </a:p>
      </dsp:txBody>
      <dsp:txXfrm>
        <a:off x="4270913" y="885355"/>
        <a:ext cx="811305" cy="503738"/>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017E563C-16A3-4A28-9AEC-7A24343BF748}" type="datetimeFigureOut">
              <a:rPr lang="en-US" smtClean="0"/>
              <a:t>11/2/2016</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6BD9B9B3-7993-49A0-ACB6-CED5DA98342C}" type="slidenum">
              <a:rPr lang="en-US" smtClean="0"/>
              <a:t>‹#›</a:t>
            </a:fld>
            <a:endParaRPr lang="en-US"/>
          </a:p>
        </p:txBody>
      </p:sp>
    </p:spTree>
    <p:extLst>
      <p:ext uri="{BB962C8B-B14F-4D97-AF65-F5344CB8AC3E}">
        <p14:creationId xmlns:p14="http://schemas.microsoft.com/office/powerpoint/2010/main" val="13918267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67" tIns="46585" rIns="93167" bIns="46585"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67" tIns="46585" rIns="93167" bIns="46585" rtlCol="0"/>
          <a:lstStyle>
            <a:lvl1pPr algn="r">
              <a:defRPr sz="1200"/>
            </a:lvl1pPr>
          </a:lstStyle>
          <a:p>
            <a:fld id="{29A9B4DD-1D68-4C83-A087-8C00F4CB9BC9}" type="datetimeFigureOut">
              <a:rPr lang="en-US" smtClean="0"/>
              <a:t>11/2/2016</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67" tIns="46585" rIns="93167" bIns="46585"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67" tIns="46585" rIns="93167" bIns="4658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9"/>
            <a:ext cx="3037840" cy="466433"/>
          </a:xfrm>
          <a:prstGeom prst="rect">
            <a:avLst/>
          </a:prstGeom>
        </p:spPr>
        <p:txBody>
          <a:bodyPr vert="horz" lIns="93167" tIns="46585" rIns="93167" bIns="46585"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9"/>
            <a:ext cx="3037840" cy="466433"/>
          </a:xfrm>
          <a:prstGeom prst="rect">
            <a:avLst/>
          </a:prstGeom>
        </p:spPr>
        <p:txBody>
          <a:bodyPr vert="horz" lIns="93167" tIns="46585" rIns="93167" bIns="46585" rtlCol="0" anchor="b"/>
          <a:lstStyle>
            <a:lvl1pPr algn="r">
              <a:defRPr sz="1200"/>
            </a:lvl1pPr>
          </a:lstStyle>
          <a:p>
            <a:fld id="{CC3A2208-D9C2-4FA6-AC85-DE761BB880A6}" type="slidenum">
              <a:rPr lang="en-US" smtClean="0"/>
              <a:t>‹#›</a:t>
            </a:fld>
            <a:endParaRPr lang="en-US"/>
          </a:p>
        </p:txBody>
      </p:sp>
    </p:spTree>
    <p:extLst>
      <p:ext uri="{BB962C8B-B14F-4D97-AF65-F5344CB8AC3E}">
        <p14:creationId xmlns:p14="http://schemas.microsoft.com/office/powerpoint/2010/main" val="32288303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defTabSz="931774">
              <a:buFont typeface="Arial" panose="020B0604020202020204" pitchFamily="34" charset="0"/>
              <a:buChar char="•"/>
              <a:defRPr/>
            </a:pPr>
            <a:r>
              <a:rPr lang="en-US" i="1" dirty="0"/>
              <a:t>Good afternoon, Welcome, </a:t>
            </a:r>
            <a:r>
              <a:rPr lang="en-US" i="1" dirty="0" smtClean="0"/>
              <a:t>everyone.</a:t>
            </a:r>
            <a:r>
              <a:rPr lang="en-US" i="1" baseline="0" dirty="0" smtClean="0"/>
              <a:t>  </a:t>
            </a:r>
            <a:r>
              <a:rPr lang="en-US" i="1" dirty="0" smtClean="0"/>
              <a:t>Thank </a:t>
            </a:r>
            <a:r>
              <a:rPr lang="en-US" i="1" dirty="0"/>
              <a:t>you for joining us for </a:t>
            </a:r>
            <a:r>
              <a:rPr lang="en-US" i="1" dirty="0" smtClean="0"/>
              <a:t>our final </a:t>
            </a:r>
            <a:r>
              <a:rPr lang="en-US" i="1" dirty="0"/>
              <a:t>webinar. </a:t>
            </a:r>
            <a:r>
              <a:rPr lang="en-US" baseline="0" dirty="0" smtClean="0"/>
              <a:t>My name is Zainab Rida and I am the director of NE TN program at the department of Education. </a:t>
            </a:r>
            <a:endParaRPr lang="en-US" baseline="0" dirty="0" smtClean="0"/>
          </a:p>
          <a:p>
            <a:pPr marL="174708" indent="-174708" defTabSz="931774">
              <a:buFont typeface="Arial" panose="020B0604020202020204" pitchFamily="34" charset="0"/>
              <a:buChar char="•"/>
              <a:defRPr/>
            </a:pPr>
            <a:r>
              <a:rPr lang="en-US" baseline="0" dirty="0" smtClean="0"/>
              <a:t>I am very pleased to present our final SWP webinar.  I hope you have found these serious of webinar helpful for you with revising your school wellness policy.  </a:t>
            </a:r>
            <a:endParaRPr lang="en-US" baseline="0" dirty="0" smtClean="0"/>
          </a:p>
          <a:p>
            <a:pPr marL="0" indent="0" defTabSz="931774">
              <a:buFont typeface="Arial" panose="020B0604020202020204" pitchFamily="34" charset="0"/>
              <a:buNone/>
              <a:defRPr/>
            </a:pPr>
            <a:r>
              <a:rPr lang="en-US" baseline="0" dirty="0" smtClean="0"/>
              <a:t> </a:t>
            </a:r>
          </a:p>
          <a:p>
            <a:pPr marL="174708" indent="-174708" defTabSz="931774">
              <a:buFont typeface="Arial" panose="020B0604020202020204" pitchFamily="34" charset="0"/>
              <a:buChar char="•"/>
              <a:defRPr/>
            </a:pPr>
            <a:r>
              <a:rPr lang="en-US" i="1" dirty="0"/>
              <a:t> </a:t>
            </a:r>
            <a:r>
              <a:rPr lang="en-US" dirty="0"/>
              <a:t>Before proceeding, I would like to review some logistics of the Webinar</a:t>
            </a:r>
            <a:r>
              <a:rPr lang="en-US" i="1" dirty="0" smtClean="0"/>
              <a:t>.</a:t>
            </a:r>
            <a:r>
              <a:rPr lang="en-US" dirty="0" smtClean="0"/>
              <a:t> All participants have been placed in listen only mode and this presentation is being recorded for the future dissemination. A </a:t>
            </a:r>
            <a:r>
              <a:rPr lang="en-US" dirty="0"/>
              <a:t>link to the recorded webinar </a:t>
            </a:r>
            <a:r>
              <a:rPr lang="en-US" baseline="0" dirty="0" smtClean="0"/>
              <a:t>along with a deck of slides of this presentation </a:t>
            </a:r>
            <a:r>
              <a:rPr lang="en-US" dirty="0" smtClean="0"/>
              <a:t>will </a:t>
            </a:r>
            <a:r>
              <a:rPr lang="en-US" dirty="0"/>
              <a:t>be shared with you via a follow up email from me.  </a:t>
            </a:r>
            <a:r>
              <a:rPr lang="en-US" i="1" dirty="0"/>
              <a:t>If you have any questions during the presentation, please type them into the question box in your control panel. I will bring them up at the end of the webinar and try to answer your questions.  </a:t>
            </a:r>
            <a:endParaRPr lang="en-US" dirty="0"/>
          </a:p>
          <a:p>
            <a:pPr marL="174708" indent="-174708">
              <a:buFont typeface="Arial" panose="020B0604020202020204" pitchFamily="34" charset="0"/>
              <a:buChar char="•"/>
            </a:pPr>
            <a:r>
              <a:rPr lang="en-US" baseline="0" dirty="0" smtClean="0"/>
              <a:t>You can also email your question directly to me That email address is zainab.rida@Nebraska.gov</a:t>
            </a:r>
          </a:p>
          <a:p>
            <a:pPr marL="174708" indent="-174708">
              <a:buFont typeface="Arial" panose="020B0604020202020204" pitchFamily="34" charset="0"/>
              <a:buChar char="•"/>
            </a:pPr>
            <a:endParaRPr lang="en-US" dirty="0" smtClean="0"/>
          </a:p>
        </p:txBody>
      </p:sp>
      <p:sp>
        <p:nvSpPr>
          <p:cNvPr id="4" name="Slide Number Placeholder 3"/>
          <p:cNvSpPr>
            <a:spLocks noGrp="1"/>
          </p:cNvSpPr>
          <p:nvPr>
            <p:ph type="sldNum" sz="quarter" idx="10"/>
          </p:nvPr>
        </p:nvSpPr>
        <p:spPr/>
        <p:txBody>
          <a:bodyPr/>
          <a:lstStyle/>
          <a:p>
            <a:fld id="{CC3A2208-D9C2-4FA6-AC85-DE761BB880A6}" type="slidenum">
              <a:rPr lang="en-US" smtClean="0"/>
              <a:t>1</a:t>
            </a:fld>
            <a:endParaRPr lang="en-US" dirty="0"/>
          </a:p>
        </p:txBody>
      </p:sp>
    </p:spTree>
    <p:extLst>
      <p:ext uri="{BB962C8B-B14F-4D97-AF65-F5344CB8AC3E}">
        <p14:creationId xmlns:p14="http://schemas.microsoft.com/office/powerpoint/2010/main" val="38632171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extLst/>
        </p:spPr>
        <p:txBody>
          <a:bodyPr wrap="square" numCol="1" anchor="t" anchorCtr="0" compatLnSpc="1">
            <a:prstTxWarp prst="textNoShape">
              <a:avLst/>
            </a:prstTxWarp>
          </a:bodyPr>
          <a:lstStyle/>
          <a:p>
            <a:pPr eaLnBrk="1" hangingPunct="1">
              <a:spcBef>
                <a:spcPct val="0"/>
              </a:spcBef>
              <a:defRPr/>
            </a:pPr>
            <a:r>
              <a:rPr lang="en-US" i="1" dirty="0" smtClean="0"/>
              <a:t>Schools can do this a number of ways such as:</a:t>
            </a:r>
          </a:p>
          <a:p>
            <a:pPr marL="168196" indent="-168196">
              <a:spcBef>
                <a:spcPct val="0"/>
              </a:spcBef>
              <a:buFontTx/>
              <a:buChar char="-"/>
              <a:defRPr/>
            </a:pPr>
            <a:r>
              <a:rPr lang="en-US" i="1" dirty="0" smtClean="0"/>
              <a:t>Evaluating health trends through fitness testing or nutrition habits through surveys</a:t>
            </a:r>
          </a:p>
          <a:p>
            <a:pPr marL="168196" indent="-168196">
              <a:spcBef>
                <a:spcPct val="0"/>
              </a:spcBef>
              <a:buFontTx/>
              <a:buChar char="-"/>
              <a:defRPr/>
            </a:pPr>
            <a:r>
              <a:rPr lang="en-US" i="1" dirty="0" smtClean="0"/>
              <a:t>Assess time spent on physical activity</a:t>
            </a:r>
          </a:p>
          <a:p>
            <a:pPr marL="168196" indent="-168196">
              <a:spcBef>
                <a:spcPct val="0"/>
              </a:spcBef>
              <a:buFontTx/>
              <a:buChar char="-"/>
              <a:defRPr/>
            </a:pPr>
            <a:r>
              <a:rPr lang="en-US" i="1" dirty="0" smtClean="0"/>
              <a:t>Track how many nutrition education programs were conducted in a certain time period</a:t>
            </a:r>
          </a:p>
          <a:p>
            <a:pPr eaLnBrk="1" hangingPunct="1">
              <a:spcBef>
                <a:spcPct val="0"/>
              </a:spcBef>
              <a:defRPr/>
            </a:pPr>
            <a:r>
              <a:rPr lang="en-US" i="1" dirty="0" smtClean="0"/>
              <a:t>- And also Evaluating the financial impact- monitoring a la carte sales etc.</a:t>
            </a:r>
          </a:p>
        </p:txBody>
      </p:sp>
      <p:sp>
        <p:nvSpPr>
          <p:cNvPr id="141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1392" indent="-285031" eaLnBrk="0" hangingPunct="0">
              <a:spcBef>
                <a:spcPct val="30000"/>
              </a:spcBef>
              <a:defRPr sz="1200">
                <a:solidFill>
                  <a:schemeClr val="tx1"/>
                </a:solidFill>
                <a:latin typeface="Calibri" pitchFamily="34" charset="0"/>
              </a:defRPr>
            </a:lvl2pPr>
            <a:lvl3pPr marL="1141683" indent="-227402" eaLnBrk="0" hangingPunct="0">
              <a:spcBef>
                <a:spcPct val="30000"/>
              </a:spcBef>
              <a:defRPr sz="1200">
                <a:solidFill>
                  <a:schemeClr val="tx1"/>
                </a:solidFill>
                <a:latin typeface="Calibri" pitchFamily="34" charset="0"/>
              </a:defRPr>
            </a:lvl3pPr>
            <a:lvl4pPr marL="1598044" indent="-227402" eaLnBrk="0" hangingPunct="0">
              <a:spcBef>
                <a:spcPct val="30000"/>
              </a:spcBef>
              <a:defRPr sz="1200">
                <a:solidFill>
                  <a:schemeClr val="tx1"/>
                </a:solidFill>
                <a:latin typeface="Calibri" pitchFamily="34" charset="0"/>
              </a:defRPr>
            </a:lvl4pPr>
            <a:lvl5pPr marL="2055963" indent="-227402" eaLnBrk="0" hangingPunct="0">
              <a:spcBef>
                <a:spcPct val="30000"/>
              </a:spcBef>
              <a:defRPr sz="1200">
                <a:solidFill>
                  <a:schemeClr val="tx1"/>
                </a:solidFill>
                <a:latin typeface="Calibri" pitchFamily="34" charset="0"/>
              </a:defRPr>
            </a:lvl5pPr>
            <a:lvl6pPr marL="2504537" indent="-227402" eaLnBrk="0" fontAlgn="base" hangingPunct="0">
              <a:spcBef>
                <a:spcPct val="30000"/>
              </a:spcBef>
              <a:spcAft>
                <a:spcPct val="0"/>
              </a:spcAft>
              <a:defRPr sz="1200">
                <a:solidFill>
                  <a:schemeClr val="tx1"/>
                </a:solidFill>
                <a:latin typeface="Calibri" pitchFamily="34" charset="0"/>
              </a:defRPr>
            </a:lvl6pPr>
            <a:lvl7pPr marL="2953111" indent="-227402" eaLnBrk="0" fontAlgn="base" hangingPunct="0">
              <a:spcBef>
                <a:spcPct val="30000"/>
              </a:spcBef>
              <a:spcAft>
                <a:spcPct val="0"/>
              </a:spcAft>
              <a:defRPr sz="1200">
                <a:solidFill>
                  <a:schemeClr val="tx1"/>
                </a:solidFill>
                <a:latin typeface="Calibri" pitchFamily="34" charset="0"/>
              </a:defRPr>
            </a:lvl7pPr>
            <a:lvl8pPr marL="3401684" indent="-227402" eaLnBrk="0" fontAlgn="base" hangingPunct="0">
              <a:spcBef>
                <a:spcPct val="30000"/>
              </a:spcBef>
              <a:spcAft>
                <a:spcPct val="0"/>
              </a:spcAft>
              <a:defRPr sz="1200">
                <a:solidFill>
                  <a:schemeClr val="tx1"/>
                </a:solidFill>
                <a:latin typeface="Calibri" pitchFamily="34" charset="0"/>
              </a:defRPr>
            </a:lvl8pPr>
            <a:lvl9pPr marL="3850259" indent="-227402"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304284C2-E8C1-4B95-BF9C-28FCB52F554F}" type="slidenum">
              <a:rPr lang="en-US" altLang="en-US" sz="1300">
                <a:latin typeface="Arial" pitchFamily="34" charset="0"/>
                <a:cs typeface="Arial" pitchFamily="34" charset="0"/>
              </a:rPr>
              <a:pPr eaLnBrk="1" hangingPunct="1">
                <a:spcBef>
                  <a:spcPct val="0"/>
                </a:spcBef>
              </a:pPr>
              <a:t>10</a:t>
            </a:fld>
            <a:endParaRPr lang="en-US" altLang="en-US" sz="1300">
              <a:latin typeface="Arial" pitchFamily="34" charset="0"/>
              <a:cs typeface="Arial" pitchFamily="34" charset="0"/>
            </a:endParaRPr>
          </a:p>
        </p:txBody>
      </p:sp>
      <p:sp>
        <p:nvSpPr>
          <p:cNvPr id="141317" name="Footer Placeholder 1"/>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1392" indent="-285031" eaLnBrk="0" hangingPunct="0">
              <a:spcBef>
                <a:spcPct val="30000"/>
              </a:spcBef>
              <a:defRPr sz="1200">
                <a:solidFill>
                  <a:schemeClr val="tx1"/>
                </a:solidFill>
                <a:latin typeface="Calibri" pitchFamily="34" charset="0"/>
              </a:defRPr>
            </a:lvl2pPr>
            <a:lvl3pPr marL="1141683" indent="-227402" eaLnBrk="0" hangingPunct="0">
              <a:spcBef>
                <a:spcPct val="30000"/>
              </a:spcBef>
              <a:defRPr sz="1200">
                <a:solidFill>
                  <a:schemeClr val="tx1"/>
                </a:solidFill>
                <a:latin typeface="Calibri" pitchFamily="34" charset="0"/>
              </a:defRPr>
            </a:lvl3pPr>
            <a:lvl4pPr marL="1598044" indent="-227402" eaLnBrk="0" hangingPunct="0">
              <a:spcBef>
                <a:spcPct val="30000"/>
              </a:spcBef>
              <a:defRPr sz="1200">
                <a:solidFill>
                  <a:schemeClr val="tx1"/>
                </a:solidFill>
                <a:latin typeface="Calibri" pitchFamily="34" charset="0"/>
              </a:defRPr>
            </a:lvl4pPr>
            <a:lvl5pPr marL="2055963" indent="-227402" eaLnBrk="0" hangingPunct="0">
              <a:spcBef>
                <a:spcPct val="30000"/>
              </a:spcBef>
              <a:defRPr sz="1200">
                <a:solidFill>
                  <a:schemeClr val="tx1"/>
                </a:solidFill>
                <a:latin typeface="Calibri" pitchFamily="34" charset="0"/>
              </a:defRPr>
            </a:lvl5pPr>
            <a:lvl6pPr marL="2504537" indent="-227402" eaLnBrk="0" fontAlgn="base" hangingPunct="0">
              <a:spcBef>
                <a:spcPct val="30000"/>
              </a:spcBef>
              <a:spcAft>
                <a:spcPct val="0"/>
              </a:spcAft>
              <a:defRPr sz="1200">
                <a:solidFill>
                  <a:schemeClr val="tx1"/>
                </a:solidFill>
                <a:latin typeface="Calibri" pitchFamily="34" charset="0"/>
              </a:defRPr>
            </a:lvl6pPr>
            <a:lvl7pPr marL="2953111" indent="-227402" eaLnBrk="0" fontAlgn="base" hangingPunct="0">
              <a:spcBef>
                <a:spcPct val="30000"/>
              </a:spcBef>
              <a:spcAft>
                <a:spcPct val="0"/>
              </a:spcAft>
              <a:defRPr sz="1200">
                <a:solidFill>
                  <a:schemeClr val="tx1"/>
                </a:solidFill>
                <a:latin typeface="Calibri" pitchFamily="34" charset="0"/>
              </a:defRPr>
            </a:lvl7pPr>
            <a:lvl8pPr marL="3401684" indent="-227402" eaLnBrk="0" fontAlgn="base" hangingPunct="0">
              <a:spcBef>
                <a:spcPct val="30000"/>
              </a:spcBef>
              <a:spcAft>
                <a:spcPct val="0"/>
              </a:spcAft>
              <a:defRPr sz="1200">
                <a:solidFill>
                  <a:schemeClr val="tx1"/>
                </a:solidFill>
                <a:latin typeface="Calibri" pitchFamily="34" charset="0"/>
              </a:defRPr>
            </a:lvl8pPr>
            <a:lvl9pPr marL="3850259" indent="-227402"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endParaRPr lang="en-US" altLang="en-US" sz="1300">
              <a:latin typeface="Arial" pitchFamily="34" charset="0"/>
              <a:cs typeface="Arial" pitchFamily="34" charset="0"/>
            </a:endParaRPr>
          </a:p>
        </p:txBody>
      </p:sp>
    </p:spTree>
    <p:extLst>
      <p:ext uri="{BB962C8B-B14F-4D97-AF65-F5344CB8AC3E}">
        <p14:creationId xmlns:p14="http://schemas.microsoft.com/office/powerpoint/2010/main" val="17503548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This document help schools with the implementation and monitoring their school wellness policy by identifying the what, when, who and how.  It includes all the 8 elements of SWP and suggest an implementation's strategy and measureable objective for each strategy.  As I just mentioned earlier and Under the final rule, schools must also inform and update the public about the content of their policies and the status of policy implementation. LEAs must also formally assess their policies to ensure that goals and objectives are being met. With greater transparency on the effectiveness of these policies, parents and other community stakeholders will be better informed and positioned to improve the school nutrition and wellness environment.     </a:t>
            </a:r>
          </a:p>
        </p:txBody>
      </p:sp>
      <p:sp>
        <p:nvSpPr>
          <p:cNvPr id="4" name="Slide Number Placeholder 3"/>
          <p:cNvSpPr>
            <a:spLocks noGrp="1"/>
          </p:cNvSpPr>
          <p:nvPr>
            <p:ph type="sldNum" sz="quarter" idx="10"/>
          </p:nvPr>
        </p:nvSpPr>
        <p:spPr/>
        <p:txBody>
          <a:bodyPr/>
          <a:lstStyle/>
          <a:p>
            <a:fld id="{CC3A2208-D9C2-4FA6-AC85-DE761BB880A6}" type="slidenum">
              <a:rPr lang="en-US" smtClean="0"/>
              <a:t>11</a:t>
            </a:fld>
            <a:endParaRPr lang="en-US"/>
          </a:p>
        </p:txBody>
      </p:sp>
    </p:spTree>
    <p:extLst>
      <p:ext uri="{BB962C8B-B14F-4D97-AF65-F5344CB8AC3E}">
        <p14:creationId xmlns:p14="http://schemas.microsoft.com/office/powerpoint/2010/main" val="5450603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will share this document with you when I sent you a link to this recorded webinar.  It includes all the 8 elements</a:t>
            </a:r>
            <a:r>
              <a:rPr lang="en-US" baseline="0" dirty="0" smtClean="0"/>
              <a:t> and suggested strategies on implementing each element.  </a:t>
            </a:r>
            <a:endParaRPr lang="en-US" dirty="0"/>
          </a:p>
        </p:txBody>
      </p:sp>
      <p:sp>
        <p:nvSpPr>
          <p:cNvPr id="4" name="Slide Number Placeholder 3"/>
          <p:cNvSpPr>
            <a:spLocks noGrp="1"/>
          </p:cNvSpPr>
          <p:nvPr>
            <p:ph type="sldNum" sz="quarter" idx="10"/>
          </p:nvPr>
        </p:nvSpPr>
        <p:spPr/>
        <p:txBody>
          <a:bodyPr/>
          <a:lstStyle/>
          <a:p>
            <a:fld id="{CC3A2208-D9C2-4FA6-AC85-DE761BB880A6}" type="slidenum">
              <a:rPr lang="en-US" smtClean="0"/>
              <a:t>12</a:t>
            </a:fld>
            <a:endParaRPr lang="en-US"/>
          </a:p>
        </p:txBody>
      </p:sp>
    </p:spTree>
    <p:extLst>
      <p:ext uri="{BB962C8B-B14F-4D97-AF65-F5344CB8AC3E}">
        <p14:creationId xmlns:p14="http://schemas.microsoft.com/office/powerpoint/2010/main" val="10013860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There are a variety of methods that LEA may employ to assess compliance by schools and determine progress toward benchmarks, objectives, and goals. </a:t>
            </a:r>
          </a:p>
          <a:p>
            <a:r>
              <a:rPr lang="en-US" sz="1200" b="0" i="0" u="none" strike="noStrike" kern="1200" baseline="0" dirty="0" smtClean="0">
                <a:solidFill>
                  <a:schemeClr val="tx1"/>
                </a:solidFill>
                <a:latin typeface="+mn-lt"/>
                <a:ea typeface="+mn-ea"/>
                <a:cs typeface="+mn-cs"/>
              </a:rPr>
              <a:t>Developing a wellness policy with measurable objectives, and realistic annual benchmarks will help when it is time to evaluate progress. </a:t>
            </a:r>
          </a:p>
          <a:p>
            <a:r>
              <a:rPr lang="en-US" sz="1200" b="0" i="0" u="none" strike="noStrike" kern="1200" baseline="0" dirty="0" smtClean="0">
                <a:solidFill>
                  <a:schemeClr val="tx1"/>
                </a:solidFill>
                <a:latin typeface="+mn-lt"/>
                <a:ea typeface="+mn-ea"/>
                <a:cs typeface="+mn-cs"/>
              </a:rPr>
              <a:t>Additionally, the local school wellness policy team and leadership can be assets in conducting periodic assessments. </a:t>
            </a:r>
          </a:p>
        </p:txBody>
      </p:sp>
      <p:sp>
        <p:nvSpPr>
          <p:cNvPr id="4" name="Slide Number Placeholder 3"/>
          <p:cNvSpPr>
            <a:spLocks noGrp="1"/>
          </p:cNvSpPr>
          <p:nvPr>
            <p:ph type="sldNum" sz="quarter" idx="10"/>
          </p:nvPr>
        </p:nvSpPr>
        <p:spPr/>
        <p:txBody>
          <a:bodyPr/>
          <a:lstStyle/>
          <a:p>
            <a:fld id="{CC3A2208-D9C2-4FA6-AC85-DE761BB880A6}" type="slidenum">
              <a:rPr lang="en-US" smtClean="0"/>
              <a:t>13</a:t>
            </a:fld>
            <a:endParaRPr lang="en-US"/>
          </a:p>
        </p:txBody>
      </p:sp>
    </p:spTree>
    <p:extLst>
      <p:ext uri="{BB962C8B-B14F-4D97-AF65-F5344CB8AC3E}">
        <p14:creationId xmlns:p14="http://schemas.microsoft.com/office/powerpoint/2010/main" val="20976468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Various resources have already been identified or developed to support LEAs with the wellness policy process. These resources can be accessed at USDA’s School Nutrition Environment and Wellness Resources website including resources to support LEAs with assessing implementation of their local school wellness policy</a:t>
            </a:r>
            <a:endParaRPr lang="en-US" dirty="0" smtClean="0"/>
          </a:p>
          <a:p>
            <a:r>
              <a:rPr lang="en-US" dirty="0" smtClean="0"/>
              <a:t>I will highlight two great</a:t>
            </a:r>
            <a:r>
              <a:rPr lang="en-US" baseline="0" dirty="0" smtClean="0"/>
              <a:t> tools that we have been utilized here in NE.  </a:t>
            </a:r>
            <a:endParaRPr lang="en-US" dirty="0"/>
          </a:p>
        </p:txBody>
      </p:sp>
      <p:sp>
        <p:nvSpPr>
          <p:cNvPr id="4" name="Slide Number Placeholder 3"/>
          <p:cNvSpPr>
            <a:spLocks noGrp="1"/>
          </p:cNvSpPr>
          <p:nvPr>
            <p:ph type="sldNum" sz="quarter" idx="10"/>
          </p:nvPr>
        </p:nvSpPr>
        <p:spPr/>
        <p:txBody>
          <a:bodyPr/>
          <a:lstStyle/>
          <a:p>
            <a:fld id="{CC3A2208-D9C2-4FA6-AC85-DE761BB880A6}" type="slidenum">
              <a:rPr lang="en-US" smtClean="0"/>
              <a:t>14</a:t>
            </a:fld>
            <a:endParaRPr lang="en-US"/>
          </a:p>
        </p:txBody>
      </p:sp>
    </p:spTree>
    <p:extLst>
      <p:ext uri="{BB962C8B-B14F-4D97-AF65-F5344CB8AC3E}">
        <p14:creationId xmlns:p14="http://schemas.microsoft.com/office/powerpoint/2010/main" val="5929901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list is very </a:t>
            </a:r>
            <a:r>
              <a:rPr lang="en-US" dirty="0" smtClean="0"/>
              <a:t>long</a:t>
            </a:r>
            <a:r>
              <a:rPr lang="en-US" baseline="0" dirty="0" smtClean="0"/>
              <a:t> list</a:t>
            </a:r>
            <a:r>
              <a:rPr lang="en-US" dirty="0" smtClean="0"/>
              <a:t> </a:t>
            </a:r>
            <a:r>
              <a:rPr lang="en-US" dirty="0" smtClean="0"/>
              <a:t>and I really encourage you to visit TN website</a:t>
            </a:r>
            <a:r>
              <a:rPr lang="en-US" baseline="0" dirty="0" smtClean="0"/>
              <a:t> to explore the best assessment tool for your school.  </a:t>
            </a:r>
            <a:endParaRPr lang="en-US" dirty="0"/>
          </a:p>
        </p:txBody>
      </p:sp>
      <p:sp>
        <p:nvSpPr>
          <p:cNvPr id="4" name="Slide Number Placeholder 3"/>
          <p:cNvSpPr>
            <a:spLocks noGrp="1"/>
          </p:cNvSpPr>
          <p:nvPr>
            <p:ph type="sldNum" sz="quarter" idx="10"/>
          </p:nvPr>
        </p:nvSpPr>
        <p:spPr/>
        <p:txBody>
          <a:bodyPr/>
          <a:lstStyle/>
          <a:p>
            <a:fld id="{CC3A2208-D9C2-4FA6-AC85-DE761BB880A6}" type="slidenum">
              <a:rPr lang="en-US" smtClean="0"/>
              <a:t>15</a:t>
            </a:fld>
            <a:endParaRPr lang="en-US"/>
          </a:p>
        </p:txBody>
      </p:sp>
    </p:spTree>
    <p:extLst>
      <p:ext uri="{BB962C8B-B14F-4D97-AF65-F5344CB8AC3E}">
        <p14:creationId xmlns:p14="http://schemas.microsoft.com/office/powerpoint/2010/main" val="4434077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of the assessment tools that we have used with</a:t>
            </a:r>
            <a:r>
              <a:rPr lang="en-US" baseline="0" dirty="0" smtClean="0"/>
              <a:t> coordinated school health is t</a:t>
            </a:r>
            <a:r>
              <a:rPr lang="en-US" dirty="0" smtClean="0"/>
              <a:t>he </a:t>
            </a:r>
            <a:r>
              <a:rPr lang="en-US" i="1" dirty="0" smtClean="0"/>
              <a:t>School Health Index (SHI): it is a Self-Assessment &amp; Planning Guide.</a:t>
            </a:r>
            <a:r>
              <a:rPr lang="en-US" i="1" baseline="0" dirty="0" smtClean="0"/>
              <a:t>  It </a:t>
            </a:r>
            <a:r>
              <a:rPr lang="en-US" dirty="0" smtClean="0"/>
              <a:t>is an online self-assessment and planning tool that schools can use to improve their health and safety policies and programs. It's easy to use and completely confidential.</a:t>
            </a:r>
          </a:p>
          <a:p>
            <a:r>
              <a:rPr lang="en-US" dirty="0" smtClean="0"/>
              <a:t>The SHI was developed by CDC in partnership with school administrators and staff, school health experts, parents, and national nongovernmental health and education </a:t>
            </a:r>
            <a:r>
              <a:rPr lang="en-US" dirty="0" smtClean="0"/>
              <a:t>agencies.</a:t>
            </a:r>
            <a:r>
              <a:rPr lang="en-US" baseline="0" dirty="0" smtClean="0"/>
              <a:t>  The goal is to </a:t>
            </a:r>
            <a:endParaRPr lang="en-US" dirty="0" smtClean="0"/>
          </a:p>
          <a:p>
            <a:pPr>
              <a:buFont typeface="Arial" panose="020B0604020202020204" pitchFamily="34" charset="0"/>
              <a:buChar char="•"/>
            </a:pPr>
            <a:r>
              <a:rPr lang="en-US" dirty="0" smtClean="0"/>
              <a:t>Enable schools to identify strengths and weaknesses of health and safety policies and programs</a:t>
            </a:r>
          </a:p>
          <a:p>
            <a:pPr>
              <a:buFont typeface="Arial" panose="020B0604020202020204" pitchFamily="34" charset="0"/>
              <a:buChar char="•"/>
            </a:pPr>
            <a:r>
              <a:rPr lang="en-US" dirty="0" smtClean="0"/>
              <a:t>Enable schools to develop an action plan for improving student health, which can be incorporated into the School Improvement Plan</a:t>
            </a:r>
          </a:p>
          <a:p>
            <a:pPr>
              <a:buFont typeface="Arial" panose="020B0604020202020204" pitchFamily="34" charset="0"/>
              <a:buChar char="•"/>
            </a:pPr>
            <a:r>
              <a:rPr lang="en-US" dirty="0" smtClean="0"/>
              <a:t>Engage teachers, parents, students, and the community in promoting health-enhancing behaviors and better health</a:t>
            </a:r>
          </a:p>
          <a:p>
            <a:r>
              <a:rPr lang="en-US" dirty="0" smtClean="0"/>
              <a:t>The SHI is based on CDC’s research-based guidelines for school health programs, which identify the policies and practices most likely to be effective in reducing youth health risk behaviors.</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CC3A2208-D9C2-4FA6-AC85-DE761BB880A6}" type="slidenum">
              <a:rPr lang="en-US" smtClean="0"/>
              <a:t>16</a:t>
            </a:fld>
            <a:endParaRPr lang="en-US"/>
          </a:p>
        </p:txBody>
      </p:sp>
    </p:spTree>
    <p:extLst>
      <p:ext uri="{BB962C8B-B14F-4D97-AF65-F5344CB8AC3E}">
        <p14:creationId xmlns:p14="http://schemas.microsoft.com/office/powerpoint/2010/main" val="10623629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second</a:t>
            </a:r>
            <a:r>
              <a:rPr lang="en-US" sz="1200" kern="1200" baseline="0" dirty="0" smtClean="0">
                <a:solidFill>
                  <a:schemeClr val="tx1"/>
                </a:solidFill>
                <a:effectLst/>
                <a:latin typeface="+mn-lt"/>
                <a:ea typeface="+mn-ea"/>
                <a:cs typeface="+mn-cs"/>
              </a:rPr>
              <a:t> tool is </a:t>
            </a:r>
            <a:r>
              <a:rPr lang="en-US" sz="1200" kern="1200" dirty="0" smtClean="0">
                <a:solidFill>
                  <a:schemeClr val="tx1"/>
                </a:solidFill>
                <a:effectLst/>
                <a:latin typeface="+mn-lt"/>
                <a:ea typeface="+mn-ea"/>
                <a:cs typeface="+mn-cs"/>
              </a:rPr>
              <a:t>The Wellness School Assessment Tool or we call it (</a:t>
            </a:r>
            <a:r>
              <a:rPr lang="en-US" sz="1200" kern="1200" dirty="0" err="1" smtClean="0">
                <a:solidFill>
                  <a:schemeClr val="tx1"/>
                </a:solidFill>
                <a:effectLst/>
                <a:latin typeface="+mn-lt"/>
                <a:ea typeface="+mn-ea"/>
                <a:cs typeface="+mn-cs"/>
              </a:rPr>
              <a:t>WellSAT</a:t>
            </a:r>
            <a:r>
              <a:rPr lang="en-US" sz="1200" kern="1200" dirty="0" smtClean="0">
                <a:solidFill>
                  <a:schemeClr val="tx1"/>
                </a:solidFill>
                <a:effectLst/>
                <a:latin typeface="+mn-lt"/>
                <a:ea typeface="+mn-ea"/>
                <a:cs typeface="+mn-cs"/>
              </a:rPr>
              <a:t>) can be used to assess the quality of the school district’s wellness policy, and provides personalized guidance and resources for making improvements. This tool focuses on district-level wellness policies, but can be easily adapted to measure wellness practices at an individual school.</a:t>
            </a:r>
          </a:p>
          <a:p>
            <a:r>
              <a:rPr lang="en-US" sz="1200" kern="1200" dirty="0" smtClean="0">
                <a:solidFill>
                  <a:schemeClr val="tx1"/>
                </a:solidFill>
                <a:effectLst/>
                <a:latin typeface="+mn-lt"/>
                <a:ea typeface="+mn-ea"/>
                <a:cs typeface="+mn-cs"/>
              </a:rPr>
              <a:t>It is</a:t>
            </a:r>
            <a:r>
              <a:rPr lang="en-US" sz="1200" kern="1200" baseline="0" dirty="0" smtClean="0">
                <a:solidFill>
                  <a:schemeClr val="tx1"/>
                </a:solidFill>
                <a:effectLst/>
                <a:latin typeface="+mn-lt"/>
                <a:ea typeface="+mn-ea"/>
                <a:cs typeface="+mn-cs"/>
              </a:rPr>
              <a:t> an online self assessment, free and very confidential.  This tool </a:t>
            </a:r>
            <a:r>
              <a:rPr lang="en-US" sz="1200" dirty="0" smtClean="0">
                <a:latin typeface="Times New Roman" panose="02020603050405020304" pitchFamily="18" charset="0"/>
                <a:cs typeface="Times New Roman" panose="02020603050405020304" pitchFamily="18" charset="0"/>
              </a:rPr>
              <a:t>produces scores from 0 to 100 for both comprehensiveness and strength of the overall SWP.  It focuses on 6 components.  </a:t>
            </a:r>
          </a:p>
          <a:p>
            <a:pPr marL="514350" indent="-514350">
              <a:buAutoNum type="arabicPeriod"/>
            </a:pPr>
            <a:r>
              <a:rPr lang="en-US" sz="1200" dirty="0" smtClean="0">
                <a:latin typeface="Times New Roman" panose="02020603050405020304" pitchFamily="18" charset="0"/>
                <a:cs typeface="Times New Roman" panose="02020603050405020304" pitchFamily="18" charset="0"/>
              </a:rPr>
              <a:t>Nutrition Education</a:t>
            </a:r>
          </a:p>
          <a:p>
            <a:pPr marL="514350" indent="-514350">
              <a:buAutoNum type="arabicPeriod"/>
            </a:pPr>
            <a:r>
              <a:rPr lang="en-US" sz="1200" dirty="0" smtClean="0">
                <a:latin typeface="Times New Roman" panose="02020603050405020304" pitchFamily="18" charset="0"/>
                <a:cs typeface="Times New Roman" panose="02020603050405020304" pitchFamily="18" charset="0"/>
              </a:rPr>
              <a:t>Standards for USDA School Meal</a:t>
            </a:r>
          </a:p>
          <a:p>
            <a:pPr marL="514350" indent="-514350">
              <a:buAutoNum type="arabicPeriod"/>
            </a:pPr>
            <a:r>
              <a:rPr lang="en-US" sz="1200" dirty="0" smtClean="0">
                <a:latin typeface="Times New Roman" panose="02020603050405020304" pitchFamily="18" charset="0"/>
                <a:cs typeface="Times New Roman" panose="02020603050405020304" pitchFamily="18" charset="0"/>
              </a:rPr>
              <a:t>Nutrition Standards</a:t>
            </a:r>
          </a:p>
          <a:p>
            <a:pPr marL="514350" indent="-514350">
              <a:buAutoNum type="arabicPeriod"/>
            </a:pPr>
            <a:r>
              <a:rPr lang="en-US" sz="1200" dirty="0" smtClean="0">
                <a:latin typeface="Times New Roman" panose="02020603050405020304" pitchFamily="18" charset="0"/>
                <a:cs typeface="Times New Roman" panose="02020603050405020304" pitchFamily="18" charset="0"/>
              </a:rPr>
              <a:t>PE &amp; PA</a:t>
            </a:r>
          </a:p>
          <a:p>
            <a:pPr marL="514350" indent="-514350">
              <a:buAutoNum type="arabicPeriod"/>
            </a:pPr>
            <a:r>
              <a:rPr lang="en-US" sz="1200" dirty="0" smtClean="0">
                <a:latin typeface="Times New Roman" panose="02020603050405020304" pitchFamily="18" charset="0"/>
                <a:cs typeface="Times New Roman" panose="02020603050405020304" pitchFamily="18" charset="0"/>
              </a:rPr>
              <a:t>Wellness Promotion &amp; Marketing</a:t>
            </a:r>
          </a:p>
          <a:p>
            <a:pPr marL="514350" indent="-514350">
              <a:buAutoNum type="arabicPeriod"/>
            </a:pPr>
            <a:r>
              <a:rPr lang="en-US" sz="1200" dirty="0" smtClean="0">
                <a:latin typeface="Times New Roman" panose="02020603050405020304" pitchFamily="18" charset="0"/>
                <a:cs typeface="Times New Roman" panose="02020603050405020304" pitchFamily="18" charset="0"/>
              </a:rPr>
              <a:t>Evaluation</a:t>
            </a:r>
          </a:p>
          <a:p>
            <a:endParaRPr lang="en-US" dirty="0"/>
          </a:p>
        </p:txBody>
      </p:sp>
      <p:sp>
        <p:nvSpPr>
          <p:cNvPr id="4" name="Slide Number Placeholder 3"/>
          <p:cNvSpPr>
            <a:spLocks noGrp="1"/>
          </p:cNvSpPr>
          <p:nvPr>
            <p:ph type="sldNum" sz="quarter" idx="10"/>
          </p:nvPr>
        </p:nvSpPr>
        <p:spPr/>
        <p:txBody>
          <a:bodyPr/>
          <a:lstStyle/>
          <a:p>
            <a:fld id="{CC3A2208-D9C2-4FA6-AC85-DE761BB880A6}" type="slidenum">
              <a:rPr lang="en-US" smtClean="0"/>
              <a:t>17</a:t>
            </a:fld>
            <a:endParaRPr lang="en-US"/>
          </a:p>
        </p:txBody>
      </p:sp>
    </p:spTree>
    <p:extLst>
      <p:ext uri="{BB962C8B-B14F-4D97-AF65-F5344CB8AC3E}">
        <p14:creationId xmlns:p14="http://schemas.microsoft.com/office/powerpoint/2010/main" val="23517953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also put together a checklist for SWP annual report when</a:t>
            </a:r>
            <a:r>
              <a:rPr lang="en-US" baseline="0" dirty="0" smtClean="0"/>
              <a:t> you are getting ready for your review.  The checklist covers all the elements required to be included in your SWP. </a:t>
            </a:r>
          </a:p>
          <a:p>
            <a:r>
              <a:rPr lang="en-US" baseline="0" dirty="0" smtClean="0"/>
              <a:t>So for the public involvement, you need to report on the following components.    </a:t>
            </a:r>
          </a:p>
          <a:p>
            <a:pPr>
              <a:buFont typeface="Arial" pitchFamily="34" charset="0"/>
              <a:buChar char="•"/>
            </a:pPr>
            <a:r>
              <a:rPr lang="en-US" dirty="0" smtClean="0"/>
              <a:t>Does the district have a school wellness</a:t>
            </a:r>
            <a:r>
              <a:rPr lang="en-US" baseline="0" dirty="0" smtClean="0"/>
              <a:t> committee? Yes, NO or in </a:t>
            </a:r>
            <a:r>
              <a:rPr lang="en-US" baseline="0" dirty="0" smtClean="0"/>
              <a:t>progress </a:t>
            </a:r>
            <a:endParaRPr lang="en-US" baseline="0" dirty="0" smtClean="0"/>
          </a:p>
          <a:p>
            <a:pPr>
              <a:buFont typeface="Arial" pitchFamily="34" charset="0"/>
              <a:buNone/>
            </a:pPr>
            <a:r>
              <a:rPr lang="en-US" baseline="0" dirty="0" smtClean="0"/>
              <a:t>If not, please explain:</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dirty="0" smtClean="0"/>
              <a:t>Has your work</a:t>
            </a:r>
            <a:r>
              <a:rPr lang="en-US" baseline="0" dirty="0" smtClean="0"/>
              <a:t> group helped maintain, revise, implement, assess, and monitor the policy? Yes, NO or in progress </a:t>
            </a:r>
          </a:p>
          <a:p>
            <a:pPr>
              <a:buFont typeface="Arial" pitchFamily="34" charset="0"/>
              <a:buChar char="•"/>
            </a:pPr>
            <a:r>
              <a:rPr lang="en-US" dirty="0" smtClean="0"/>
              <a:t>Participation</a:t>
            </a:r>
            <a:r>
              <a:rPr lang="en-US" baseline="0" dirty="0" smtClean="0"/>
              <a:t> in wellness committee is promoted to:</a:t>
            </a:r>
          </a:p>
          <a:p>
            <a:pPr marL="285750" indent="-285750">
              <a:buFont typeface="Wingdings" panose="05000000000000000000" pitchFamily="2" charset="2"/>
              <a:buChar char="q"/>
            </a:pPr>
            <a:r>
              <a:rPr lang="en-US" sz="1050" baseline="0" dirty="0" smtClean="0"/>
              <a:t>Students</a:t>
            </a:r>
          </a:p>
          <a:p>
            <a:pPr marL="285750" indent="-285750">
              <a:buFont typeface="Wingdings" panose="05000000000000000000" pitchFamily="2" charset="2"/>
              <a:buChar char="q"/>
            </a:pPr>
            <a:r>
              <a:rPr lang="en-US" sz="1200" baseline="0" dirty="0" smtClean="0"/>
              <a:t>Parents</a:t>
            </a:r>
          </a:p>
          <a:p>
            <a:pPr marL="285750" indent="-285750">
              <a:buFont typeface="Wingdings" panose="05000000000000000000" pitchFamily="2" charset="2"/>
              <a:buChar char="q"/>
            </a:pPr>
            <a:r>
              <a:rPr lang="en-US" sz="1200" baseline="0" dirty="0" smtClean="0"/>
              <a:t>School food service personnel</a:t>
            </a:r>
          </a:p>
          <a:p>
            <a:pPr marL="285750" indent="-285750">
              <a:buFont typeface="Wingdings" panose="05000000000000000000" pitchFamily="2" charset="2"/>
              <a:buChar char="q"/>
            </a:pPr>
            <a:r>
              <a:rPr lang="en-US" sz="1200" baseline="0" dirty="0" smtClean="0"/>
              <a:t>School Administrators</a:t>
            </a:r>
          </a:p>
          <a:p>
            <a:pPr marL="285750" indent="-285750">
              <a:buFont typeface="Wingdings" panose="05000000000000000000" pitchFamily="2" charset="2"/>
              <a:buChar char="q"/>
            </a:pPr>
            <a:r>
              <a:rPr lang="en-US" sz="1200" baseline="0" dirty="0" smtClean="0"/>
              <a:t>School Health Professional</a:t>
            </a:r>
          </a:p>
          <a:p>
            <a:pPr marL="285750" indent="-285750">
              <a:buFont typeface="Wingdings" panose="05000000000000000000" pitchFamily="2" charset="2"/>
              <a:buChar char="q"/>
            </a:pPr>
            <a:r>
              <a:rPr lang="en-US" sz="1200" baseline="0" dirty="0" smtClean="0"/>
              <a:t>PE teachers</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dirty="0" smtClean="0"/>
          </a:p>
          <a:p>
            <a:pPr>
              <a:buFont typeface="Arial" pitchFamily="34" charset="0"/>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E133FFD9-4A49-44DC-874F-0DFDBCA6969E}" type="slidenum">
              <a:rPr lang="en-US" smtClean="0"/>
              <a:pPr/>
              <a:t>18</a:t>
            </a:fld>
            <a:endParaRPr lang="en-US"/>
          </a:p>
        </p:txBody>
      </p:sp>
    </p:spTree>
    <p:extLst>
      <p:ext uri="{BB962C8B-B14F-4D97-AF65-F5344CB8AC3E}">
        <p14:creationId xmlns:p14="http://schemas.microsoft.com/office/powerpoint/2010/main" val="42534130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regards to the nutrition</a:t>
            </a:r>
            <a:r>
              <a:rPr lang="en-US" baseline="0" dirty="0" smtClean="0"/>
              <a:t> guidelines elements, you need to report on the following components: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All food and beverages sold during school between 12 am and 30 min</a:t>
            </a:r>
            <a:r>
              <a:rPr lang="en-US" baseline="0" dirty="0" smtClean="0"/>
              <a:t> after the conclusion of the school day comply with Smart Snack requirements.  </a:t>
            </a:r>
          </a:p>
          <a:p>
            <a:pPr>
              <a:buFont typeface="Arial" pitchFamily="34" charset="0"/>
              <a:buChar char="•"/>
            </a:pPr>
            <a:r>
              <a:rPr lang="en-US" dirty="0" smtClean="0"/>
              <a:t>The</a:t>
            </a:r>
            <a:r>
              <a:rPr lang="en-US" baseline="0" dirty="0" smtClean="0"/>
              <a:t> following venues currently comply with Smart Snack requirements:</a:t>
            </a:r>
          </a:p>
          <a:p>
            <a:pPr marL="285750" indent="-285750">
              <a:buFont typeface="Wingdings" panose="05000000000000000000" pitchFamily="2" charset="2"/>
              <a:buChar char="q"/>
            </a:pPr>
            <a:r>
              <a:rPr lang="en-US" baseline="0" dirty="0" smtClean="0"/>
              <a:t>Vending</a:t>
            </a:r>
          </a:p>
          <a:p>
            <a:pPr marL="285750" indent="-285750">
              <a:buFont typeface="Wingdings" panose="05000000000000000000" pitchFamily="2" charset="2"/>
              <a:buChar char="q"/>
            </a:pPr>
            <a:r>
              <a:rPr lang="en-US" baseline="0" dirty="0" smtClean="0"/>
              <a:t>School stores</a:t>
            </a:r>
          </a:p>
          <a:p>
            <a:pPr marL="285750" indent="-285750">
              <a:buFont typeface="Wingdings" panose="05000000000000000000" pitchFamily="2" charset="2"/>
              <a:buChar char="q"/>
            </a:pPr>
            <a:r>
              <a:rPr lang="en-US" baseline="0" dirty="0" smtClean="0"/>
              <a:t>Fundraisers</a:t>
            </a:r>
          </a:p>
          <a:p>
            <a:pPr marL="285750" indent="-285750">
              <a:buFont typeface="Wingdings" panose="05000000000000000000" pitchFamily="2" charset="2"/>
              <a:buChar char="q"/>
            </a:pPr>
            <a:r>
              <a:rPr lang="en-US" baseline="0" dirty="0" smtClean="0"/>
              <a:t>Concessions</a:t>
            </a:r>
          </a:p>
          <a:p>
            <a:pPr marL="285750" indent="-285750">
              <a:buFont typeface="Wingdings" panose="05000000000000000000" pitchFamily="2" charset="2"/>
              <a:buChar char="q"/>
            </a:pPr>
            <a:r>
              <a:rPr lang="en-US" baseline="0" dirty="0" smtClean="0"/>
              <a:t>A la Carte </a:t>
            </a:r>
          </a:p>
          <a:p>
            <a:pPr>
              <a:buFont typeface="Arial" pitchFamily="34" charset="0"/>
              <a:buChar char="•"/>
            </a:pPr>
            <a:r>
              <a:rPr lang="en-US" dirty="0" smtClean="0"/>
              <a:t>All foods</a:t>
            </a:r>
            <a:r>
              <a:rPr lang="en-US" baseline="0" dirty="0" smtClean="0"/>
              <a:t> and beverages provided through NSLP &amp; SBP meet nutritional requirements of the NSLP Act.</a:t>
            </a:r>
          </a:p>
          <a:p>
            <a:endParaRPr lang="en-US" dirty="0"/>
          </a:p>
        </p:txBody>
      </p:sp>
      <p:sp>
        <p:nvSpPr>
          <p:cNvPr id="4" name="Slide Number Placeholder 3"/>
          <p:cNvSpPr>
            <a:spLocks noGrp="1"/>
          </p:cNvSpPr>
          <p:nvPr>
            <p:ph type="sldNum" sz="quarter" idx="10"/>
          </p:nvPr>
        </p:nvSpPr>
        <p:spPr/>
        <p:txBody>
          <a:bodyPr/>
          <a:lstStyle/>
          <a:p>
            <a:fld id="{E133FFD9-4A49-44DC-874F-0DFDBCA6969E}" type="slidenum">
              <a:rPr lang="en-US" smtClean="0"/>
              <a:pPr/>
              <a:t>19</a:t>
            </a:fld>
            <a:endParaRPr lang="en-US"/>
          </a:p>
        </p:txBody>
      </p:sp>
    </p:spTree>
    <p:extLst>
      <p:ext uri="{BB962C8B-B14F-4D97-AF65-F5344CB8AC3E}">
        <p14:creationId xmlns:p14="http://schemas.microsoft.com/office/powerpoint/2010/main" val="21229023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baseline="0" dirty="0" smtClean="0"/>
              <a:t>The outline of today webinars is to</a:t>
            </a:r>
          </a:p>
          <a:p>
            <a:pPr marL="174708" indent="-174708">
              <a:buFont typeface="Arial" panose="020B0604020202020204" pitchFamily="34" charset="0"/>
              <a:buChar char="•"/>
            </a:pPr>
            <a:r>
              <a:rPr lang="en-US" baseline="0" dirty="0" smtClean="0"/>
              <a:t>Provide a summary of all the seven </a:t>
            </a:r>
            <a:r>
              <a:rPr lang="en-US" baseline="0" dirty="0" smtClean="0"/>
              <a:t>previous webinars </a:t>
            </a:r>
            <a:endParaRPr lang="en-US" baseline="0" dirty="0" smtClean="0"/>
          </a:p>
          <a:p>
            <a:pPr marL="174708" indent="-174708">
              <a:buFont typeface="Arial" panose="020B0604020202020204" pitchFamily="34" charset="0"/>
              <a:buChar char="•"/>
            </a:pPr>
            <a:r>
              <a:rPr lang="en-US" baseline="0" dirty="0" smtClean="0"/>
              <a:t>Introduce the final provision of the evaluation and monitoring</a:t>
            </a:r>
          </a:p>
          <a:p>
            <a:pPr marL="174708" indent="-174708">
              <a:buFont typeface="Arial" panose="020B0604020202020204" pitchFamily="34" charset="0"/>
              <a:buChar char="•"/>
            </a:pPr>
            <a:r>
              <a:rPr lang="en-US" baseline="0" dirty="0" smtClean="0"/>
              <a:t>Identify best practices regarding this element</a:t>
            </a:r>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Highlight some of the administrative review questions regarding this element and provide some possible answers for these questions</a:t>
            </a:r>
          </a:p>
          <a:p>
            <a:pPr marL="174708" indent="-174708" defTabSz="931774">
              <a:buFont typeface="Arial" panose="020B0604020202020204" pitchFamily="34" charset="0"/>
              <a:buChar char="•"/>
              <a:defRPr/>
            </a:pPr>
            <a:r>
              <a:rPr lang="en-US" baseline="0" dirty="0" smtClean="0"/>
              <a:t>Share some of the great TN resources to help schools to evaluate and monitor their SWP. </a:t>
            </a:r>
          </a:p>
          <a:p>
            <a:pPr marL="174708" indent="-174708" defTabSz="931774">
              <a:buFont typeface="Arial" panose="020B0604020202020204" pitchFamily="34" charset="0"/>
              <a:buChar char="•"/>
              <a:defRPr/>
            </a:pPr>
            <a:r>
              <a:rPr lang="en-US" baseline="0" dirty="0" smtClean="0"/>
              <a:t>And finally, I will conclude our webinar with your next step on revising and developing your SWP. </a:t>
            </a:r>
          </a:p>
          <a:p>
            <a:endParaRPr lang="en-US" dirty="0"/>
          </a:p>
        </p:txBody>
      </p:sp>
      <p:sp>
        <p:nvSpPr>
          <p:cNvPr id="4" name="Slide Number Placeholder 3"/>
          <p:cNvSpPr>
            <a:spLocks noGrp="1"/>
          </p:cNvSpPr>
          <p:nvPr>
            <p:ph type="sldNum" sz="quarter" idx="10"/>
          </p:nvPr>
        </p:nvSpPr>
        <p:spPr/>
        <p:txBody>
          <a:bodyPr/>
          <a:lstStyle/>
          <a:p>
            <a:fld id="{CC3A2208-D9C2-4FA6-AC85-DE761BB880A6}" type="slidenum">
              <a:rPr lang="en-US" smtClean="0"/>
              <a:t>2</a:t>
            </a:fld>
            <a:endParaRPr lang="en-US"/>
          </a:p>
        </p:txBody>
      </p:sp>
    </p:spTree>
    <p:extLst>
      <p:ext uri="{BB962C8B-B14F-4D97-AF65-F5344CB8AC3E}">
        <p14:creationId xmlns:p14="http://schemas.microsoft.com/office/powerpoint/2010/main" val="24136505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Nutrition Education</a:t>
            </a:r>
            <a:r>
              <a:rPr lang="en-US" baseline="0" dirty="0" smtClean="0"/>
              <a:t> element, your report should include information on how</a:t>
            </a:r>
            <a:r>
              <a:rPr lang="en-US" dirty="0" smtClean="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 Students receive nutrition education</a:t>
            </a:r>
            <a:r>
              <a:rPr lang="en-US" baseline="0" dirty="0" smtClean="0"/>
              <a:t> that teaches the skills needed to adopt healthy eating behaviors </a:t>
            </a:r>
            <a:endParaRPr lang="en-US"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Classroom nutrition information is reinforced in</a:t>
            </a:r>
            <a:r>
              <a:rPr lang="en-US" baseline="0" dirty="0" smtClean="0"/>
              <a:t> the school cafeteria setting as well as in the </a:t>
            </a:r>
            <a:r>
              <a:rPr lang="en-US" baseline="0" dirty="0" smtClean="0"/>
              <a:t>classroom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Describe your overall goals/priorities for nutrition education and promotion: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 </a:t>
            </a:r>
            <a:r>
              <a:rPr lang="en-US" dirty="0" smtClean="0"/>
              <a:t>Describe your progress towards district</a:t>
            </a:r>
            <a:r>
              <a:rPr lang="en-US" baseline="0" dirty="0" smtClean="0"/>
              <a:t> nutrition education ( e.g. classroom instruction, parent education) goals/priorities: measurable goals and objectives </a:t>
            </a:r>
            <a:endParaRPr lang="en-US" sz="1050" dirty="0" smtClean="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E133FFD9-4A49-44DC-874F-0DFDBCA6969E}" type="slidenum">
              <a:rPr lang="en-US" smtClean="0"/>
              <a:pPr/>
              <a:t>20</a:t>
            </a:fld>
            <a:endParaRPr lang="en-US"/>
          </a:p>
        </p:txBody>
      </p:sp>
    </p:spTree>
    <p:extLst>
      <p:ext uri="{BB962C8B-B14F-4D97-AF65-F5344CB8AC3E}">
        <p14:creationId xmlns:p14="http://schemas.microsoft.com/office/powerpoint/2010/main" val="27670209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Same</a:t>
            </a:r>
            <a:r>
              <a:rPr lang="en-US" baseline="0" dirty="0" smtClean="0"/>
              <a:t> as the</a:t>
            </a:r>
            <a:r>
              <a:rPr lang="en-US" dirty="0" smtClean="0"/>
              <a:t> Nutrition Education</a:t>
            </a:r>
            <a:r>
              <a:rPr lang="en-US" baseline="0" dirty="0" smtClean="0"/>
              <a:t> element, your report should include information on nutrition promotion.  </a:t>
            </a:r>
            <a:r>
              <a:rPr lang="en-US" dirty="0" smtClean="0"/>
              <a:t>  </a:t>
            </a:r>
          </a:p>
          <a:p>
            <a:pPr>
              <a:buFont typeface="Arial" pitchFamily="34" charset="0"/>
              <a:buChar char="•"/>
            </a:pPr>
            <a:r>
              <a:rPr lang="en-US" dirty="0" smtClean="0"/>
              <a:t>  All</a:t>
            </a:r>
            <a:r>
              <a:rPr lang="en-US" baseline="0" dirty="0" smtClean="0"/>
              <a:t> foods available during the school day are offered to students with consideration for promoting health and reeducating childhood obesity. </a:t>
            </a:r>
          </a:p>
          <a:p>
            <a:pPr>
              <a:buFont typeface="Arial" pitchFamily="34" charset="0"/>
              <a:buChar char="•"/>
            </a:pPr>
            <a:endParaRPr lang="en-US"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  Food and beverages are not offered as a reward for student’s performance or behavior.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Describe your progress towards district</a:t>
            </a:r>
            <a:r>
              <a:rPr lang="en-US" baseline="0" dirty="0" smtClean="0"/>
              <a:t> nutrition promotion ( e.g. Smarter Lunchroom techniques, increasing school lunch and  breakfast participation, advertising healthy foods) goals/priorities: </a:t>
            </a:r>
            <a:endParaRPr lang="en-US" sz="1050" dirty="0" smtClean="0"/>
          </a:p>
          <a:p>
            <a:pPr marL="171450" indent="-171450">
              <a:buFont typeface="Arial" panose="020B0604020202020204" pitchFamily="34" charset="0"/>
              <a:buChar char="•"/>
            </a:pPr>
            <a:endParaRPr lang="en-US" dirty="0" smtClean="0"/>
          </a:p>
          <a:p>
            <a:endParaRPr lang="en-US" dirty="0"/>
          </a:p>
        </p:txBody>
      </p:sp>
      <p:sp>
        <p:nvSpPr>
          <p:cNvPr id="4" name="Slide Number Placeholder 3"/>
          <p:cNvSpPr>
            <a:spLocks noGrp="1"/>
          </p:cNvSpPr>
          <p:nvPr>
            <p:ph type="sldNum" sz="quarter" idx="10"/>
          </p:nvPr>
        </p:nvSpPr>
        <p:spPr/>
        <p:txBody>
          <a:bodyPr/>
          <a:lstStyle/>
          <a:p>
            <a:fld id="{E133FFD9-4A49-44DC-874F-0DFDBCA6969E}" type="slidenum">
              <a:rPr lang="en-US" smtClean="0"/>
              <a:pPr/>
              <a:t>21</a:t>
            </a:fld>
            <a:endParaRPr lang="en-US"/>
          </a:p>
        </p:txBody>
      </p:sp>
    </p:spTree>
    <p:extLst>
      <p:ext uri="{BB962C8B-B14F-4D97-AF65-F5344CB8AC3E}">
        <p14:creationId xmlns:p14="http://schemas.microsoft.com/office/powerpoint/2010/main" val="16804820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Pa and Education: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 We currently </a:t>
            </a:r>
            <a:r>
              <a:rPr lang="en-US" baseline="0" dirty="0" err="1" smtClean="0"/>
              <a:t>provide____Number</a:t>
            </a:r>
            <a:r>
              <a:rPr lang="en-US" baseline="0" dirty="0" smtClean="0"/>
              <a:t> of ____ minutes of recess each day and _______ total minutes of PA each day for our students</a:t>
            </a:r>
          </a:p>
          <a:p>
            <a:pPr marL="171450" indent="-171450">
              <a:buFont typeface="Arial" panose="020B0604020202020204" pitchFamily="34" charset="0"/>
              <a:buChar char="•"/>
            </a:pPr>
            <a:r>
              <a:rPr lang="en-US" dirty="0" smtClean="0"/>
              <a:t>Recess in held outdoors, when partial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Describe your overall goals/priorities for physical activity and promotion:  </a:t>
            </a:r>
          </a:p>
          <a:p>
            <a:pPr marL="171450" indent="-171450">
              <a:buFont typeface="Arial" panose="020B0604020202020204" pitchFamily="34" charset="0"/>
              <a:buChar char="•"/>
            </a:pPr>
            <a:r>
              <a:rPr lang="en-US" dirty="0" smtClean="0"/>
              <a:t>Describe your progress towards district</a:t>
            </a:r>
            <a:r>
              <a:rPr lang="en-US" baseline="0" dirty="0" smtClean="0"/>
              <a:t> physical activity goals/priorities: </a:t>
            </a:r>
            <a:endParaRPr lang="en-US" dirty="0"/>
          </a:p>
        </p:txBody>
      </p:sp>
      <p:sp>
        <p:nvSpPr>
          <p:cNvPr id="4" name="Slide Number Placeholder 3"/>
          <p:cNvSpPr>
            <a:spLocks noGrp="1"/>
          </p:cNvSpPr>
          <p:nvPr>
            <p:ph type="sldNum" sz="quarter" idx="10"/>
          </p:nvPr>
        </p:nvSpPr>
        <p:spPr/>
        <p:txBody>
          <a:bodyPr/>
          <a:lstStyle/>
          <a:p>
            <a:fld id="{E133FFD9-4A49-44DC-874F-0DFDBCA6969E}" type="slidenum">
              <a:rPr lang="en-US" smtClean="0"/>
              <a:pPr/>
              <a:t>22</a:t>
            </a:fld>
            <a:endParaRPr lang="en-US"/>
          </a:p>
        </p:txBody>
      </p:sp>
    </p:spTree>
    <p:extLst>
      <p:ext uri="{BB962C8B-B14F-4D97-AF65-F5344CB8AC3E}">
        <p14:creationId xmlns:p14="http://schemas.microsoft.com/office/powerpoint/2010/main" val="8205236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a:t>
            </a:r>
            <a:r>
              <a:rPr lang="en-US" baseline="0" dirty="0" smtClean="0"/>
              <a:t> public notification: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we regularly,</a:t>
            </a:r>
            <a:r>
              <a:rPr lang="en-US" baseline="0" dirty="0" smtClean="0"/>
              <a:t> at least annually, inform and update the public about the content, implementation of, and progress towards goals in our wellness policy.</a:t>
            </a:r>
            <a:endParaRPr lang="en-US"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Our last update</a:t>
            </a:r>
            <a:r>
              <a:rPr lang="en-US" baseline="0" dirty="0" smtClean="0"/>
              <a:t> was on _____________________ Specific date</a:t>
            </a:r>
            <a:endParaRPr lang="en-US" dirty="0" smtClean="0"/>
          </a:p>
          <a:p>
            <a:pPr marL="285750" indent="-285750">
              <a:buFont typeface="Wingdings" panose="05000000000000000000" pitchFamily="2" charset="2"/>
              <a:buChar char="q"/>
              <a:defRPr/>
            </a:pPr>
            <a:r>
              <a:rPr lang="en-US" dirty="0" smtClean="0"/>
              <a:t>The District will use electronic and non-electronic mechanisms</a:t>
            </a:r>
            <a:r>
              <a:rPr lang="en-US" baseline="0" dirty="0" smtClean="0"/>
              <a:t> including:</a:t>
            </a:r>
            <a:endParaRPr lang="en-US" dirty="0" smtClean="0"/>
          </a:p>
          <a:p>
            <a:pPr marL="285750" indent="-285750">
              <a:buFont typeface="Wingdings" panose="05000000000000000000" pitchFamily="2" charset="2"/>
              <a:buChar char="q"/>
              <a:defRPr/>
            </a:pPr>
            <a:r>
              <a:rPr lang="en-US" dirty="0" smtClean="0"/>
              <a:t>Email</a:t>
            </a:r>
          </a:p>
          <a:p>
            <a:pPr marL="285750" indent="-285750">
              <a:buFont typeface="Wingdings" panose="05000000000000000000" pitchFamily="2" charset="2"/>
              <a:buChar char="q"/>
              <a:defRPr/>
            </a:pPr>
            <a:r>
              <a:rPr lang="en-US" dirty="0" smtClean="0"/>
              <a:t> District’s website</a:t>
            </a:r>
          </a:p>
          <a:p>
            <a:pPr marL="285750" indent="-285750">
              <a:buFont typeface="Wingdings" panose="05000000000000000000" pitchFamily="2" charset="2"/>
              <a:buChar char="q"/>
              <a:defRPr/>
            </a:pPr>
            <a:r>
              <a:rPr lang="en-US" dirty="0" smtClean="0"/>
              <a:t>Newsletters</a:t>
            </a:r>
          </a:p>
          <a:p>
            <a:pPr marL="285750" indent="-285750">
              <a:buFont typeface="Wingdings" panose="05000000000000000000" pitchFamily="2" charset="2"/>
              <a:buChar char="q"/>
              <a:defRPr/>
            </a:pPr>
            <a:r>
              <a:rPr lang="en-US" dirty="0" smtClean="0"/>
              <a:t>Presentations to parents</a:t>
            </a:r>
            <a:endParaRPr lang="en-US" dirty="0" smtClean="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E133FFD9-4A49-44DC-874F-0DFDBCA6969E}" type="slidenum">
              <a:rPr lang="en-US" smtClean="0"/>
              <a:pPr/>
              <a:t>23</a:t>
            </a:fld>
            <a:endParaRPr lang="en-US"/>
          </a:p>
        </p:txBody>
      </p:sp>
    </p:spTree>
    <p:extLst>
      <p:ext uri="{BB962C8B-B14F-4D97-AF65-F5344CB8AC3E}">
        <p14:creationId xmlns:p14="http://schemas.microsoft.com/office/powerpoint/2010/main" val="42137454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far as the monitoring and evaluation component,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Our superintendent or designee (name:______) ensures compliance with established district-wide nutrition and PA wellness policies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We</a:t>
            </a:r>
            <a:r>
              <a:rPr lang="en-US" baseline="0" dirty="0" smtClean="0"/>
              <a:t> send an annual summary report on district-wide compliance with the established nutrition and PA policies to the School Board.  Our latest summary was sent on______________ (specific date)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Describe your progress towards district goals/priorities in other school based activities that promote student </a:t>
            </a:r>
            <a:r>
              <a:rPr lang="en-US" baseline="0" dirty="0" smtClean="0"/>
              <a:t>nutrition  and physical activity:</a:t>
            </a:r>
            <a:endParaRPr lang="en-US" sz="105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smtClean="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E133FFD9-4A49-44DC-874F-0DFDBCA6969E}" type="slidenum">
              <a:rPr lang="en-US" smtClean="0"/>
              <a:pPr/>
              <a:t>24</a:t>
            </a:fld>
            <a:endParaRPr lang="en-US"/>
          </a:p>
        </p:txBody>
      </p:sp>
    </p:spTree>
    <p:extLst>
      <p:ext uri="{BB962C8B-B14F-4D97-AF65-F5344CB8AC3E}">
        <p14:creationId xmlns:p14="http://schemas.microsoft.com/office/powerpoint/2010/main" val="36524582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what’s our next step. Do we need to start</a:t>
            </a:r>
            <a:r>
              <a:rPr lang="en-US" baseline="0" dirty="0" smtClean="0"/>
              <a:t> from scratch? How do I get started? </a:t>
            </a:r>
          </a:p>
          <a:p>
            <a:r>
              <a:rPr lang="en-US" baseline="0" dirty="0" smtClean="0"/>
              <a:t>I put together a flow chart to help you get started on revising your SWP.</a:t>
            </a:r>
          </a:p>
          <a:p>
            <a:r>
              <a:rPr lang="en-US" baseline="0" dirty="0" smtClean="0"/>
              <a:t>The first step is to assess your SWP and see if you have all the required component. </a:t>
            </a:r>
            <a:endParaRPr lang="en-US" baseline="0" dirty="0" smtClean="0"/>
          </a:p>
          <a:p>
            <a:r>
              <a:rPr lang="en-US" baseline="0" dirty="0" smtClean="0"/>
              <a:t>I </a:t>
            </a:r>
            <a:r>
              <a:rPr lang="en-US" baseline="0" dirty="0" smtClean="0"/>
              <a:t>just introduced a couple of self assessment tools that you can utilize.  </a:t>
            </a:r>
            <a:endParaRPr lang="en-US" baseline="0" dirty="0" smtClean="0"/>
          </a:p>
          <a:p>
            <a:r>
              <a:rPr lang="en-US" baseline="0" dirty="0" smtClean="0"/>
              <a:t>B</a:t>
            </a:r>
            <a:r>
              <a:rPr lang="en-US" sz="1200" b="0" i="0" u="none" strike="noStrike" kern="1200" baseline="0" dirty="0" smtClean="0">
                <a:solidFill>
                  <a:schemeClr val="tx1"/>
                </a:solidFill>
                <a:latin typeface="+mn-lt"/>
                <a:ea typeface="+mn-ea"/>
                <a:cs typeface="+mn-cs"/>
              </a:rPr>
              <a:t>ring </a:t>
            </a:r>
            <a:r>
              <a:rPr lang="en-US" sz="1200" b="0" i="0" u="none" strike="noStrike" kern="1200" baseline="0" dirty="0" smtClean="0">
                <a:solidFill>
                  <a:schemeClr val="tx1"/>
                </a:solidFill>
                <a:latin typeface="+mn-lt"/>
                <a:ea typeface="+mn-ea"/>
                <a:cs typeface="+mn-cs"/>
              </a:rPr>
              <a:t>members of your school wellness committee together and discuss what your school is already doing to promote good health and to identify strengths and weaknesses. </a:t>
            </a:r>
          </a:p>
          <a:p>
            <a:r>
              <a:rPr lang="en-US" sz="1200" b="0" i="0" u="none" strike="noStrike" kern="1200" baseline="0" dirty="0" smtClean="0">
                <a:solidFill>
                  <a:schemeClr val="tx1"/>
                </a:solidFill>
                <a:latin typeface="+mn-lt"/>
                <a:ea typeface="+mn-ea"/>
                <a:cs typeface="+mn-cs"/>
              </a:rPr>
              <a:t>For example , School health index allows you to assess the extent to which your school implements the types of policies and practices recommended by CDC.  </a:t>
            </a:r>
          </a:p>
          <a:p>
            <a:r>
              <a:rPr lang="en-US" sz="1200" b="0" i="0" u="none" strike="noStrike" kern="1200" baseline="0" dirty="0" smtClean="0">
                <a:solidFill>
                  <a:schemeClr val="tx1"/>
                </a:solidFill>
                <a:latin typeface="+mn-lt"/>
                <a:ea typeface="+mn-ea"/>
                <a:cs typeface="+mn-cs"/>
              </a:rPr>
              <a:t>Please refer to this webinar to help you select the right tool to assess your SWP.</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Now, Based on your assessment, then you decide if you want revise your policy if it is already in place or develop a new one if it is not included in your SWP.  We have introduced many resources, tools, sample of policy language in our previous webinars specifically part 2, 3, 4, 5 and 6.  </a:t>
            </a:r>
            <a:r>
              <a:rPr lang="en-US" sz="1200" b="0" i="0" u="none" strike="noStrike" kern="1200" baseline="0" dirty="0" smtClean="0">
                <a:solidFill>
                  <a:schemeClr val="tx1"/>
                </a:solidFill>
                <a:latin typeface="+mn-lt"/>
                <a:ea typeface="+mn-ea"/>
                <a:cs typeface="+mn-cs"/>
              </a:rPr>
              <a:t>and I listed all the recorded </a:t>
            </a:r>
            <a:r>
              <a:rPr lang="en-US" sz="1200" b="0" i="0" u="none" strike="noStrike" kern="1200" baseline="0" dirty="0" err="1" smtClean="0">
                <a:solidFill>
                  <a:schemeClr val="tx1"/>
                </a:solidFill>
                <a:latin typeface="+mn-lt"/>
                <a:ea typeface="+mn-ea"/>
                <a:cs typeface="+mn-cs"/>
              </a:rPr>
              <a:t>webianrs</a:t>
            </a:r>
            <a:r>
              <a:rPr lang="en-US" sz="1200" b="0" i="0" u="none" strike="noStrike" kern="1200" baseline="0" dirty="0" smtClean="0">
                <a:solidFill>
                  <a:schemeClr val="tx1"/>
                </a:solidFill>
                <a:latin typeface="+mn-lt"/>
                <a:ea typeface="+mn-ea"/>
                <a:cs typeface="+mn-cs"/>
              </a:rPr>
              <a:t> here and I will share with you at the end of this webinar how to locate these recorded webinars.  </a:t>
            </a:r>
            <a:endParaRPr lang="en-US" sz="12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After developing or revising a policy, now it is time to implement it.  Again, our webinars provided with many resources that help you with the implementations.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smtClean="0">
                <a:solidFill>
                  <a:schemeClr val="tx1"/>
                </a:solidFill>
                <a:latin typeface="+mn-lt"/>
                <a:ea typeface="+mn-ea"/>
                <a:cs typeface="+mn-cs"/>
              </a:rPr>
              <a:t>After the implementation, you need to monitor the progress of the policy implementation by identifying your strategy (the what), who is responsible of implanting this policy, by when and how?  Please refer to the handout that I provided to help you with the implementation and monitoring.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smtClean="0">
                <a:solidFill>
                  <a:schemeClr val="tx1"/>
                </a:solidFill>
                <a:latin typeface="+mn-lt"/>
                <a:ea typeface="+mn-ea"/>
                <a:cs typeface="+mn-cs"/>
              </a:rPr>
              <a:t>With greater transparency on the effectiveness of these policies, parents and other community stakeholders will be better informed and positioned to improve the school nutrition and wellness environment which is your last step.  You can notify the public via school’s website, emails, letters and other avenues that we provided in our webinars.      </a:t>
            </a:r>
          </a:p>
          <a:p>
            <a:r>
              <a:rPr lang="en-US" sz="1200" b="0" i="0" u="none" strike="noStrike" kern="1200" baseline="0" dirty="0" smtClean="0">
                <a:solidFill>
                  <a:schemeClr val="tx1"/>
                </a:solidFill>
                <a:latin typeface="+mn-lt"/>
                <a:ea typeface="+mn-ea"/>
                <a:cs typeface="+mn-cs"/>
              </a:rPr>
              <a:t>     </a:t>
            </a:r>
          </a:p>
          <a:p>
            <a:endParaRPr lang="en-US" sz="1200" b="0" i="0" u="none" strike="noStrike"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C3A2208-D9C2-4FA6-AC85-DE761BB880A6}" type="slidenum">
              <a:rPr lang="en-US" smtClean="0"/>
              <a:t>25</a:t>
            </a:fld>
            <a:endParaRPr lang="en-US"/>
          </a:p>
        </p:txBody>
      </p:sp>
    </p:spTree>
    <p:extLst>
      <p:ext uri="{BB962C8B-B14F-4D97-AF65-F5344CB8AC3E}">
        <p14:creationId xmlns:p14="http://schemas.microsoft.com/office/powerpoint/2010/main" val="19836430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would like to access all the recorded</a:t>
            </a:r>
            <a:r>
              <a:rPr lang="en-US" baseline="0" dirty="0" smtClean="0"/>
              <a:t> webinars, slides and narrative of the webinars, please visit NDE website/Nutrition services.  On your left, click on TN then it would take you to the TN webpage.  </a:t>
            </a:r>
            <a:endParaRPr lang="en-US" dirty="0"/>
          </a:p>
        </p:txBody>
      </p:sp>
      <p:sp>
        <p:nvSpPr>
          <p:cNvPr id="4" name="Slide Number Placeholder 3"/>
          <p:cNvSpPr>
            <a:spLocks noGrp="1"/>
          </p:cNvSpPr>
          <p:nvPr>
            <p:ph type="sldNum" sz="quarter" idx="10"/>
          </p:nvPr>
        </p:nvSpPr>
        <p:spPr/>
        <p:txBody>
          <a:bodyPr/>
          <a:lstStyle/>
          <a:p>
            <a:fld id="{CC3A2208-D9C2-4FA6-AC85-DE761BB880A6}" type="slidenum">
              <a:rPr lang="en-US" smtClean="0"/>
              <a:t>26</a:t>
            </a:fld>
            <a:endParaRPr lang="en-US"/>
          </a:p>
        </p:txBody>
      </p:sp>
    </p:spTree>
    <p:extLst>
      <p:ext uri="{BB962C8B-B14F-4D97-AF65-F5344CB8AC3E}">
        <p14:creationId xmlns:p14="http://schemas.microsoft.com/office/powerpoint/2010/main" val="242090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Click on the NSLP link and it would</a:t>
            </a:r>
            <a:r>
              <a:rPr lang="en-US" baseline="0" dirty="0" smtClean="0"/>
              <a:t> take you to many projects under NE TN</a:t>
            </a:r>
            <a:endParaRPr lang="en-US" dirty="0"/>
          </a:p>
        </p:txBody>
      </p:sp>
      <p:sp>
        <p:nvSpPr>
          <p:cNvPr id="4" name="Slide Number Placeholder 3"/>
          <p:cNvSpPr>
            <a:spLocks noGrp="1"/>
          </p:cNvSpPr>
          <p:nvPr>
            <p:ph type="sldNum" sz="quarter" idx="10"/>
          </p:nvPr>
        </p:nvSpPr>
        <p:spPr/>
        <p:txBody>
          <a:bodyPr/>
          <a:lstStyle/>
          <a:p>
            <a:fld id="{CC3A2208-D9C2-4FA6-AC85-DE761BB880A6}" type="slidenum">
              <a:rPr lang="en-US" smtClean="0"/>
              <a:t>27</a:t>
            </a:fld>
            <a:endParaRPr lang="en-US"/>
          </a:p>
        </p:txBody>
      </p:sp>
    </p:spTree>
    <p:extLst>
      <p:ext uri="{BB962C8B-B14F-4D97-AF65-F5344CB8AC3E}">
        <p14:creationId xmlns:p14="http://schemas.microsoft.com/office/powerpoint/2010/main" val="40836921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Click on SWP</a:t>
            </a:r>
            <a:endParaRPr lang="en-US" dirty="0"/>
          </a:p>
        </p:txBody>
      </p:sp>
      <p:sp>
        <p:nvSpPr>
          <p:cNvPr id="4" name="Slide Number Placeholder 3"/>
          <p:cNvSpPr>
            <a:spLocks noGrp="1"/>
          </p:cNvSpPr>
          <p:nvPr>
            <p:ph type="sldNum" sz="quarter" idx="10"/>
          </p:nvPr>
        </p:nvSpPr>
        <p:spPr/>
        <p:txBody>
          <a:bodyPr/>
          <a:lstStyle/>
          <a:p>
            <a:fld id="{CC3A2208-D9C2-4FA6-AC85-DE761BB880A6}" type="slidenum">
              <a:rPr lang="en-US" smtClean="0"/>
              <a:t>28</a:t>
            </a:fld>
            <a:endParaRPr lang="en-US"/>
          </a:p>
        </p:txBody>
      </p:sp>
    </p:spTree>
    <p:extLst>
      <p:ext uri="{BB962C8B-B14F-4D97-AF65-F5344CB8AC3E}">
        <p14:creationId xmlns:p14="http://schemas.microsoft.com/office/powerpoint/2010/main" val="5304338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you will see all the recorded</a:t>
            </a:r>
            <a:r>
              <a:rPr lang="en-US" baseline="0" dirty="0" smtClean="0"/>
              <a:t> webinars, slides and narrative.  </a:t>
            </a:r>
            <a:endParaRPr lang="en-US" dirty="0"/>
          </a:p>
        </p:txBody>
      </p:sp>
      <p:sp>
        <p:nvSpPr>
          <p:cNvPr id="4" name="Slide Number Placeholder 3"/>
          <p:cNvSpPr>
            <a:spLocks noGrp="1"/>
          </p:cNvSpPr>
          <p:nvPr>
            <p:ph type="sldNum" sz="quarter" idx="10"/>
          </p:nvPr>
        </p:nvSpPr>
        <p:spPr/>
        <p:txBody>
          <a:bodyPr/>
          <a:lstStyle/>
          <a:p>
            <a:fld id="{CC3A2208-D9C2-4FA6-AC85-DE761BB880A6}" type="slidenum">
              <a:rPr lang="en-US" smtClean="0"/>
              <a:t>29</a:t>
            </a:fld>
            <a:endParaRPr lang="en-US"/>
          </a:p>
        </p:txBody>
      </p:sp>
    </p:spTree>
    <p:extLst>
      <p:ext uri="{BB962C8B-B14F-4D97-AF65-F5344CB8AC3E}">
        <p14:creationId xmlns:p14="http://schemas.microsoft.com/office/powerpoint/2010/main" val="34999263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all know, On July 29, 2016, the USDA Food and Nutrition Service (FNS) finalized regulations to create a framework and guidelines for written wellness policies established by Local educational agencies LEAs. The final rule requires LEAs to begin developing a revised local school wellness policy during School Year 2016-2017. LEAs must fully comply with the requirements of the final rule by June 30, 2017.</a:t>
            </a:r>
            <a:r>
              <a:rPr lang="en-US" baseline="0" dirty="0" smtClean="0"/>
              <a:t>     </a:t>
            </a:r>
            <a:endParaRPr lang="en-US" dirty="0" smtClean="0"/>
          </a:p>
          <a:p>
            <a:pPr marL="174708" indent="-174708">
              <a:buFont typeface="Arial" panose="020B0604020202020204" pitchFamily="34" charset="0"/>
              <a:buChar char="•"/>
            </a:pPr>
            <a:r>
              <a:rPr lang="en-US" dirty="0"/>
              <a:t>The new regulations require districts to include </a:t>
            </a:r>
            <a:r>
              <a:rPr lang="en-US" dirty="0" smtClean="0"/>
              <a:t>all</a:t>
            </a:r>
            <a:r>
              <a:rPr lang="en-US" baseline="0" dirty="0" smtClean="0"/>
              <a:t> these 8 elements.  </a:t>
            </a:r>
            <a:r>
              <a:rPr lang="en-US" dirty="0" smtClean="0"/>
              <a:t> </a:t>
            </a:r>
            <a:endParaRPr lang="en-US" dirty="0"/>
          </a:p>
          <a:p>
            <a:pPr marL="174708" indent="-174708">
              <a:buFont typeface="Arial" panose="020B0604020202020204" pitchFamily="34" charset="0"/>
              <a:buChar char="•"/>
            </a:pPr>
            <a:r>
              <a:rPr lang="en-US" dirty="0"/>
              <a:t>Public involvement </a:t>
            </a:r>
          </a:p>
          <a:p>
            <a:pPr marL="174708" indent="-174708">
              <a:buFont typeface="Arial" panose="020B0604020202020204" pitchFamily="34" charset="0"/>
              <a:buChar char="•"/>
            </a:pPr>
            <a:r>
              <a:rPr lang="en-US" dirty="0"/>
              <a:t>Nutrition Guidelines</a:t>
            </a:r>
          </a:p>
          <a:p>
            <a:pPr marL="174708" indent="-174708">
              <a:buFont typeface="Arial" panose="020B0604020202020204" pitchFamily="34" charset="0"/>
              <a:buChar char="•"/>
            </a:pPr>
            <a:r>
              <a:rPr lang="en-US" dirty="0"/>
              <a:t>Nutrition Education</a:t>
            </a:r>
          </a:p>
          <a:p>
            <a:pPr marL="174708" indent="-174708">
              <a:buFont typeface="Arial" panose="020B0604020202020204" pitchFamily="34" charset="0"/>
              <a:buChar char="•"/>
            </a:pPr>
            <a:r>
              <a:rPr lang="en-US" dirty="0"/>
              <a:t>Nutrition Promotion</a:t>
            </a:r>
          </a:p>
          <a:p>
            <a:pPr marL="174708" indent="-174708">
              <a:buFont typeface="Arial" panose="020B0604020202020204" pitchFamily="34" charset="0"/>
              <a:buChar char="•"/>
            </a:pPr>
            <a:r>
              <a:rPr lang="en-US" dirty="0"/>
              <a:t>Public notification</a:t>
            </a:r>
          </a:p>
          <a:p>
            <a:pPr marL="174708" indent="-174708">
              <a:buFont typeface="Arial" panose="020B0604020202020204" pitchFamily="34" charset="0"/>
              <a:buChar char="•"/>
            </a:pPr>
            <a:r>
              <a:rPr lang="en-US" dirty="0"/>
              <a:t>Physical activity and Education </a:t>
            </a:r>
          </a:p>
          <a:p>
            <a:pPr marL="174708" indent="-174708">
              <a:buFont typeface="Arial" panose="020B0604020202020204" pitchFamily="34" charset="0"/>
              <a:buChar char="•"/>
            </a:pPr>
            <a:r>
              <a:rPr lang="en-US" dirty="0"/>
              <a:t>Monitoring and evaluation.  </a:t>
            </a:r>
          </a:p>
        </p:txBody>
      </p:sp>
      <p:sp>
        <p:nvSpPr>
          <p:cNvPr id="4" name="Slide Number Placeholder 3"/>
          <p:cNvSpPr>
            <a:spLocks noGrp="1"/>
          </p:cNvSpPr>
          <p:nvPr>
            <p:ph type="sldNum" sz="quarter" idx="10"/>
          </p:nvPr>
        </p:nvSpPr>
        <p:spPr/>
        <p:txBody>
          <a:bodyPr/>
          <a:lstStyle/>
          <a:p>
            <a:fld id="{CC3A2208-D9C2-4FA6-AC85-DE761BB880A6}" type="slidenum">
              <a:rPr lang="en-US" smtClean="0"/>
              <a:t>3</a:t>
            </a:fld>
            <a:endParaRPr lang="en-US"/>
          </a:p>
        </p:txBody>
      </p:sp>
    </p:spTree>
    <p:extLst>
      <p:ext uri="{BB962C8B-B14F-4D97-AF65-F5344CB8AC3E}">
        <p14:creationId xmlns:p14="http://schemas.microsoft.com/office/powerpoint/2010/main" val="36550716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OK, This will conclude our</a:t>
            </a:r>
            <a:r>
              <a:rPr lang="en-US" i="1" baseline="0" dirty="0" smtClean="0"/>
              <a:t> final webinar and </a:t>
            </a:r>
            <a:r>
              <a:rPr lang="en-US" i="1" dirty="0" smtClean="0"/>
              <a:t>We will go ahead and take some time for questions. Just a reminder, please be sure to type your questions into the question box in your control panel.</a:t>
            </a:r>
          </a:p>
          <a:p>
            <a:endParaRPr lang="en-US" i="1" dirty="0" smtClean="0"/>
          </a:p>
          <a:p>
            <a:r>
              <a:rPr lang="en-US" altLang="en-US" i="1" dirty="0" smtClean="0"/>
              <a:t>I will send a follow up email once we type the narrative of the webinars and send a link of this recorded webinar along with the slides.</a:t>
            </a:r>
          </a:p>
          <a:p>
            <a:r>
              <a:rPr lang="en-US" altLang="en-US" i="1" dirty="0" smtClean="0"/>
              <a:t>Thanks again for joining us today and I</a:t>
            </a:r>
            <a:r>
              <a:rPr lang="en-US" altLang="en-US" i="1" baseline="0" dirty="0" smtClean="0"/>
              <a:t> hope you found these serious of webinars helpful for your schools</a:t>
            </a:r>
            <a:r>
              <a:rPr lang="en-US" altLang="en-US" i="1" dirty="0" smtClean="0"/>
              <a:t>.  Please don’t hesitate to contact me at Zainab.rida@Nebraska.gov.  Thanks </a:t>
            </a:r>
            <a:r>
              <a:rPr lang="en-US" altLang="en-US" i="1" smtClean="0"/>
              <a:t>and </a:t>
            </a:r>
            <a:r>
              <a:rPr lang="en-US" altLang="en-US" i="1" smtClean="0"/>
              <a:t>have</a:t>
            </a:r>
            <a:r>
              <a:rPr lang="en-US" altLang="en-US" i="1" baseline="0" smtClean="0"/>
              <a:t> a good day! </a:t>
            </a:r>
            <a:endParaRPr lang="en-US" altLang="en-US" i="1" dirty="0" smtClean="0"/>
          </a:p>
          <a:p>
            <a:pPr marL="0" indent="0" defTabSz="931774">
              <a:buFont typeface="Arial" panose="020B0604020202020204" pitchFamily="34" charset="0"/>
              <a:buNone/>
              <a:defRPr/>
            </a:pPr>
            <a:endParaRPr lang="en-US" baseline="0" dirty="0" smtClean="0"/>
          </a:p>
        </p:txBody>
      </p:sp>
      <p:sp>
        <p:nvSpPr>
          <p:cNvPr id="4" name="Slide Number Placeholder 3"/>
          <p:cNvSpPr>
            <a:spLocks noGrp="1"/>
          </p:cNvSpPr>
          <p:nvPr>
            <p:ph type="sldNum" sz="quarter" idx="10"/>
          </p:nvPr>
        </p:nvSpPr>
        <p:spPr/>
        <p:txBody>
          <a:bodyPr/>
          <a:lstStyle/>
          <a:p>
            <a:fld id="{CC3A2208-D9C2-4FA6-AC85-DE761BB880A6}" type="slidenum">
              <a:rPr lang="en-US" smtClean="0"/>
              <a:t>30</a:t>
            </a:fld>
            <a:endParaRPr lang="en-US" dirty="0"/>
          </a:p>
        </p:txBody>
      </p:sp>
    </p:spTree>
    <p:extLst>
      <p:ext uri="{BB962C8B-B14F-4D97-AF65-F5344CB8AC3E}">
        <p14:creationId xmlns:p14="http://schemas.microsoft.com/office/powerpoint/2010/main" val="26817365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4708" indent="-174708">
              <a:buFont typeface="Arial" panose="020B0604020202020204" pitchFamily="34" charset="0"/>
              <a:buChar char="•"/>
            </a:pPr>
            <a:r>
              <a:rPr lang="en-US" dirty="0"/>
              <a:t>So far we have addressed the </a:t>
            </a:r>
            <a:r>
              <a:rPr lang="en-US" dirty="0" smtClean="0"/>
              <a:t>public </a:t>
            </a:r>
            <a:r>
              <a:rPr lang="en-US" dirty="0"/>
              <a:t>involvement.  The finals rules of the first element indicates that each LEA must allow parents, students, representatives of the SFA, teachers of physical education, school health professionals, the school board, school administrators, and the general public to participate in the development, implementation, and periodic review and update of the local school wellness policy. </a:t>
            </a:r>
            <a:endParaRPr lang="en-US" dirty="0" smtClean="0"/>
          </a:p>
          <a:p>
            <a:pPr marL="0" indent="0">
              <a:buFont typeface="Arial" panose="020B0604020202020204" pitchFamily="34" charset="0"/>
              <a:buNone/>
            </a:pPr>
            <a:endParaRPr lang="en-US" dirty="0" smtClean="0"/>
          </a:p>
          <a:p>
            <a:pPr marL="174708" indent="-174708">
              <a:buFont typeface="Arial" panose="020B0604020202020204" pitchFamily="34" charset="0"/>
              <a:buChar char="•"/>
            </a:pPr>
            <a:r>
              <a:rPr lang="en-US" dirty="0" smtClean="0"/>
              <a:t>The </a:t>
            </a:r>
            <a:r>
              <a:rPr lang="en-US" dirty="0"/>
              <a:t>final rule of the nutrition guidelines  which would require that the local school wellness policy include nutrition guidelines for all foods and beverages available to students on each participating school campus under the LEA during the school day. This requirement, </a:t>
            </a:r>
            <a:r>
              <a:rPr lang="en-US" dirty="0" smtClean="0"/>
              <a:t>ensures </a:t>
            </a:r>
            <a:r>
              <a:rPr lang="en-US" dirty="0"/>
              <a:t>that policies include guidance about foods and beverages available for sale that is consistent with the regulations governing school meals and competitive foods for sale in schools </a:t>
            </a:r>
            <a:r>
              <a:rPr lang="en-US" dirty="0" smtClean="0"/>
              <a:t>, </a:t>
            </a:r>
            <a:r>
              <a:rPr lang="en-US" dirty="0"/>
              <a:t>and also encourages districts to establish standards for foods made available, but not sold, during the school day on school campuses</a:t>
            </a:r>
            <a:r>
              <a:rPr lang="en-US" dirty="0" smtClean="0"/>
              <a:t>.</a:t>
            </a:r>
          </a:p>
          <a:p>
            <a:pPr marL="174708" indent="-174708">
              <a:buFont typeface="Arial" panose="020B0604020202020204" pitchFamily="34" charset="0"/>
              <a:buChar char="•"/>
            </a:pPr>
            <a:endParaRPr lang="en-US" dirty="0" smtClean="0"/>
          </a:p>
          <a:p>
            <a:pPr marL="171450" indent="-171450" defTabSz="931774">
              <a:buFont typeface="Arial" panose="020B0604020202020204" pitchFamily="34" charset="0"/>
              <a:buChar char="•"/>
              <a:defRPr/>
            </a:pPr>
            <a:r>
              <a:rPr lang="en-US" dirty="0" smtClean="0"/>
              <a:t>We have also highlighted The final of NUTR Education.  The final rule </a:t>
            </a:r>
            <a:r>
              <a:rPr lang="en-US" altLang="en-US" dirty="0" smtClean="0">
                <a:latin typeface="Times New Roman" pitchFamily="18" charset="0"/>
                <a:cs typeface="Times New Roman" pitchFamily="18" charset="0"/>
              </a:rPr>
              <a:t>are now required to include goals for nutrition education and promotion that promote students wellness.</a:t>
            </a:r>
            <a:r>
              <a:rPr lang="en-US" altLang="en-US" baseline="0" dirty="0" smtClean="0">
                <a:latin typeface="Times New Roman" pitchFamily="18" charset="0"/>
                <a:cs typeface="Times New Roman" pitchFamily="18" charset="0"/>
              </a:rPr>
              <a:t>  </a:t>
            </a:r>
            <a:r>
              <a:rPr lang="en-US" dirty="0" smtClean="0"/>
              <a:t>In developing these goals, LEAs must review and consider evidence-based strategies and techniques that link education with school environment. </a:t>
            </a:r>
          </a:p>
          <a:p>
            <a:pPr marL="0" indent="0" defTabSz="931774">
              <a:buFont typeface="Arial" panose="020B0604020202020204" pitchFamily="34" charset="0"/>
              <a:buNone/>
              <a:defRPr/>
            </a:pPr>
            <a:r>
              <a:rPr lang="en-US" dirty="0" smtClean="0"/>
              <a:t> </a:t>
            </a:r>
          </a:p>
          <a:p>
            <a:pPr marL="171450" marR="0" lvl="0" indent="-171450"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we have also introduced the nutrition promotion. </a:t>
            </a:r>
            <a:r>
              <a:rPr lang="en-US" altLang="en-US" sz="1200" dirty="0" smtClean="0">
                <a:latin typeface="Times New Roman" pitchFamily="18" charset="0"/>
                <a:cs typeface="Times New Roman" pitchFamily="18" charset="0"/>
              </a:rPr>
              <a:t>LEAs are now required to include goals for nutrition promotion to improve the nutrition environment:</a:t>
            </a:r>
          </a:p>
          <a:p>
            <a:pPr marL="171450" marR="0" lvl="0" indent="-171450"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en-US" sz="1200" dirty="0" smtClean="0">
              <a:latin typeface="Times New Roman" pitchFamily="18" charset="0"/>
              <a:cs typeface="Times New Roman" pitchFamily="18" charset="0"/>
            </a:endParaRPr>
          </a:p>
          <a:p>
            <a:pPr marL="171450" marR="0" lvl="0" indent="-171450"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dirty="0" smtClean="0">
                <a:latin typeface="Times New Roman" pitchFamily="18" charset="0"/>
                <a:cs typeface="Times New Roman" pitchFamily="18" charset="0"/>
              </a:rPr>
              <a:t> </a:t>
            </a:r>
            <a:r>
              <a:rPr lang="en-US" baseline="0" dirty="0" smtClean="0"/>
              <a:t>we have also introduced the final provision on PE and PA. </a:t>
            </a:r>
            <a:r>
              <a:rPr lang="en-US" altLang="en-US" sz="1200" b="1" dirty="0" smtClean="0">
                <a:latin typeface="Times New Roman" panose="02020603050405020304" pitchFamily="18" charset="0"/>
                <a:cs typeface="Times New Roman" panose="02020603050405020304" pitchFamily="18" charset="0"/>
              </a:rPr>
              <a:t>LEAs are now required to include goals for physical activity,</a:t>
            </a:r>
            <a:r>
              <a:rPr lang="en-US" altLang="en-US" sz="1200" b="1" baseline="0" dirty="0" smtClean="0">
                <a:latin typeface="Times New Roman" panose="02020603050405020304" pitchFamily="18" charset="0"/>
                <a:cs typeface="Times New Roman" panose="02020603050405020304" pitchFamily="18" charset="0"/>
              </a:rPr>
              <a:t> PE </a:t>
            </a:r>
            <a:r>
              <a:rPr lang="en-US" altLang="en-US" sz="1200" b="1" dirty="0" smtClean="0">
                <a:latin typeface="Times New Roman" panose="02020603050405020304" pitchFamily="18" charset="0"/>
                <a:cs typeface="Times New Roman" panose="02020603050405020304" pitchFamily="18" charset="0"/>
              </a:rPr>
              <a:t>and other school-based activities to promote student wellness </a:t>
            </a:r>
          </a:p>
          <a:p>
            <a:pPr marL="0" indent="0" defTabSz="931774">
              <a:buFont typeface="Arial" panose="020B0604020202020204" pitchFamily="34" charset="0"/>
              <a:buNone/>
              <a:defRPr/>
            </a:pPr>
            <a:endParaRPr lang="en-US" dirty="0"/>
          </a:p>
          <a:p>
            <a:pPr eaLnBrk="1" hangingPunct="1">
              <a:spcBef>
                <a:spcPct val="0"/>
              </a:spcBef>
              <a:buFontTx/>
              <a:buNone/>
            </a:pPr>
            <a:r>
              <a:rPr lang="en-US" altLang="en-US" dirty="0" smtClean="0"/>
              <a:t>Last week we shared about the public notification.</a:t>
            </a:r>
            <a:r>
              <a:rPr lang="en-US" altLang="en-US" baseline="0" dirty="0" smtClean="0"/>
              <a:t>  The final rules indicates that </a:t>
            </a:r>
            <a:r>
              <a:rPr lang="en-US" altLang="en-US" sz="1200" dirty="0" smtClean="0">
                <a:latin typeface="Times New Roman" pitchFamily="18" charset="0"/>
                <a:cs typeface="Times New Roman" pitchFamily="18" charset="0"/>
              </a:rPr>
              <a:t>LEAs are now required to inform and update the public about the content and implementation of local wellness policies.</a:t>
            </a:r>
          </a:p>
          <a:p>
            <a:pPr marL="174708" indent="-174708" defTabSz="931774">
              <a:buFont typeface="Arial" panose="020B0604020202020204" pitchFamily="34" charset="0"/>
              <a:buChar char="•"/>
              <a:defRPr/>
            </a:pPr>
            <a:r>
              <a:rPr lang="en-US" altLang="en-US" dirty="0" smtClean="0"/>
              <a:t>Today we will be focusing on the last element</a:t>
            </a:r>
            <a:r>
              <a:rPr lang="en-US" altLang="en-US" baseline="0" dirty="0" smtClean="0"/>
              <a:t> of SWP, Monitoring and Evaluation .   </a:t>
            </a:r>
            <a:endParaRPr lang="en-US" altLang="en-US" dirty="0" smtClean="0"/>
          </a:p>
          <a:p>
            <a:endParaRPr lang="en-US" altLang="en-US" dirty="0" smtClean="0"/>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6895" indent="-291113" eaLnBrk="0" hangingPunct="0">
              <a:spcBef>
                <a:spcPct val="30000"/>
              </a:spcBef>
              <a:defRPr sz="1200">
                <a:solidFill>
                  <a:schemeClr val="tx1"/>
                </a:solidFill>
                <a:latin typeface="Calibri" pitchFamily="34" charset="0"/>
              </a:defRPr>
            </a:lvl2pPr>
            <a:lvl3pPr marL="1164454" indent="-232890" eaLnBrk="0" hangingPunct="0">
              <a:spcBef>
                <a:spcPct val="30000"/>
              </a:spcBef>
              <a:defRPr sz="1200">
                <a:solidFill>
                  <a:schemeClr val="tx1"/>
                </a:solidFill>
                <a:latin typeface="Calibri" pitchFamily="34" charset="0"/>
              </a:defRPr>
            </a:lvl3pPr>
            <a:lvl4pPr marL="1630236" indent="-232890" eaLnBrk="0" hangingPunct="0">
              <a:spcBef>
                <a:spcPct val="30000"/>
              </a:spcBef>
              <a:defRPr sz="1200">
                <a:solidFill>
                  <a:schemeClr val="tx1"/>
                </a:solidFill>
                <a:latin typeface="Calibri" pitchFamily="34" charset="0"/>
              </a:defRPr>
            </a:lvl4pPr>
            <a:lvl5pPr marL="2096018" indent="-232890" eaLnBrk="0" hangingPunct="0">
              <a:spcBef>
                <a:spcPct val="30000"/>
              </a:spcBef>
              <a:defRPr sz="1200">
                <a:solidFill>
                  <a:schemeClr val="tx1"/>
                </a:solidFill>
                <a:latin typeface="Calibri" pitchFamily="34" charset="0"/>
              </a:defRPr>
            </a:lvl5pPr>
            <a:lvl6pPr marL="2561799" indent="-232890" eaLnBrk="0" fontAlgn="base" hangingPunct="0">
              <a:spcBef>
                <a:spcPct val="30000"/>
              </a:spcBef>
              <a:spcAft>
                <a:spcPct val="0"/>
              </a:spcAft>
              <a:defRPr sz="1200">
                <a:solidFill>
                  <a:schemeClr val="tx1"/>
                </a:solidFill>
                <a:latin typeface="Calibri" pitchFamily="34" charset="0"/>
              </a:defRPr>
            </a:lvl6pPr>
            <a:lvl7pPr marL="3027579" indent="-232890" eaLnBrk="0" fontAlgn="base" hangingPunct="0">
              <a:spcBef>
                <a:spcPct val="30000"/>
              </a:spcBef>
              <a:spcAft>
                <a:spcPct val="0"/>
              </a:spcAft>
              <a:defRPr sz="1200">
                <a:solidFill>
                  <a:schemeClr val="tx1"/>
                </a:solidFill>
                <a:latin typeface="Calibri" pitchFamily="34" charset="0"/>
              </a:defRPr>
            </a:lvl7pPr>
            <a:lvl8pPr marL="3493361" indent="-232890" eaLnBrk="0" fontAlgn="base" hangingPunct="0">
              <a:spcBef>
                <a:spcPct val="30000"/>
              </a:spcBef>
              <a:spcAft>
                <a:spcPct val="0"/>
              </a:spcAft>
              <a:defRPr sz="1200">
                <a:solidFill>
                  <a:schemeClr val="tx1"/>
                </a:solidFill>
                <a:latin typeface="Calibri" pitchFamily="34" charset="0"/>
              </a:defRPr>
            </a:lvl8pPr>
            <a:lvl9pPr marL="3959142" indent="-23289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7622884B-4150-4109-82D3-C287D3F8B38A}" type="slidenum">
              <a:rPr lang="en-US" altLang="en-US" smtClean="0">
                <a:latin typeface="Arial" charset="0"/>
              </a:rPr>
              <a:pPr eaLnBrk="1" hangingPunct="1">
                <a:spcBef>
                  <a:spcPct val="0"/>
                </a:spcBef>
              </a:pPr>
              <a:t>4</a:t>
            </a:fld>
            <a:endParaRPr lang="en-US" altLang="en-US" smtClean="0">
              <a:latin typeface="Arial" charset="0"/>
            </a:endParaRPr>
          </a:p>
        </p:txBody>
      </p:sp>
      <p:sp>
        <p:nvSpPr>
          <p:cNvPr id="59397" name="Footer Placeholder 1"/>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6895" indent="-291113" eaLnBrk="0" hangingPunct="0">
              <a:spcBef>
                <a:spcPct val="30000"/>
              </a:spcBef>
              <a:defRPr sz="1200">
                <a:solidFill>
                  <a:schemeClr val="tx1"/>
                </a:solidFill>
                <a:latin typeface="Calibri" pitchFamily="34" charset="0"/>
              </a:defRPr>
            </a:lvl2pPr>
            <a:lvl3pPr marL="1164454" indent="-232890" eaLnBrk="0" hangingPunct="0">
              <a:spcBef>
                <a:spcPct val="30000"/>
              </a:spcBef>
              <a:defRPr sz="1200">
                <a:solidFill>
                  <a:schemeClr val="tx1"/>
                </a:solidFill>
                <a:latin typeface="Calibri" pitchFamily="34" charset="0"/>
              </a:defRPr>
            </a:lvl3pPr>
            <a:lvl4pPr marL="1630236" indent="-232890" eaLnBrk="0" hangingPunct="0">
              <a:spcBef>
                <a:spcPct val="30000"/>
              </a:spcBef>
              <a:defRPr sz="1200">
                <a:solidFill>
                  <a:schemeClr val="tx1"/>
                </a:solidFill>
                <a:latin typeface="Calibri" pitchFamily="34" charset="0"/>
              </a:defRPr>
            </a:lvl4pPr>
            <a:lvl5pPr marL="2096018" indent="-232890" eaLnBrk="0" hangingPunct="0">
              <a:spcBef>
                <a:spcPct val="30000"/>
              </a:spcBef>
              <a:defRPr sz="1200">
                <a:solidFill>
                  <a:schemeClr val="tx1"/>
                </a:solidFill>
                <a:latin typeface="Calibri" pitchFamily="34" charset="0"/>
              </a:defRPr>
            </a:lvl5pPr>
            <a:lvl6pPr marL="2561799" indent="-232890" eaLnBrk="0" fontAlgn="base" hangingPunct="0">
              <a:spcBef>
                <a:spcPct val="30000"/>
              </a:spcBef>
              <a:spcAft>
                <a:spcPct val="0"/>
              </a:spcAft>
              <a:defRPr sz="1200">
                <a:solidFill>
                  <a:schemeClr val="tx1"/>
                </a:solidFill>
                <a:latin typeface="Calibri" pitchFamily="34" charset="0"/>
              </a:defRPr>
            </a:lvl6pPr>
            <a:lvl7pPr marL="3027579" indent="-232890" eaLnBrk="0" fontAlgn="base" hangingPunct="0">
              <a:spcBef>
                <a:spcPct val="30000"/>
              </a:spcBef>
              <a:spcAft>
                <a:spcPct val="0"/>
              </a:spcAft>
              <a:defRPr sz="1200">
                <a:solidFill>
                  <a:schemeClr val="tx1"/>
                </a:solidFill>
                <a:latin typeface="Calibri" pitchFamily="34" charset="0"/>
              </a:defRPr>
            </a:lvl7pPr>
            <a:lvl8pPr marL="3493361" indent="-232890" eaLnBrk="0" fontAlgn="base" hangingPunct="0">
              <a:spcBef>
                <a:spcPct val="30000"/>
              </a:spcBef>
              <a:spcAft>
                <a:spcPct val="0"/>
              </a:spcAft>
              <a:defRPr sz="1200">
                <a:solidFill>
                  <a:schemeClr val="tx1"/>
                </a:solidFill>
                <a:latin typeface="Calibri" pitchFamily="34" charset="0"/>
              </a:defRPr>
            </a:lvl8pPr>
            <a:lvl9pPr marL="3959142" indent="-23289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endParaRPr lang="en-US" altLang="en-US" smtClean="0">
              <a:latin typeface="Arial" charset="0"/>
            </a:endParaRPr>
          </a:p>
        </p:txBody>
      </p:sp>
    </p:spTree>
    <p:extLst>
      <p:ext uri="{BB962C8B-B14F-4D97-AF65-F5344CB8AC3E}">
        <p14:creationId xmlns:p14="http://schemas.microsoft.com/office/powerpoint/2010/main" val="14204446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0" i="0" u="none" strike="noStrike" kern="1200" baseline="0" dirty="0" smtClean="0">
                <a:solidFill>
                  <a:schemeClr val="tx1"/>
                </a:solidFill>
                <a:latin typeface="+mn-lt"/>
                <a:ea typeface="+mn-ea"/>
                <a:cs typeface="+mn-cs"/>
              </a:rPr>
              <a:t>The final rule requires State agencies to assess compliance with the wellness policy requirements as a part of the general areas of the administrative review which is every 3 years.</a:t>
            </a:r>
          </a:p>
          <a:p>
            <a:r>
              <a:rPr lang="en-US" sz="1200" b="0" i="0" u="none" strike="noStrike" kern="1200" baseline="0" dirty="0" smtClean="0">
                <a:solidFill>
                  <a:schemeClr val="tx1"/>
                </a:solidFill>
                <a:latin typeface="+mn-lt"/>
                <a:ea typeface="+mn-ea"/>
                <a:cs typeface="+mn-cs"/>
              </a:rPr>
              <a:t>LEAs must conduct an assessment of the wellness policy every 3 years, at a minimum. This assessment will determine:</a:t>
            </a:r>
          </a:p>
          <a:p>
            <a:r>
              <a:rPr lang="en-US" sz="1200" b="0" i="0" u="none" strike="noStrike" kern="1200" baseline="0" dirty="0" smtClean="0">
                <a:solidFill>
                  <a:schemeClr val="tx1"/>
                </a:solidFill>
                <a:latin typeface="+mn-lt"/>
                <a:ea typeface="+mn-ea"/>
                <a:cs typeface="+mn-cs"/>
              </a:rPr>
              <a:t>• Compliance with the wellness policy,</a:t>
            </a:r>
          </a:p>
          <a:p>
            <a:r>
              <a:rPr lang="en-US" sz="1200" b="0" i="0" u="none" strike="noStrike" kern="1200" baseline="0" dirty="0" smtClean="0">
                <a:solidFill>
                  <a:schemeClr val="tx1"/>
                </a:solidFill>
                <a:latin typeface="+mn-lt"/>
                <a:ea typeface="+mn-ea"/>
                <a:cs typeface="+mn-cs"/>
              </a:rPr>
              <a:t>• How the wellness policy compares to model wellness policies, and</a:t>
            </a:r>
          </a:p>
          <a:p>
            <a:r>
              <a:rPr lang="en-US" sz="1200" b="0" i="0" u="none" strike="noStrike" kern="1200" baseline="0" dirty="0" smtClean="0">
                <a:solidFill>
                  <a:schemeClr val="tx1"/>
                </a:solidFill>
                <a:latin typeface="+mn-lt"/>
                <a:ea typeface="+mn-ea"/>
                <a:cs typeface="+mn-cs"/>
              </a:rPr>
              <a:t>• Progress made in attaining the goals of the wellness policy.</a:t>
            </a:r>
          </a:p>
          <a:p>
            <a:r>
              <a:rPr lang="en-US" sz="1200" b="1" i="0" u="none" strike="noStrike" kern="1200" baseline="0" dirty="0" smtClean="0">
                <a:solidFill>
                  <a:schemeClr val="tx1"/>
                </a:solidFill>
                <a:latin typeface="+mn-lt"/>
                <a:ea typeface="+mn-ea"/>
                <a:cs typeface="+mn-cs"/>
              </a:rPr>
              <a:t>As far as Documentations needed for the review</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State agency will examine records during the Administrative Review, including:</a:t>
            </a:r>
          </a:p>
          <a:p>
            <a:r>
              <a:rPr lang="en-US" sz="1200" b="0" i="0" u="none" strike="noStrike" kern="1200" baseline="0" dirty="0" smtClean="0">
                <a:solidFill>
                  <a:schemeClr val="tx1"/>
                </a:solidFill>
                <a:latin typeface="+mn-lt"/>
                <a:ea typeface="+mn-ea"/>
                <a:cs typeface="+mn-cs"/>
              </a:rPr>
              <a:t>• Copy of the current wellness policy,</a:t>
            </a:r>
          </a:p>
          <a:p>
            <a:r>
              <a:rPr lang="en-US" sz="1200" b="0" i="0" u="none" strike="noStrike" kern="1200" baseline="0" dirty="0" smtClean="0">
                <a:solidFill>
                  <a:schemeClr val="tx1"/>
                </a:solidFill>
                <a:latin typeface="+mn-lt"/>
                <a:ea typeface="+mn-ea"/>
                <a:cs typeface="+mn-cs"/>
              </a:rPr>
              <a:t>• Documentation on how the policy and assessments are made available to the public,</a:t>
            </a:r>
          </a:p>
          <a:p>
            <a:r>
              <a:rPr lang="en-US" sz="1200" b="0" i="0" u="none" strike="noStrike" kern="1200" baseline="0" dirty="0" smtClean="0">
                <a:solidFill>
                  <a:schemeClr val="tx1"/>
                </a:solidFill>
                <a:latin typeface="+mn-lt"/>
                <a:ea typeface="+mn-ea"/>
                <a:cs typeface="+mn-cs"/>
              </a:rPr>
              <a:t>• The most recent assessment of implementation of the policy, and</a:t>
            </a:r>
          </a:p>
          <a:p>
            <a:r>
              <a:rPr lang="en-US" sz="1200" b="0" i="0" u="none" strike="noStrike" kern="1200" baseline="0" dirty="0" smtClean="0">
                <a:solidFill>
                  <a:schemeClr val="tx1"/>
                </a:solidFill>
                <a:latin typeface="+mn-lt"/>
                <a:ea typeface="+mn-ea"/>
                <a:cs typeface="+mn-cs"/>
              </a:rPr>
              <a:t>• Documentation of efforts to review and update the policy, including who was involved in the process and how stakeholders were made aware of their ability to participate.</a:t>
            </a:r>
            <a:endParaRPr lang="en-US" altLang="en-US" dirty="0" smtClean="0"/>
          </a:p>
        </p:txBody>
      </p:sp>
      <p:sp>
        <p:nvSpPr>
          <p:cNvPr id="140292"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1392" indent="-285031" eaLnBrk="0" hangingPunct="0">
              <a:spcBef>
                <a:spcPct val="30000"/>
              </a:spcBef>
              <a:defRPr sz="1200">
                <a:solidFill>
                  <a:schemeClr val="tx1"/>
                </a:solidFill>
                <a:latin typeface="Calibri" pitchFamily="34" charset="0"/>
              </a:defRPr>
            </a:lvl2pPr>
            <a:lvl3pPr marL="1141683" indent="-227402" eaLnBrk="0" hangingPunct="0">
              <a:spcBef>
                <a:spcPct val="30000"/>
              </a:spcBef>
              <a:defRPr sz="1200">
                <a:solidFill>
                  <a:schemeClr val="tx1"/>
                </a:solidFill>
                <a:latin typeface="Calibri" pitchFamily="34" charset="0"/>
              </a:defRPr>
            </a:lvl3pPr>
            <a:lvl4pPr marL="1598044" indent="-227402" eaLnBrk="0" hangingPunct="0">
              <a:spcBef>
                <a:spcPct val="30000"/>
              </a:spcBef>
              <a:defRPr sz="1200">
                <a:solidFill>
                  <a:schemeClr val="tx1"/>
                </a:solidFill>
                <a:latin typeface="Calibri" pitchFamily="34" charset="0"/>
              </a:defRPr>
            </a:lvl4pPr>
            <a:lvl5pPr marL="2055963" indent="-227402" eaLnBrk="0" hangingPunct="0">
              <a:spcBef>
                <a:spcPct val="30000"/>
              </a:spcBef>
              <a:defRPr sz="1200">
                <a:solidFill>
                  <a:schemeClr val="tx1"/>
                </a:solidFill>
                <a:latin typeface="Calibri" pitchFamily="34" charset="0"/>
              </a:defRPr>
            </a:lvl5pPr>
            <a:lvl6pPr marL="2504537" indent="-227402" eaLnBrk="0" fontAlgn="base" hangingPunct="0">
              <a:spcBef>
                <a:spcPct val="30000"/>
              </a:spcBef>
              <a:spcAft>
                <a:spcPct val="0"/>
              </a:spcAft>
              <a:defRPr sz="1200">
                <a:solidFill>
                  <a:schemeClr val="tx1"/>
                </a:solidFill>
                <a:latin typeface="Calibri" pitchFamily="34" charset="0"/>
              </a:defRPr>
            </a:lvl6pPr>
            <a:lvl7pPr marL="2953111" indent="-227402" eaLnBrk="0" fontAlgn="base" hangingPunct="0">
              <a:spcBef>
                <a:spcPct val="30000"/>
              </a:spcBef>
              <a:spcAft>
                <a:spcPct val="0"/>
              </a:spcAft>
              <a:defRPr sz="1200">
                <a:solidFill>
                  <a:schemeClr val="tx1"/>
                </a:solidFill>
                <a:latin typeface="Calibri" pitchFamily="34" charset="0"/>
              </a:defRPr>
            </a:lvl7pPr>
            <a:lvl8pPr marL="3401684" indent="-227402" eaLnBrk="0" fontAlgn="base" hangingPunct="0">
              <a:spcBef>
                <a:spcPct val="30000"/>
              </a:spcBef>
              <a:spcAft>
                <a:spcPct val="0"/>
              </a:spcAft>
              <a:defRPr sz="1200">
                <a:solidFill>
                  <a:schemeClr val="tx1"/>
                </a:solidFill>
                <a:latin typeface="Calibri" pitchFamily="34" charset="0"/>
              </a:defRPr>
            </a:lvl8pPr>
            <a:lvl9pPr marL="3850259" indent="-227402"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endParaRPr lang="en-US" altLang="en-US" sz="1300">
              <a:latin typeface="Arial" pitchFamily="34" charset="0"/>
              <a:cs typeface="Arial" pitchFamily="34" charset="0"/>
            </a:endParaRPr>
          </a:p>
        </p:txBody>
      </p:sp>
      <p:sp>
        <p:nvSpPr>
          <p:cNvPr id="140293"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1392" indent="-285031" eaLnBrk="0" hangingPunct="0">
              <a:spcBef>
                <a:spcPct val="30000"/>
              </a:spcBef>
              <a:defRPr sz="1200">
                <a:solidFill>
                  <a:schemeClr val="tx1"/>
                </a:solidFill>
                <a:latin typeface="Calibri" pitchFamily="34" charset="0"/>
              </a:defRPr>
            </a:lvl2pPr>
            <a:lvl3pPr marL="1141683" indent="-227402" eaLnBrk="0" hangingPunct="0">
              <a:spcBef>
                <a:spcPct val="30000"/>
              </a:spcBef>
              <a:defRPr sz="1200">
                <a:solidFill>
                  <a:schemeClr val="tx1"/>
                </a:solidFill>
                <a:latin typeface="Calibri" pitchFamily="34" charset="0"/>
              </a:defRPr>
            </a:lvl3pPr>
            <a:lvl4pPr marL="1598044" indent="-227402" eaLnBrk="0" hangingPunct="0">
              <a:spcBef>
                <a:spcPct val="30000"/>
              </a:spcBef>
              <a:defRPr sz="1200">
                <a:solidFill>
                  <a:schemeClr val="tx1"/>
                </a:solidFill>
                <a:latin typeface="Calibri" pitchFamily="34" charset="0"/>
              </a:defRPr>
            </a:lvl4pPr>
            <a:lvl5pPr marL="2055963" indent="-227402" eaLnBrk="0" hangingPunct="0">
              <a:spcBef>
                <a:spcPct val="30000"/>
              </a:spcBef>
              <a:defRPr sz="1200">
                <a:solidFill>
                  <a:schemeClr val="tx1"/>
                </a:solidFill>
                <a:latin typeface="Calibri" pitchFamily="34" charset="0"/>
              </a:defRPr>
            </a:lvl5pPr>
            <a:lvl6pPr marL="2504537" indent="-227402" eaLnBrk="0" fontAlgn="base" hangingPunct="0">
              <a:spcBef>
                <a:spcPct val="30000"/>
              </a:spcBef>
              <a:spcAft>
                <a:spcPct val="0"/>
              </a:spcAft>
              <a:defRPr sz="1200">
                <a:solidFill>
                  <a:schemeClr val="tx1"/>
                </a:solidFill>
                <a:latin typeface="Calibri" pitchFamily="34" charset="0"/>
              </a:defRPr>
            </a:lvl6pPr>
            <a:lvl7pPr marL="2953111" indent="-227402" eaLnBrk="0" fontAlgn="base" hangingPunct="0">
              <a:spcBef>
                <a:spcPct val="30000"/>
              </a:spcBef>
              <a:spcAft>
                <a:spcPct val="0"/>
              </a:spcAft>
              <a:defRPr sz="1200">
                <a:solidFill>
                  <a:schemeClr val="tx1"/>
                </a:solidFill>
                <a:latin typeface="Calibri" pitchFamily="34" charset="0"/>
              </a:defRPr>
            </a:lvl7pPr>
            <a:lvl8pPr marL="3401684" indent="-227402" eaLnBrk="0" fontAlgn="base" hangingPunct="0">
              <a:spcBef>
                <a:spcPct val="30000"/>
              </a:spcBef>
              <a:spcAft>
                <a:spcPct val="0"/>
              </a:spcAft>
              <a:defRPr sz="1200">
                <a:solidFill>
                  <a:schemeClr val="tx1"/>
                </a:solidFill>
                <a:latin typeface="Calibri" pitchFamily="34" charset="0"/>
              </a:defRPr>
            </a:lvl8pPr>
            <a:lvl9pPr marL="3850259" indent="-227402"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18214C8E-C749-4305-9E3D-7412399A9557}" type="slidenum">
              <a:rPr lang="en-US" altLang="en-US" sz="1300">
                <a:latin typeface="Arial" pitchFamily="34" charset="0"/>
                <a:cs typeface="Arial" pitchFamily="34" charset="0"/>
              </a:rPr>
              <a:pPr eaLnBrk="1" hangingPunct="1">
                <a:spcBef>
                  <a:spcPct val="0"/>
                </a:spcBef>
              </a:pPr>
              <a:t>5</a:t>
            </a:fld>
            <a:endParaRPr lang="en-US" altLang="en-US" sz="1300">
              <a:latin typeface="Arial" pitchFamily="34" charset="0"/>
              <a:cs typeface="Arial" pitchFamily="34" charset="0"/>
            </a:endParaRPr>
          </a:p>
        </p:txBody>
      </p:sp>
    </p:spTree>
    <p:extLst>
      <p:ext uri="{BB962C8B-B14F-4D97-AF65-F5344CB8AC3E}">
        <p14:creationId xmlns:p14="http://schemas.microsoft.com/office/powerpoint/2010/main" val="18034462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Here are some sample of policy</a:t>
            </a:r>
            <a:r>
              <a:rPr lang="en-US" altLang="en-US" baseline="0" dirty="0" smtClean="0"/>
              <a:t> language that help meeting the monitoring and evaluation component.     </a:t>
            </a:r>
          </a:p>
          <a:p>
            <a:pPr>
              <a:buFont typeface="Wingdings" panose="05000000000000000000" pitchFamily="2" charset="2"/>
              <a:buChar char="q"/>
            </a:pPr>
            <a:r>
              <a:rPr lang="en-US" sz="1200" dirty="0" smtClean="0">
                <a:latin typeface="Times New Roman" panose="02020603050405020304" pitchFamily="18" charset="0"/>
                <a:cs typeface="Times New Roman" panose="02020603050405020304" pitchFamily="18" charset="0"/>
              </a:rPr>
              <a:t>The District will compile and publish an annual report to share basic information about the wellness policy and report on the progress of the schools within the district in meeting wellness goals. This report will include, but is not limited to: </a:t>
            </a:r>
          </a:p>
          <a:p>
            <a:pPr lvl="0">
              <a:buFont typeface="Wingdings" panose="05000000000000000000" pitchFamily="2" charset="2"/>
              <a:buChar char="ü"/>
            </a:pPr>
            <a:r>
              <a:rPr lang="en-US" sz="1200" dirty="0" smtClean="0">
                <a:latin typeface="Times New Roman" panose="02020603050405020304" pitchFamily="18" charset="0"/>
                <a:cs typeface="Times New Roman" panose="02020603050405020304" pitchFamily="18" charset="0"/>
              </a:rPr>
              <a:t>The website address for the wellness policy and/or how the public can receive/access a copy of the wellness policy; </a:t>
            </a:r>
          </a:p>
          <a:p>
            <a:pPr lvl="0">
              <a:buFont typeface="Wingdings" panose="05000000000000000000" pitchFamily="2" charset="2"/>
              <a:buChar char="ü"/>
            </a:pPr>
            <a:r>
              <a:rPr lang="en-US" sz="1200" dirty="0" smtClean="0">
                <a:latin typeface="Times New Roman" panose="02020603050405020304" pitchFamily="18" charset="0"/>
                <a:cs typeface="Times New Roman" panose="02020603050405020304" pitchFamily="18" charset="0"/>
              </a:rPr>
              <a:t>A description of each school’s progress in meeting the wellness policy goals;</a:t>
            </a:r>
          </a:p>
          <a:p>
            <a:pPr lvl="0">
              <a:buFont typeface="Wingdings" panose="05000000000000000000" pitchFamily="2" charset="2"/>
              <a:buChar char="ü"/>
            </a:pPr>
            <a:r>
              <a:rPr lang="en-US" sz="1200" dirty="0" smtClean="0">
                <a:latin typeface="Times New Roman" panose="02020603050405020304" pitchFamily="18" charset="0"/>
                <a:cs typeface="Times New Roman" panose="02020603050405020304" pitchFamily="18" charset="0"/>
              </a:rPr>
              <a:t>And Information on how individuals and the public can get involved with the DWC or SWC.</a:t>
            </a:r>
          </a:p>
          <a:p>
            <a:endParaRPr lang="en-US" altLang="en-US" dirty="0" smtClean="0"/>
          </a:p>
        </p:txBody>
      </p:sp>
      <p:sp>
        <p:nvSpPr>
          <p:cNvPr id="100356"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100">
                <a:solidFill>
                  <a:schemeClr val="tx1"/>
                </a:solidFill>
                <a:latin typeface="Calibri" pitchFamily="34" charset="0"/>
              </a:defRPr>
            </a:lvl1pPr>
            <a:lvl2pPr marL="741630" indent="-285242" eaLnBrk="0" hangingPunct="0">
              <a:spcBef>
                <a:spcPct val="30000"/>
              </a:spcBef>
              <a:defRPr sz="1100">
                <a:solidFill>
                  <a:schemeClr val="tx1"/>
                </a:solidFill>
                <a:latin typeface="Calibri" pitchFamily="34" charset="0"/>
              </a:defRPr>
            </a:lvl2pPr>
            <a:lvl3pPr marL="1142472" indent="-228195" eaLnBrk="0" hangingPunct="0">
              <a:spcBef>
                <a:spcPct val="30000"/>
              </a:spcBef>
              <a:defRPr sz="1100">
                <a:solidFill>
                  <a:schemeClr val="tx1"/>
                </a:solidFill>
                <a:latin typeface="Calibri" pitchFamily="34" charset="0"/>
              </a:defRPr>
            </a:lvl3pPr>
            <a:lvl4pPr marL="1598860" indent="-228195" eaLnBrk="0" hangingPunct="0">
              <a:spcBef>
                <a:spcPct val="30000"/>
              </a:spcBef>
              <a:defRPr sz="1100">
                <a:solidFill>
                  <a:schemeClr val="tx1"/>
                </a:solidFill>
                <a:latin typeface="Calibri" pitchFamily="34" charset="0"/>
              </a:defRPr>
            </a:lvl4pPr>
            <a:lvl5pPr marL="2056749" indent="-228195" eaLnBrk="0" hangingPunct="0">
              <a:spcBef>
                <a:spcPct val="30000"/>
              </a:spcBef>
              <a:defRPr sz="1100">
                <a:solidFill>
                  <a:schemeClr val="tx1"/>
                </a:solidFill>
                <a:latin typeface="Calibri" pitchFamily="34" charset="0"/>
              </a:defRPr>
            </a:lvl5pPr>
            <a:lvl6pPr marL="2489117" indent="-228195" eaLnBrk="0" fontAlgn="base" hangingPunct="0">
              <a:spcBef>
                <a:spcPct val="30000"/>
              </a:spcBef>
              <a:spcAft>
                <a:spcPct val="0"/>
              </a:spcAft>
              <a:defRPr sz="1100">
                <a:solidFill>
                  <a:schemeClr val="tx1"/>
                </a:solidFill>
                <a:latin typeface="Calibri" pitchFamily="34" charset="0"/>
              </a:defRPr>
            </a:lvl6pPr>
            <a:lvl7pPr marL="2921485" indent="-228195" eaLnBrk="0" fontAlgn="base" hangingPunct="0">
              <a:spcBef>
                <a:spcPct val="30000"/>
              </a:spcBef>
              <a:spcAft>
                <a:spcPct val="0"/>
              </a:spcAft>
              <a:defRPr sz="1100">
                <a:solidFill>
                  <a:schemeClr val="tx1"/>
                </a:solidFill>
                <a:latin typeface="Calibri" pitchFamily="34" charset="0"/>
              </a:defRPr>
            </a:lvl7pPr>
            <a:lvl8pPr marL="3353853" indent="-228195" eaLnBrk="0" fontAlgn="base" hangingPunct="0">
              <a:spcBef>
                <a:spcPct val="30000"/>
              </a:spcBef>
              <a:spcAft>
                <a:spcPct val="0"/>
              </a:spcAft>
              <a:defRPr sz="1100">
                <a:solidFill>
                  <a:schemeClr val="tx1"/>
                </a:solidFill>
                <a:latin typeface="Calibri" pitchFamily="34" charset="0"/>
              </a:defRPr>
            </a:lvl8pPr>
            <a:lvl9pPr marL="3786220" indent="-228195" eaLnBrk="0" fontAlgn="base" hangingPunct="0">
              <a:spcBef>
                <a:spcPct val="30000"/>
              </a:spcBef>
              <a:spcAft>
                <a:spcPct val="0"/>
              </a:spcAft>
              <a:defRPr sz="1100">
                <a:solidFill>
                  <a:schemeClr val="tx1"/>
                </a:solidFill>
                <a:latin typeface="Calibri" pitchFamily="34" charset="0"/>
              </a:defRPr>
            </a:lvl9pPr>
          </a:lstStyle>
          <a:p>
            <a:pPr eaLnBrk="1" hangingPunct="1">
              <a:spcBef>
                <a:spcPct val="0"/>
              </a:spcBef>
            </a:pPr>
            <a:endParaRPr lang="en-US" altLang="en-US" sz="1200">
              <a:latin typeface="Arial" charset="0"/>
            </a:endParaRPr>
          </a:p>
        </p:txBody>
      </p:sp>
      <p:sp>
        <p:nvSpPr>
          <p:cNvPr id="100357"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100">
                <a:solidFill>
                  <a:schemeClr val="tx1"/>
                </a:solidFill>
                <a:latin typeface="Calibri" pitchFamily="34" charset="0"/>
              </a:defRPr>
            </a:lvl1pPr>
            <a:lvl2pPr marL="741630" indent="-285242" eaLnBrk="0" hangingPunct="0">
              <a:spcBef>
                <a:spcPct val="30000"/>
              </a:spcBef>
              <a:defRPr sz="1100">
                <a:solidFill>
                  <a:schemeClr val="tx1"/>
                </a:solidFill>
                <a:latin typeface="Calibri" pitchFamily="34" charset="0"/>
              </a:defRPr>
            </a:lvl2pPr>
            <a:lvl3pPr marL="1142472" indent="-228195" eaLnBrk="0" hangingPunct="0">
              <a:spcBef>
                <a:spcPct val="30000"/>
              </a:spcBef>
              <a:defRPr sz="1100">
                <a:solidFill>
                  <a:schemeClr val="tx1"/>
                </a:solidFill>
                <a:latin typeface="Calibri" pitchFamily="34" charset="0"/>
              </a:defRPr>
            </a:lvl3pPr>
            <a:lvl4pPr marL="1598860" indent="-228195" eaLnBrk="0" hangingPunct="0">
              <a:spcBef>
                <a:spcPct val="30000"/>
              </a:spcBef>
              <a:defRPr sz="1100">
                <a:solidFill>
                  <a:schemeClr val="tx1"/>
                </a:solidFill>
                <a:latin typeface="Calibri" pitchFamily="34" charset="0"/>
              </a:defRPr>
            </a:lvl4pPr>
            <a:lvl5pPr marL="2056749" indent="-228195" eaLnBrk="0" hangingPunct="0">
              <a:spcBef>
                <a:spcPct val="30000"/>
              </a:spcBef>
              <a:defRPr sz="1100">
                <a:solidFill>
                  <a:schemeClr val="tx1"/>
                </a:solidFill>
                <a:latin typeface="Calibri" pitchFamily="34" charset="0"/>
              </a:defRPr>
            </a:lvl5pPr>
            <a:lvl6pPr marL="2489117" indent="-228195" eaLnBrk="0" fontAlgn="base" hangingPunct="0">
              <a:spcBef>
                <a:spcPct val="30000"/>
              </a:spcBef>
              <a:spcAft>
                <a:spcPct val="0"/>
              </a:spcAft>
              <a:defRPr sz="1100">
                <a:solidFill>
                  <a:schemeClr val="tx1"/>
                </a:solidFill>
                <a:latin typeface="Calibri" pitchFamily="34" charset="0"/>
              </a:defRPr>
            </a:lvl6pPr>
            <a:lvl7pPr marL="2921485" indent="-228195" eaLnBrk="0" fontAlgn="base" hangingPunct="0">
              <a:spcBef>
                <a:spcPct val="30000"/>
              </a:spcBef>
              <a:spcAft>
                <a:spcPct val="0"/>
              </a:spcAft>
              <a:defRPr sz="1100">
                <a:solidFill>
                  <a:schemeClr val="tx1"/>
                </a:solidFill>
                <a:latin typeface="Calibri" pitchFamily="34" charset="0"/>
              </a:defRPr>
            </a:lvl7pPr>
            <a:lvl8pPr marL="3353853" indent="-228195" eaLnBrk="0" fontAlgn="base" hangingPunct="0">
              <a:spcBef>
                <a:spcPct val="30000"/>
              </a:spcBef>
              <a:spcAft>
                <a:spcPct val="0"/>
              </a:spcAft>
              <a:defRPr sz="1100">
                <a:solidFill>
                  <a:schemeClr val="tx1"/>
                </a:solidFill>
                <a:latin typeface="Calibri" pitchFamily="34" charset="0"/>
              </a:defRPr>
            </a:lvl8pPr>
            <a:lvl9pPr marL="3786220" indent="-228195" eaLnBrk="0" fontAlgn="base" hangingPunct="0">
              <a:spcBef>
                <a:spcPct val="30000"/>
              </a:spcBef>
              <a:spcAft>
                <a:spcPct val="0"/>
              </a:spcAft>
              <a:defRPr sz="1100">
                <a:solidFill>
                  <a:schemeClr val="tx1"/>
                </a:solidFill>
                <a:latin typeface="Calibri" pitchFamily="34" charset="0"/>
              </a:defRPr>
            </a:lvl9pPr>
          </a:lstStyle>
          <a:p>
            <a:pPr eaLnBrk="1" hangingPunct="1">
              <a:spcBef>
                <a:spcPct val="0"/>
              </a:spcBef>
            </a:pPr>
            <a:fld id="{551BB8E6-E7F9-485E-9390-5DCB69CD2C10}" type="slidenum">
              <a:rPr lang="en-US" altLang="en-US" sz="1200">
                <a:latin typeface="Arial" charset="0"/>
              </a:rPr>
              <a:pPr eaLnBrk="1" hangingPunct="1">
                <a:spcBef>
                  <a:spcPct val="0"/>
                </a:spcBef>
              </a:pPr>
              <a:t>6</a:t>
            </a:fld>
            <a:endParaRPr lang="en-US" altLang="en-US" sz="1200">
              <a:latin typeface="Arial" charset="0"/>
            </a:endParaRPr>
          </a:p>
        </p:txBody>
      </p:sp>
    </p:spTree>
    <p:extLst>
      <p:ext uri="{BB962C8B-B14F-4D97-AF65-F5344CB8AC3E}">
        <p14:creationId xmlns:p14="http://schemas.microsoft.com/office/powerpoint/2010/main" val="21981328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Here are a couple of questions schools will be asked during the administrative</a:t>
            </a:r>
            <a:r>
              <a:rPr lang="en-US" altLang="en-US" baseline="0" dirty="0" smtClean="0"/>
              <a:t> review.  </a:t>
            </a:r>
          </a:p>
          <a:p>
            <a:pPr marL="285750" indent="-285750" eaLnBrk="1" hangingPunct="1">
              <a:spcBef>
                <a:spcPct val="0"/>
              </a:spcBef>
              <a:buFont typeface="Wingdings" panose="05000000000000000000" pitchFamily="2" charset="2"/>
              <a:buChar char="q"/>
            </a:pPr>
            <a:r>
              <a:rPr lang="en-US" altLang="en-US" sz="1200" dirty="0" smtClean="0">
                <a:latin typeface="Times New Roman" pitchFamily="18" charset="0"/>
                <a:cs typeface="Times New Roman" pitchFamily="18" charset="0"/>
              </a:rPr>
              <a:t>When and how does the review and update the Local school Wellness Policy occur?</a:t>
            </a:r>
          </a:p>
          <a:p>
            <a:pPr marL="285750" indent="-285750" eaLnBrk="1" hangingPunct="1">
              <a:spcBef>
                <a:spcPct val="0"/>
              </a:spcBef>
              <a:buFont typeface="Wingdings" panose="05000000000000000000" pitchFamily="2" charset="2"/>
              <a:buChar char="q"/>
            </a:pPr>
            <a:r>
              <a:rPr lang="en-US" altLang="en-US" sz="1200" dirty="0" smtClean="0">
                <a:latin typeface="Times New Roman" pitchFamily="18" charset="0"/>
                <a:cs typeface="Times New Roman" pitchFamily="18" charset="0"/>
              </a:rPr>
              <a:t>And the second question,</a:t>
            </a:r>
            <a:r>
              <a:rPr lang="en-US" altLang="en-US" sz="1200" baseline="0" dirty="0" smtClean="0">
                <a:latin typeface="Times New Roman" pitchFamily="18" charset="0"/>
                <a:cs typeface="Times New Roman" pitchFamily="18" charset="0"/>
              </a:rPr>
              <a:t> </a:t>
            </a:r>
            <a:r>
              <a:rPr lang="en-US" altLang="en-US" sz="1200" dirty="0" smtClean="0">
                <a:latin typeface="Times New Roman" pitchFamily="18" charset="0"/>
                <a:cs typeface="Times New Roman" pitchFamily="18" charset="0"/>
              </a:rPr>
              <a:t>Provide documentation to support the response or appropriate web address.  </a:t>
            </a:r>
          </a:p>
          <a:p>
            <a:pPr marL="285750" indent="-285750" eaLnBrk="1" hangingPunct="1">
              <a:spcBef>
                <a:spcPct val="0"/>
              </a:spcBef>
              <a:buFont typeface="Wingdings" panose="05000000000000000000" pitchFamily="2" charset="2"/>
              <a:buChar char="q"/>
            </a:pPr>
            <a:endParaRPr lang="en-US" altLang="en-US" sz="1200" dirty="0" smtClean="0">
              <a:latin typeface="Times New Roman" pitchFamily="18" charset="0"/>
              <a:cs typeface="Times New Roman" pitchFamily="18" charset="0"/>
            </a:endParaRPr>
          </a:p>
          <a:p>
            <a:pPr marL="0" indent="0" eaLnBrk="1" hangingPunct="1">
              <a:spcBef>
                <a:spcPct val="0"/>
              </a:spcBef>
              <a:buFont typeface="Wingdings" panose="05000000000000000000" pitchFamily="2" charset="2"/>
              <a:buNone/>
            </a:pPr>
            <a:r>
              <a:rPr lang="en-US" altLang="en-US" sz="1200" dirty="0" smtClean="0">
                <a:latin typeface="Times New Roman" pitchFamily="18" charset="0"/>
                <a:cs typeface="Times New Roman" pitchFamily="18" charset="0"/>
              </a:rPr>
              <a:t>Here</a:t>
            </a:r>
            <a:r>
              <a:rPr lang="en-US" altLang="en-US" sz="1200" baseline="0" dirty="0" smtClean="0">
                <a:latin typeface="Times New Roman" pitchFamily="18" charset="0"/>
                <a:cs typeface="Times New Roman" pitchFamily="18" charset="0"/>
              </a:rPr>
              <a:t> are examples of responses to these questions</a:t>
            </a:r>
          </a:p>
          <a:p>
            <a:pPr marL="285750" indent="-285750">
              <a:buFont typeface="Wingdings" panose="05000000000000000000" pitchFamily="2" charset="2"/>
              <a:buChar char="q"/>
            </a:pPr>
            <a:r>
              <a:rPr lang="en-US" dirty="0" smtClean="0">
                <a:latin typeface="Times New Roman" panose="02020603050405020304" pitchFamily="18" charset="0"/>
                <a:cs typeface="Times New Roman" panose="02020603050405020304" pitchFamily="18" charset="0"/>
              </a:rPr>
              <a:t>At least once every three years, the District will evaluate compliance with the wellness policy to assess the implementation of the policy and include:</a:t>
            </a:r>
          </a:p>
          <a:p>
            <a:pPr marL="285750" lvl="0" indent="-285750">
              <a:buFont typeface="Wingdings" panose="05000000000000000000" pitchFamily="2" charset="2"/>
              <a:buChar char="q"/>
            </a:pPr>
            <a:r>
              <a:rPr lang="en-US" dirty="0" smtClean="0">
                <a:latin typeface="Times New Roman" panose="02020603050405020304" pitchFamily="18" charset="0"/>
                <a:cs typeface="Times New Roman" panose="02020603050405020304" pitchFamily="18" charset="0"/>
              </a:rPr>
              <a:t>The extent to which schools under the jurisdiction of the District are in compliance with the wellness policy; and </a:t>
            </a:r>
          </a:p>
          <a:p>
            <a:pPr marL="285750" lvl="0" indent="-285750">
              <a:buFont typeface="Wingdings" panose="05000000000000000000" pitchFamily="2" charset="2"/>
              <a:buChar char="q"/>
            </a:pPr>
            <a:r>
              <a:rPr lang="en-US" dirty="0" smtClean="0">
                <a:latin typeface="Times New Roman" panose="02020603050405020304" pitchFamily="18" charset="0"/>
                <a:cs typeface="Times New Roman" panose="02020603050405020304" pitchFamily="18" charset="0"/>
              </a:rPr>
              <a:t>A description of the progress made in attaining the goals of the District’s wellness policy.</a:t>
            </a:r>
          </a:p>
          <a:p>
            <a:pPr marL="285750" indent="-285750">
              <a:buFont typeface="Wingdings" panose="05000000000000000000" pitchFamily="2" charset="2"/>
              <a:buChar char="q"/>
            </a:pPr>
            <a:r>
              <a:rPr lang="en-US" dirty="0" smtClean="0">
                <a:latin typeface="Times New Roman" panose="02020603050405020304" pitchFamily="18" charset="0"/>
                <a:cs typeface="Times New Roman" panose="02020603050405020304" pitchFamily="18" charset="0"/>
              </a:rPr>
              <a:t>The position/person responsible for managing the triennial assessment and contact information is ______________________ (</a:t>
            </a:r>
            <a:r>
              <a:rPr lang="en-US" i="1" dirty="0" smtClean="0">
                <a:latin typeface="Times New Roman" panose="02020603050405020304" pitchFamily="18" charset="0"/>
                <a:cs typeface="Times New Roman" panose="02020603050405020304" pitchFamily="18" charset="0"/>
              </a:rPr>
              <a:t>list the person responsible here, their title, and their contact information</a:t>
            </a:r>
            <a:r>
              <a:rPr lang="en-US" dirty="0" smtClean="0">
                <a:latin typeface="Times New Roman" panose="02020603050405020304" pitchFamily="18" charset="0"/>
                <a:cs typeface="Times New Roman" panose="02020603050405020304" pitchFamily="18" charset="0"/>
              </a:rPr>
              <a:t>).  </a:t>
            </a:r>
          </a:p>
          <a:p>
            <a:pPr marL="285750" indent="-285750">
              <a:buFont typeface="Wingdings" panose="05000000000000000000" pitchFamily="2" charset="2"/>
              <a:buChar char="q"/>
            </a:pPr>
            <a:r>
              <a:rPr lang="en-US" dirty="0" smtClean="0">
                <a:latin typeface="Times New Roman" panose="02020603050405020304" pitchFamily="18" charset="0"/>
                <a:cs typeface="Times New Roman" panose="02020603050405020304" pitchFamily="18" charset="0"/>
              </a:rPr>
              <a:t>The DWC, in collaboration with individual schools, will monitor schools’ compliance with this wellness policy.  </a:t>
            </a:r>
          </a:p>
          <a:p>
            <a:pPr marL="285750" indent="-285750">
              <a:buFont typeface="Wingdings" panose="05000000000000000000" pitchFamily="2" charset="2"/>
              <a:buChar char="q"/>
            </a:pPr>
            <a:r>
              <a:rPr lang="en-US" dirty="0" smtClean="0">
                <a:latin typeface="Times New Roman" panose="02020603050405020304" pitchFamily="18" charset="0"/>
                <a:cs typeface="Times New Roman" panose="02020603050405020304" pitchFamily="18" charset="0"/>
              </a:rPr>
              <a:t>The District</a:t>
            </a:r>
            <a:r>
              <a:rPr lang="en-US" i="1" dirty="0" smtClean="0">
                <a:latin typeface="Times New Roman" panose="02020603050405020304" pitchFamily="18" charset="0"/>
                <a:cs typeface="Times New Roman" panose="02020603050405020304" pitchFamily="18" charset="0"/>
              </a:rPr>
              <a:t> [or school</a:t>
            </a:r>
            <a:r>
              <a:rPr lang="en-US" dirty="0" smtClean="0">
                <a:latin typeface="Times New Roman" panose="02020603050405020304" pitchFamily="18" charset="0"/>
                <a:cs typeface="Times New Roman" panose="02020603050405020304" pitchFamily="18" charset="0"/>
              </a:rPr>
              <a:t>] will actively notify households/families of the availability of the triennial progress report.  </a:t>
            </a:r>
            <a:endParaRPr lang="en-US" sz="1100" dirty="0" smtClean="0">
              <a:latin typeface="Times New Roman" panose="02020603050405020304" pitchFamily="18" charset="0"/>
              <a:cs typeface="Times New Roman" panose="02020603050405020304" pitchFamily="18" charset="0"/>
            </a:endParaRPr>
          </a:p>
          <a:p>
            <a:pPr marL="0" indent="0" eaLnBrk="1" hangingPunct="1">
              <a:spcBef>
                <a:spcPct val="0"/>
              </a:spcBef>
              <a:buFont typeface="Wingdings" panose="05000000000000000000" pitchFamily="2" charset="2"/>
              <a:buNone/>
            </a:pPr>
            <a:endParaRPr lang="en-US" altLang="en-US" sz="1200" dirty="0" smtClean="0">
              <a:latin typeface="Times New Roman" pitchFamily="18" charset="0"/>
              <a:cs typeface="Times New Roman" pitchFamily="18" charset="0"/>
            </a:endParaRPr>
          </a:p>
          <a:p>
            <a:endParaRPr lang="en-US" altLang="en-US" dirty="0" smtClean="0"/>
          </a:p>
        </p:txBody>
      </p:sp>
      <p:sp>
        <p:nvSpPr>
          <p:cNvPr id="88068"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1392" indent="-285031" eaLnBrk="0" hangingPunct="0">
              <a:spcBef>
                <a:spcPct val="30000"/>
              </a:spcBef>
              <a:defRPr sz="1200">
                <a:solidFill>
                  <a:schemeClr val="tx1"/>
                </a:solidFill>
                <a:latin typeface="Calibri" pitchFamily="34" charset="0"/>
              </a:defRPr>
            </a:lvl2pPr>
            <a:lvl3pPr marL="1141683" indent="-227402" eaLnBrk="0" hangingPunct="0">
              <a:spcBef>
                <a:spcPct val="30000"/>
              </a:spcBef>
              <a:defRPr sz="1200">
                <a:solidFill>
                  <a:schemeClr val="tx1"/>
                </a:solidFill>
                <a:latin typeface="Calibri" pitchFamily="34" charset="0"/>
              </a:defRPr>
            </a:lvl3pPr>
            <a:lvl4pPr marL="1598044" indent="-227402" eaLnBrk="0" hangingPunct="0">
              <a:spcBef>
                <a:spcPct val="30000"/>
              </a:spcBef>
              <a:defRPr sz="1200">
                <a:solidFill>
                  <a:schemeClr val="tx1"/>
                </a:solidFill>
                <a:latin typeface="Calibri" pitchFamily="34" charset="0"/>
              </a:defRPr>
            </a:lvl4pPr>
            <a:lvl5pPr marL="2055963" indent="-227402" eaLnBrk="0" hangingPunct="0">
              <a:spcBef>
                <a:spcPct val="30000"/>
              </a:spcBef>
              <a:defRPr sz="1200">
                <a:solidFill>
                  <a:schemeClr val="tx1"/>
                </a:solidFill>
                <a:latin typeface="Calibri" pitchFamily="34" charset="0"/>
              </a:defRPr>
            </a:lvl5pPr>
            <a:lvl6pPr marL="2504537" indent="-227402" eaLnBrk="0" fontAlgn="base" hangingPunct="0">
              <a:spcBef>
                <a:spcPct val="30000"/>
              </a:spcBef>
              <a:spcAft>
                <a:spcPct val="0"/>
              </a:spcAft>
              <a:defRPr sz="1200">
                <a:solidFill>
                  <a:schemeClr val="tx1"/>
                </a:solidFill>
                <a:latin typeface="Calibri" pitchFamily="34" charset="0"/>
              </a:defRPr>
            </a:lvl6pPr>
            <a:lvl7pPr marL="2953111" indent="-227402" eaLnBrk="0" fontAlgn="base" hangingPunct="0">
              <a:spcBef>
                <a:spcPct val="30000"/>
              </a:spcBef>
              <a:spcAft>
                <a:spcPct val="0"/>
              </a:spcAft>
              <a:defRPr sz="1200">
                <a:solidFill>
                  <a:schemeClr val="tx1"/>
                </a:solidFill>
                <a:latin typeface="Calibri" pitchFamily="34" charset="0"/>
              </a:defRPr>
            </a:lvl7pPr>
            <a:lvl8pPr marL="3401684" indent="-227402" eaLnBrk="0" fontAlgn="base" hangingPunct="0">
              <a:spcBef>
                <a:spcPct val="30000"/>
              </a:spcBef>
              <a:spcAft>
                <a:spcPct val="0"/>
              </a:spcAft>
              <a:defRPr sz="1200">
                <a:solidFill>
                  <a:schemeClr val="tx1"/>
                </a:solidFill>
                <a:latin typeface="Calibri" pitchFamily="34" charset="0"/>
              </a:defRPr>
            </a:lvl8pPr>
            <a:lvl9pPr marL="3850259" indent="-227402"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endParaRPr lang="en-US" altLang="en-US" sz="1300">
              <a:latin typeface="Arial" pitchFamily="34" charset="0"/>
              <a:cs typeface="Arial" pitchFamily="34" charset="0"/>
            </a:endParaRPr>
          </a:p>
        </p:txBody>
      </p:sp>
      <p:sp>
        <p:nvSpPr>
          <p:cNvPr id="88069"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1392" indent="-285031" eaLnBrk="0" hangingPunct="0">
              <a:spcBef>
                <a:spcPct val="30000"/>
              </a:spcBef>
              <a:defRPr sz="1200">
                <a:solidFill>
                  <a:schemeClr val="tx1"/>
                </a:solidFill>
                <a:latin typeface="Calibri" pitchFamily="34" charset="0"/>
              </a:defRPr>
            </a:lvl2pPr>
            <a:lvl3pPr marL="1141683" indent="-227402" eaLnBrk="0" hangingPunct="0">
              <a:spcBef>
                <a:spcPct val="30000"/>
              </a:spcBef>
              <a:defRPr sz="1200">
                <a:solidFill>
                  <a:schemeClr val="tx1"/>
                </a:solidFill>
                <a:latin typeface="Calibri" pitchFamily="34" charset="0"/>
              </a:defRPr>
            </a:lvl3pPr>
            <a:lvl4pPr marL="1598044" indent="-227402" eaLnBrk="0" hangingPunct="0">
              <a:spcBef>
                <a:spcPct val="30000"/>
              </a:spcBef>
              <a:defRPr sz="1200">
                <a:solidFill>
                  <a:schemeClr val="tx1"/>
                </a:solidFill>
                <a:latin typeface="Calibri" pitchFamily="34" charset="0"/>
              </a:defRPr>
            </a:lvl4pPr>
            <a:lvl5pPr marL="2055963" indent="-227402" eaLnBrk="0" hangingPunct="0">
              <a:spcBef>
                <a:spcPct val="30000"/>
              </a:spcBef>
              <a:defRPr sz="1200">
                <a:solidFill>
                  <a:schemeClr val="tx1"/>
                </a:solidFill>
                <a:latin typeface="Calibri" pitchFamily="34" charset="0"/>
              </a:defRPr>
            </a:lvl5pPr>
            <a:lvl6pPr marL="2504537" indent="-227402" eaLnBrk="0" fontAlgn="base" hangingPunct="0">
              <a:spcBef>
                <a:spcPct val="30000"/>
              </a:spcBef>
              <a:spcAft>
                <a:spcPct val="0"/>
              </a:spcAft>
              <a:defRPr sz="1200">
                <a:solidFill>
                  <a:schemeClr val="tx1"/>
                </a:solidFill>
                <a:latin typeface="Calibri" pitchFamily="34" charset="0"/>
              </a:defRPr>
            </a:lvl6pPr>
            <a:lvl7pPr marL="2953111" indent="-227402" eaLnBrk="0" fontAlgn="base" hangingPunct="0">
              <a:spcBef>
                <a:spcPct val="30000"/>
              </a:spcBef>
              <a:spcAft>
                <a:spcPct val="0"/>
              </a:spcAft>
              <a:defRPr sz="1200">
                <a:solidFill>
                  <a:schemeClr val="tx1"/>
                </a:solidFill>
                <a:latin typeface="Calibri" pitchFamily="34" charset="0"/>
              </a:defRPr>
            </a:lvl7pPr>
            <a:lvl8pPr marL="3401684" indent="-227402" eaLnBrk="0" fontAlgn="base" hangingPunct="0">
              <a:spcBef>
                <a:spcPct val="30000"/>
              </a:spcBef>
              <a:spcAft>
                <a:spcPct val="0"/>
              </a:spcAft>
              <a:defRPr sz="1200">
                <a:solidFill>
                  <a:schemeClr val="tx1"/>
                </a:solidFill>
                <a:latin typeface="Calibri" pitchFamily="34" charset="0"/>
              </a:defRPr>
            </a:lvl8pPr>
            <a:lvl9pPr marL="3850259" indent="-227402"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667EE94D-CFB1-4755-9FC2-9B5A0E88DB9F}" type="slidenum">
              <a:rPr lang="en-US" altLang="en-US" sz="1300">
                <a:latin typeface="Arial" pitchFamily="34" charset="0"/>
                <a:cs typeface="Arial" pitchFamily="34" charset="0"/>
              </a:rPr>
              <a:pPr eaLnBrk="1" hangingPunct="1">
                <a:spcBef>
                  <a:spcPct val="0"/>
                </a:spcBef>
              </a:pPr>
              <a:t>7</a:t>
            </a:fld>
            <a:endParaRPr lang="en-US" altLang="en-US" sz="1300">
              <a:latin typeface="Arial" pitchFamily="34" charset="0"/>
              <a:cs typeface="Arial" pitchFamily="34" charset="0"/>
            </a:endParaRPr>
          </a:p>
        </p:txBody>
      </p:sp>
    </p:spTree>
    <p:extLst>
      <p:ext uri="{BB962C8B-B14F-4D97-AF65-F5344CB8AC3E}">
        <p14:creationId xmlns:p14="http://schemas.microsoft.com/office/powerpoint/2010/main" val="8933473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LEAs must also formally assess their policies to ensure that goals and objectives are being met. </a:t>
            </a:r>
            <a:br>
              <a:rPr lang="en-US" sz="1200" b="0" i="0" u="none" strike="noStrike" kern="1200" baseline="0" dirty="0" smtClean="0">
                <a:solidFill>
                  <a:schemeClr val="tx1"/>
                </a:solidFill>
                <a:latin typeface="+mn-lt"/>
                <a:ea typeface="+mn-ea"/>
                <a:cs typeface="+mn-cs"/>
              </a:rPr>
            </a:br>
            <a:r>
              <a:rPr lang="en-US" sz="1200" b="0" i="0" u="none" strike="noStrike" kern="1200" baseline="0" dirty="0" smtClean="0">
                <a:solidFill>
                  <a:schemeClr val="tx1"/>
                </a:solidFill>
                <a:latin typeface="+mn-lt"/>
                <a:ea typeface="+mn-ea"/>
                <a:cs typeface="+mn-cs"/>
              </a:rPr>
              <a:t>So LEAs need to develop measurable objectives to help with monitoring and evaluating SWP.  Your objectives should address the 5 WH questions.  </a:t>
            </a:r>
          </a:p>
          <a:p>
            <a:r>
              <a:rPr lang="en-US" b="1" dirty="0" smtClean="0">
                <a:latin typeface="Times New Roman" panose="02020603050405020304" pitchFamily="18" charset="0"/>
                <a:cs typeface="Times New Roman" panose="02020603050405020304" pitchFamily="18" charset="0"/>
              </a:rPr>
              <a:t>WHAT</a:t>
            </a:r>
            <a:r>
              <a:rPr lang="en-US" dirty="0" smtClean="0">
                <a:latin typeface="Times New Roman" panose="02020603050405020304" pitchFamily="18" charset="0"/>
                <a:cs typeface="Times New Roman" panose="02020603050405020304" pitchFamily="18" charset="0"/>
              </a:rPr>
              <a:t> are we going to do?</a:t>
            </a:r>
          </a:p>
          <a:p>
            <a:r>
              <a:rPr lang="en-US" b="1" dirty="0" smtClean="0">
                <a:latin typeface="Times New Roman" panose="02020603050405020304" pitchFamily="18" charset="0"/>
                <a:cs typeface="Times New Roman" panose="02020603050405020304" pitchFamily="18" charset="0"/>
              </a:rPr>
              <a:t>WHO</a:t>
            </a:r>
            <a:r>
              <a:rPr lang="en-US" dirty="0" smtClean="0">
                <a:latin typeface="Times New Roman" panose="02020603050405020304" pitchFamily="18" charset="0"/>
                <a:cs typeface="Times New Roman" panose="02020603050405020304" pitchFamily="18" charset="0"/>
              </a:rPr>
              <a:t> is going to be responsible for the activities?</a:t>
            </a:r>
          </a:p>
          <a:p>
            <a:r>
              <a:rPr lang="en-US" b="1" dirty="0" smtClean="0">
                <a:latin typeface="Times New Roman" panose="02020603050405020304" pitchFamily="18" charset="0"/>
                <a:cs typeface="Times New Roman" panose="02020603050405020304" pitchFamily="18" charset="0"/>
              </a:rPr>
              <a:t>WHEN</a:t>
            </a:r>
            <a:r>
              <a:rPr lang="en-US" dirty="0" smtClean="0">
                <a:latin typeface="Times New Roman" panose="02020603050405020304" pitchFamily="18" charset="0"/>
                <a:cs typeface="Times New Roman" panose="02020603050405020304" pitchFamily="18" charset="0"/>
              </a:rPr>
              <a:t> do we want this to be completed?</a:t>
            </a:r>
          </a:p>
          <a:p>
            <a:r>
              <a:rPr lang="en-US" b="1" dirty="0" smtClean="0">
                <a:latin typeface="Times New Roman" panose="02020603050405020304" pitchFamily="18" charset="0"/>
                <a:cs typeface="Times New Roman" panose="02020603050405020304" pitchFamily="18" charset="0"/>
              </a:rPr>
              <a:t>HOW</a:t>
            </a:r>
            <a:r>
              <a:rPr lang="en-US" dirty="0" smtClean="0">
                <a:latin typeface="Times New Roman" panose="02020603050405020304" pitchFamily="18" charset="0"/>
                <a:cs typeface="Times New Roman" panose="02020603050405020304" pitchFamily="18" charset="0"/>
              </a:rPr>
              <a:t> are we going to do these activities? </a:t>
            </a:r>
          </a:p>
          <a:p>
            <a:r>
              <a:rPr lang="en-US" b="1" dirty="0" smtClean="0">
                <a:latin typeface="Times New Roman" panose="02020603050405020304" pitchFamily="18" charset="0"/>
                <a:cs typeface="Times New Roman" panose="02020603050405020304" pitchFamily="18" charset="0"/>
              </a:rPr>
              <a:t>And it is very important to include</a:t>
            </a:r>
            <a:r>
              <a:rPr lang="en-US" b="1" baseline="0" dirty="0" smtClean="0">
                <a:latin typeface="Times New Roman" panose="02020603050405020304" pitchFamily="18" charset="0"/>
                <a:cs typeface="Times New Roman" panose="02020603050405020304" pitchFamily="18" charset="0"/>
              </a:rPr>
              <a:t> an indicator to measure your success.  And this can be done by setting a percentage </a:t>
            </a:r>
            <a:r>
              <a:rPr lang="en-US" b="1" baseline="0" dirty="0" smtClean="0">
                <a:latin typeface="Times New Roman" panose="02020603050405020304" pitchFamily="18" charset="0"/>
                <a:cs typeface="Times New Roman" panose="02020603050405020304" pitchFamily="18" charset="0"/>
              </a:rPr>
              <a:t>or </a:t>
            </a:r>
            <a:r>
              <a:rPr lang="en-US" b="1" baseline="0" dirty="0" smtClean="0">
                <a:latin typeface="Times New Roman" panose="02020603050405020304" pitchFamily="18" charset="0"/>
                <a:cs typeface="Times New Roman" panose="02020603050405020304" pitchFamily="18" charset="0"/>
              </a:rPr>
              <a:t>numbers as a benchmark to compare before and after implementing a policy.  And I will share with you an example in the next slide.  Usually, your objective should include </a:t>
            </a:r>
            <a:r>
              <a:rPr lang="en-US" b="1" dirty="0" smtClean="0">
                <a:latin typeface="Times New Roman" panose="02020603050405020304" pitchFamily="18" charset="0"/>
                <a:cs typeface="Times New Roman" panose="02020603050405020304" pitchFamily="18" charset="0"/>
              </a:rPr>
              <a:t>BY HOW MUCH: </a:t>
            </a:r>
            <a:r>
              <a:rPr lang="en-US" dirty="0" smtClean="0">
                <a:latin typeface="Times New Roman" panose="02020603050405020304" pitchFamily="18" charset="0"/>
                <a:cs typeface="Times New Roman" panose="02020603050405020304" pitchFamily="18" charset="0"/>
              </a:rPr>
              <a:t>%, # how would</a:t>
            </a:r>
            <a:r>
              <a:rPr lang="en-US" baseline="0" dirty="0" smtClean="0">
                <a:latin typeface="Times New Roman" panose="02020603050405020304" pitchFamily="18" charset="0"/>
                <a:cs typeface="Times New Roman" panose="02020603050405020304" pitchFamily="18" charset="0"/>
              </a:rPr>
              <a:t> you measure your success? </a:t>
            </a:r>
            <a:endParaRPr lang="en-US" dirty="0" smtClean="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CC3A2208-D9C2-4FA6-AC85-DE761BB880A6}" type="slidenum">
              <a:rPr lang="en-US" smtClean="0"/>
              <a:t>8</a:t>
            </a:fld>
            <a:endParaRPr lang="en-US"/>
          </a:p>
        </p:txBody>
      </p:sp>
    </p:spTree>
    <p:extLst>
      <p:ext uri="{BB962C8B-B14F-4D97-AF65-F5344CB8AC3E}">
        <p14:creationId xmlns:p14="http://schemas.microsoft.com/office/powerpoint/2010/main" val="2015495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take a look at this objective.</a:t>
            </a:r>
            <a:r>
              <a:rPr lang="en-US" baseline="0" dirty="0" smtClean="0"/>
              <a:t> </a:t>
            </a:r>
            <a:r>
              <a:rPr lang="en-US" sz="1200" dirty="0" smtClean="0">
                <a:latin typeface="Times New Roman" panose="02020603050405020304" pitchFamily="18" charset="0"/>
                <a:cs typeface="Times New Roman" panose="02020603050405020304" pitchFamily="18" charset="0"/>
              </a:rPr>
              <a:t>By May 2017, we will increase PA for students by 60 minutes/week by offering physical</a:t>
            </a:r>
            <a:r>
              <a:rPr lang="en-US" sz="1200" baseline="0" dirty="0" smtClean="0">
                <a:latin typeface="Times New Roman" panose="02020603050405020304" pitchFamily="18" charset="0"/>
                <a:cs typeface="Times New Roman" panose="02020603050405020304" pitchFamily="18" charset="0"/>
              </a:rPr>
              <a:t> activity breaks in classes.  </a:t>
            </a:r>
          </a:p>
          <a:p>
            <a:r>
              <a:rPr lang="en-US" sz="1200" baseline="0" dirty="0" smtClean="0">
                <a:latin typeface="Times New Roman" panose="02020603050405020304" pitchFamily="18" charset="0"/>
                <a:cs typeface="Times New Roman" panose="02020603050405020304" pitchFamily="18" charset="0"/>
              </a:rPr>
              <a:t>So increasing the PA is the what</a:t>
            </a:r>
          </a:p>
          <a:p>
            <a:r>
              <a:rPr lang="en-US" sz="1200" baseline="0" dirty="0" smtClean="0">
                <a:latin typeface="Times New Roman" panose="02020603050405020304" pitchFamily="18" charset="0"/>
                <a:cs typeface="Times New Roman" panose="02020603050405020304" pitchFamily="18" charset="0"/>
              </a:rPr>
              <a:t>By May 2017 is the when</a:t>
            </a:r>
          </a:p>
          <a:p>
            <a:r>
              <a:rPr lang="en-US" sz="1200" baseline="0" dirty="0" smtClean="0">
                <a:latin typeface="Times New Roman" panose="02020603050405020304" pitchFamily="18" charset="0"/>
                <a:cs typeface="Times New Roman" panose="02020603050405020304" pitchFamily="18" charset="0"/>
              </a:rPr>
              <a:t>Offering PA breaks in classes is the how</a:t>
            </a:r>
          </a:p>
          <a:p>
            <a:r>
              <a:rPr lang="en-US" sz="1200" baseline="0" dirty="0" smtClean="0">
                <a:latin typeface="Times New Roman" panose="02020603050405020304" pitchFamily="18" charset="0"/>
                <a:cs typeface="Times New Roman" panose="02020603050405020304" pitchFamily="18" charset="0"/>
              </a:rPr>
              <a:t>Schools is who</a:t>
            </a:r>
          </a:p>
          <a:p>
            <a:r>
              <a:rPr lang="en-US" sz="1200" baseline="0" dirty="0" smtClean="0">
                <a:latin typeface="Times New Roman" panose="02020603050405020304" pitchFamily="18" charset="0"/>
                <a:cs typeface="Times New Roman" panose="02020603050405020304" pitchFamily="18" charset="0"/>
              </a:rPr>
              <a:t>And 60 minutes per week is how much</a:t>
            </a:r>
            <a:r>
              <a:rPr lang="en-US" sz="1200" dirty="0" smtClean="0">
                <a:latin typeface="Times New Roman" panose="02020603050405020304" pitchFamily="18" charset="0"/>
                <a:cs typeface="Times New Roman" panose="02020603050405020304" pitchFamily="18" charset="0"/>
              </a:rPr>
              <a:t>  </a:t>
            </a:r>
          </a:p>
          <a:p>
            <a:endParaRPr lang="en-US" dirty="0"/>
          </a:p>
        </p:txBody>
      </p:sp>
      <p:sp>
        <p:nvSpPr>
          <p:cNvPr id="4" name="Slide Number Placeholder 3"/>
          <p:cNvSpPr>
            <a:spLocks noGrp="1"/>
          </p:cNvSpPr>
          <p:nvPr>
            <p:ph type="sldNum" sz="quarter" idx="10"/>
          </p:nvPr>
        </p:nvSpPr>
        <p:spPr/>
        <p:txBody>
          <a:bodyPr/>
          <a:lstStyle/>
          <a:p>
            <a:fld id="{CC3A2208-D9C2-4FA6-AC85-DE761BB880A6}" type="slidenum">
              <a:rPr lang="en-US" smtClean="0"/>
              <a:t>9</a:t>
            </a:fld>
            <a:endParaRPr lang="en-US"/>
          </a:p>
        </p:txBody>
      </p:sp>
    </p:spTree>
    <p:extLst>
      <p:ext uri="{BB962C8B-B14F-4D97-AF65-F5344CB8AC3E}">
        <p14:creationId xmlns:p14="http://schemas.microsoft.com/office/powerpoint/2010/main" val="32952370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7C2092C-1839-3E42-9881-B1BC212151F0}"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E19839-9A15-9240-A47A-520DE2FBAC43}" type="slidenum">
              <a:rPr lang="en-US" smtClean="0"/>
              <a:t>‹#›</a:t>
            </a:fld>
            <a:endParaRPr lang="en-US"/>
          </a:p>
        </p:txBody>
      </p:sp>
    </p:spTree>
    <p:extLst>
      <p:ext uri="{BB962C8B-B14F-4D97-AF65-F5344CB8AC3E}">
        <p14:creationId xmlns:p14="http://schemas.microsoft.com/office/powerpoint/2010/main" val="4871477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C2092C-1839-3E42-9881-B1BC212151F0}"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E19839-9A15-9240-A47A-520DE2FBAC43}" type="slidenum">
              <a:rPr lang="en-US" smtClean="0"/>
              <a:t>‹#›</a:t>
            </a:fld>
            <a:endParaRPr lang="en-US"/>
          </a:p>
        </p:txBody>
      </p:sp>
    </p:spTree>
    <p:extLst>
      <p:ext uri="{BB962C8B-B14F-4D97-AF65-F5344CB8AC3E}">
        <p14:creationId xmlns:p14="http://schemas.microsoft.com/office/powerpoint/2010/main" val="1981946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C2092C-1839-3E42-9881-B1BC212151F0}"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E19839-9A15-9240-A47A-520DE2FBAC43}" type="slidenum">
              <a:rPr lang="en-US" smtClean="0"/>
              <a:t>‹#›</a:t>
            </a:fld>
            <a:endParaRPr lang="en-US"/>
          </a:p>
        </p:txBody>
      </p:sp>
    </p:spTree>
    <p:extLst>
      <p:ext uri="{BB962C8B-B14F-4D97-AF65-F5344CB8AC3E}">
        <p14:creationId xmlns:p14="http://schemas.microsoft.com/office/powerpoint/2010/main" val="3808463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C2092C-1839-3E42-9881-B1BC212151F0}"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E19839-9A15-9240-A47A-520DE2FBAC43}" type="slidenum">
              <a:rPr lang="en-US" smtClean="0"/>
              <a:t>‹#›</a:t>
            </a:fld>
            <a:endParaRPr lang="en-US"/>
          </a:p>
        </p:txBody>
      </p:sp>
    </p:spTree>
    <p:extLst>
      <p:ext uri="{BB962C8B-B14F-4D97-AF65-F5344CB8AC3E}">
        <p14:creationId xmlns:p14="http://schemas.microsoft.com/office/powerpoint/2010/main" val="1421046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7C2092C-1839-3E42-9881-B1BC212151F0}"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E19839-9A15-9240-A47A-520DE2FBAC43}" type="slidenum">
              <a:rPr lang="en-US" smtClean="0"/>
              <a:t>‹#›</a:t>
            </a:fld>
            <a:endParaRPr lang="en-US"/>
          </a:p>
        </p:txBody>
      </p:sp>
    </p:spTree>
    <p:extLst>
      <p:ext uri="{BB962C8B-B14F-4D97-AF65-F5344CB8AC3E}">
        <p14:creationId xmlns:p14="http://schemas.microsoft.com/office/powerpoint/2010/main" val="2125219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7C2092C-1839-3E42-9881-B1BC212151F0}"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E19839-9A15-9240-A47A-520DE2FBAC43}" type="slidenum">
              <a:rPr lang="en-US" smtClean="0"/>
              <a:t>‹#›</a:t>
            </a:fld>
            <a:endParaRPr lang="en-US"/>
          </a:p>
        </p:txBody>
      </p:sp>
    </p:spTree>
    <p:extLst>
      <p:ext uri="{BB962C8B-B14F-4D97-AF65-F5344CB8AC3E}">
        <p14:creationId xmlns:p14="http://schemas.microsoft.com/office/powerpoint/2010/main" val="4010684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7C2092C-1839-3E42-9881-B1BC212151F0}" type="datetimeFigureOut">
              <a:rPr lang="en-US" smtClean="0"/>
              <a:t>11/2/2016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E19839-9A15-9240-A47A-520DE2FBAC43}" type="slidenum">
              <a:rPr lang="en-US" smtClean="0"/>
              <a:t>‹#›</a:t>
            </a:fld>
            <a:endParaRPr lang="en-US"/>
          </a:p>
        </p:txBody>
      </p:sp>
    </p:spTree>
    <p:extLst>
      <p:ext uri="{BB962C8B-B14F-4D97-AF65-F5344CB8AC3E}">
        <p14:creationId xmlns:p14="http://schemas.microsoft.com/office/powerpoint/2010/main" val="982717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7C2092C-1839-3E42-9881-B1BC212151F0}" type="datetimeFigureOut">
              <a:rPr lang="en-US" smtClean="0"/>
              <a:t>11/2/2016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E19839-9A15-9240-A47A-520DE2FBAC43}" type="slidenum">
              <a:rPr lang="en-US" smtClean="0"/>
              <a:t>‹#›</a:t>
            </a:fld>
            <a:endParaRPr lang="en-US"/>
          </a:p>
        </p:txBody>
      </p:sp>
    </p:spTree>
    <p:extLst>
      <p:ext uri="{BB962C8B-B14F-4D97-AF65-F5344CB8AC3E}">
        <p14:creationId xmlns:p14="http://schemas.microsoft.com/office/powerpoint/2010/main" val="4286205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C2092C-1839-3E42-9881-B1BC212151F0}" type="datetimeFigureOut">
              <a:rPr lang="en-US" smtClean="0"/>
              <a:t>11/2/2016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E19839-9A15-9240-A47A-520DE2FBAC43}" type="slidenum">
              <a:rPr lang="en-US" smtClean="0"/>
              <a:t>‹#›</a:t>
            </a:fld>
            <a:endParaRPr lang="en-US"/>
          </a:p>
        </p:txBody>
      </p:sp>
    </p:spTree>
    <p:extLst>
      <p:ext uri="{BB962C8B-B14F-4D97-AF65-F5344CB8AC3E}">
        <p14:creationId xmlns:p14="http://schemas.microsoft.com/office/powerpoint/2010/main" val="2562991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C2092C-1839-3E42-9881-B1BC212151F0}"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E19839-9A15-9240-A47A-520DE2FBAC43}" type="slidenum">
              <a:rPr lang="en-US" smtClean="0"/>
              <a:t>‹#›</a:t>
            </a:fld>
            <a:endParaRPr lang="en-US"/>
          </a:p>
        </p:txBody>
      </p:sp>
    </p:spTree>
    <p:extLst>
      <p:ext uri="{BB962C8B-B14F-4D97-AF65-F5344CB8AC3E}">
        <p14:creationId xmlns:p14="http://schemas.microsoft.com/office/powerpoint/2010/main" val="1680244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C2092C-1839-3E42-9881-B1BC212151F0}"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E19839-9A15-9240-A47A-520DE2FBAC43}" type="slidenum">
              <a:rPr lang="en-US" smtClean="0"/>
              <a:t>‹#›</a:t>
            </a:fld>
            <a:endParaRPr lang="en-US"/>
          </a:p>
        </p:txBody>
      </p:sp>
    </p:spTree>
    <p:extLst>
      <p:ext uri="{BB962C8B-B14F-4D97-AF65-F5344CB8AC3E}">
        <p14:creationId xmlns:p14="http://schemas.microsoft.com/office/powerpoint/2010/main" val="35552292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C2092C-1839-3E42-9881-B1BC212151F0}" type="datetimeFigureOut">
              <a:rPr lang="en-US" smtClean="0"/>
              <a:t>11/2/2016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E19839-9A15-9240-A47A-520DE2FBAC43}" type="slidenum">
              <a:rPr lang="en-US" smtClean="0"/>
              <a:t>‹#›</a:t>
            </a:fld>
            <a:endParaRPr lang="en-US"/>
          </a:p>
        </p:txBody>
      </p:sp>
    </p:spTree>
    <p:extLst>
      <p:ext uri="{BB962C8B-B14F-4D97-AF65-F5344CB8AC3E}">
        <p14:creationId xmlns:p14="http://schemas.microsoft.com/office/powerpoint/2010/main" val="40241690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mailto:Zainab.rida@Nebraska.gov"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www.education.ne.gov/ns/TN/index.html"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healthymeals.fns.usda.gov/local-wellness-policy-resources/local-school-wellness-policy-process/assessment-needs-assessment"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hyperlink" Target="http://www.education.ne.gov/ns/TN/index.html"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hyperlink" Target="http://www.education.ne.gov/ns/TN/index.html"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education.ne.gov/ns/TN/index.htm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image" Target="../media/image16.png"/><Relationship Id="rId5" Type="http://schemas.openxmlformats.org/officeDocument/2006/relationships/diagramQuickStyle" Target="../diagrams/quickStyle2.xml"/><Relationship Id="rId10" Type="http://schemas.openxmlformats.org/officeDocument/2006/relationships/image" Target="../media/image3.png"/><Relationship Id="rId4" Type="http://schemas.openxmlformats.org/officeDocument/2006/relationships/diagramLayout" Target="../diagrams/layout2.xml"/><Relationship Id="rId9"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8" Type="http://schemas.openxmlformats.org/officeDocument/2006/relationships/hyperlink" Target="http://www.education.ne.gov/ns/TN/index.html"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5.png"/><Relationship Id="rId4" Type="http://schemas.openxmlformats.org/officeDocument/2006/relationships/diagramLayout" Target="../diagrams/layout1.xml"/><Relationship Id="rId9"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hyperlink" Target="mailto:Zainab.rida@Nebraska.gov" TargetMode="Externa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www.education.ne.gov/ns/TN/index.htm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www.education.ne.gov/ns/TN/index.html"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www.education.ne.gov/ns/TN/index.htm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education.ne.gov/ns/TN/index.htm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hyperlink" Target="http://www.education.ne.gov/ns/TN/index.html"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540232" y="2500779"/>
            <a:ext cx="8603768" cy="1067937"/>
          </a:xfrm>
        </p:spPr>
        <p:txBody>
          <a:bodyPr>
            <a:normAutofit fontScale="90000"/>
          </a:bodyPr>
          <a:lstStyle/>
          <a:p>
            <a:r>
              <a:rPr lang="en-US" sz="2200" b="1" dirty="0" smtClean="0"/>
              <a:t/>
            </a:r>
            <a:br>
              <a:rPr lang="en-US" sz="2200" b="1" dirty="0" smtClean="0"/>
            </a:br>
            <a:r>
              <a:rPr lang="en-US" sz="2200" b="1" dirty="0" smtClean="0">
                <a:solidFill>
                  <a:srgbClr val="FF0000"/>
                </a:solidFill>
              </a:rPr>
              <a:t>Local School Wellness Policy-Monitoring &amp; Evaluation Webinar</a:t>
            </a:r>
            <a:br>
              <a:rPr lang="en-US" sz="2200" b="1" dirty="0" smtClean="0">
                <a:solidFill>
                  <a:srgbClr val="FF0000"/>
                </a:solidFill>
              </a:rPr>
            </a:br>
            <a:r>
              <a:rPr lang="en-US" sz="2200" b="1" dirty="0" smtClean="0">
                <a:solidFill>
                  <a:srgbClr val="002060"/>
                </a:solidFill>
              </a:rPr>
              <a:t> </a:t>
            </a:r>
            <a:r>
              <a:rPr lang="en-US" sz="2200" b="1" dirty="0" smtClean="0">
                <a:solidFill>
                  <a:srgbClr val="FF0000"/>
                </a:solidFill>
              </a:rPr>
              <a:t> </a:t>
            </a:r>
            <a:br>
              <a:rPr lang="en-US" sz="2200" b="1" dirty="0" smtClean="0">
                <a:solidFill>
                  <a:srgbClr val="FF0000"/>
                </a:solidFill>
              </a:rPr>
            </a:br>
            <a:r>
              <a:rPr lang="en-US" sz="2200" b="1" dirty="0" smtClean="0">
                <a:solidFill>
                  <a:srgbClr val="FF0000"/>
                </a:solidFill>
              </a:rPr>
              <a:t>November 2nd, 2016</a:t>
            </a:r>
            <a:r>
              <a:rPr lang="en-US" sz="2700" b="1" dirty="0" smtClean="0">
                <a:solidFill>
                  <a:srgbClr val="FF0000"/>
                </a:solidFill>
              </a:rPr>
              <a:t/>
            </a:r>
            <a:br>
              <a:rPr lang="en-US" sz="2700" b="1" dirty="0" smtClean="0">
                <a:solidFill>
                  <a:srgbClr val="FF0000"/>
                </a:solidFill>
              </a:rPr>
            </a:br>
            <a:r>
              <a:rPr lang="en-US" sz="1800" b="1" dirty="0">
                <a:solidFill>
                  <a:srgbClr val="FF0000"/>
                </a:solidFill>
              </a:rPr>
              <a:t/>
            </a:r>
            <a:br>
              <a:rPr lang="en-US" sz="1800" b="1" dirty="0">
                <a:solidFill>
                  <a:srgbClr val="FF0000"/>
                </a:solidFill>
              </a:rPr>
            </a:br>
            <a:endParaRPr lang="en-US" sz="1800" b="1" dirty="0">
              <a:solidFill>
                <a:srgbClr val="002060"/>
              </a:solidFill>
            </a:endParaRPr>
          </a:p>
        </p:txBody>
      </p:sp>
      <p:pic>
        <p:nvPicPr>
          <p:cNvPr id="6" name="Content Placeholder 9"/>
          <p:cNvPicPr>
            <a:picLocks noChangeAspect="1"/>
          </p:cNvPicPr>
          <p:nvPr/>
        </p:nvPicPr>
        <p:blipFill rotWithShape="1">
          <a:blip r:embed="rId4"/>
          <a:srcRect l="13333" t="61365" r="65278" b="16413"/>
          <a:stretch/>
        </p:blipFill>
        <p:spPr>
          <a:xfrm>
            <a:off x="4501847" y="696825"/>
            <a:ext cx="3962643" cy="1157915"/>
          </a:xfrm>
          <a:prstGeom prst="rect">
            <a:avLst/>
          </a:prstGeom>
        </p:spPr>
      </p:pic>
      <p:pic>
        <p:nvPicPr>
          <p:cNvPr id="7" name="Picture 6" descr="kids jumping"/>
          <p:cNvPicPr>
            <a:picLocks noChangeAspect="1" noChangeArrowheads="1"/>
          </p:cNvPicPr>
          <p:nvPr/>
        </p:nvPicPr>
        <p:blipFill>
          <a:blip r:embed="rId5">
            <a:extLst>
              <a:ext uri="{28A0092B-C50C-407E-A947-70E740481C1C}">
                <a14:useLocalDpi xmlns:a14="http://schemas.microsoft.com/office/drawing/2010/main" val="0"/>
              </a:ext>
            </a:extLst>
          </a:blip>
          <a:srcRect r="3371"/>
          <a:stretch>
            <a:fillRect/>
          </a:stretch>
        </p:blipFill>
        <p:spPr bwMode="auto">
          <a:xfrm>
            <a:off x="3242890" y="5465806"/>
            <a:ext cx="3569983" cy="1392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3644808" y="3943003"/>
            <a:ext cx="2997498" cy="1231106"/>
          </a:xfrm>
          <a:prstGeom prst="rect">
            <a:avLst/>
          </a:prstGeom>
          <a:noFill/>
        </p:spPr>
        <p:txBody>
          <a:bodyPr wrap="square" rtlCol="0">
            <a:spAutoFit/>
          </a:bodyPr>
          <a:lstStyle/>
          <a:p>
            <a:pPr algn="ctr"/>
            <a:r>
              <a:rPr lang="en-US" sz="1400" dirty="0">
                <a:solidFill>
                  <a:srgbClr val="FF0000"/>
                </a:solidFill>
                <a:latin typeface="Times New Roman" panose="02020603050405020304" pitchFamily="18" charset="0"/>
                <a:cs typeface="Times New Roman" panose="02020603050405020304" pitchFamily="18" charset="0"/>
              </a:rPr>
              <a:t>Zainab Rida, PhD, RD, LMNT</a:t>
            </a:r>
          </a:p>
          <a:p>
            <a:pPr algn="ctr"/>
            <a:r>
              <a:rPr lang="en-US" sz="1400" dirty="0">
                <a:solidFill>
                  <a:srgbClr val="FF0000"/>
                </a:solidFill>
                <a:latin typeface="Times New Roman" panose="02020603050405020304" pitchFamily="18" charset="0"/>
                <a:cs typeface="Times New Roman" panose="02020603050405020304" pitchFamily="18" charset="0"/>
              </a:rPr>
              <a:t>Director, NE Team Nutrition Program</a:t>
            </a:r>
          </a:p>
          <a:p>
            <a:pPr algn="ctr"/>
            <a:r>
              <a:rPr lang="en-US" sz="1400" dirty="0">
                <a:solidFill>
                  <a:srgbClr val="FF0000"/>
                </a:solidFill>
                <a:latin typeface="Times New Roman" panose="02020603050405020304" pitchFamily="18" charset="0"/>
                <a:cs typeface="Times New Roman" panose="02020603050405020304" pitchFamily="18" charset="0"/>
                <a:hlinkClick r:id="rId6"/>
              </a:rPr>
              <a:t>Zainab.rida@Nebraska.gov</a:t>
            </a:r>
            <a:endParaRPr lang="en-US" sz="1400" dirty="0">
              <a:solidFill>
                <a:srgbClr val="FF0000"/>
              </a:solidFill>
              <a:latin typeface="Times New Roman" panose="02020603050405020304" pitchFamily="18" charset="0"/>
              <a:cs typeface="Times New Roman" panose="02020603050405020304" pitchFamily="18" charset="0"/>
            </a:endParaRPr>
          </a:p>
          <a:p>
            <a:endParaRPr lang="en-US" sz="1400" dirty="0">
              <a:solidFill>
                <a:srgbClr val="FF0000"/>
              </a:solidFill>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783024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a:xfrm>
            <a:off x="762000" y="537369"/>
            <a:ext cx="8229600" cy="1143000"/>
          </a:xfrm>
        </p:spPr>
        <p:txBody>
          <a:bodyPr>
            <a:normAutofit fontScale="90000"/>
          </a:bodyPr>
          <a:lstStyle/>
          <a:p>
            <a:r>
              <a:rPr lang="en-US" altLang="en-US" b="1" dirty="0" smtClean="0">
                <a:solidFill>
                  <a:srgbClr val="FF0000"/>
                </a:solidFill>
                <a:latin typeface="Times New Roman" panose="02020603050405020304" pitchFamily="18" charset="0"/>
                <a:cs typeface="Times New Roman" panose="02020603050405020304" pitchFamily="18" charset="0"/>
              </a:rPr>
              <a:t>Monitoring and Evaluation</a:t>
            </a:r>
            <a:r>
              <a:rPr lang="en-US" altLang="en-US" b="1" dirty="0" smtClean="0">
                <a:latin typeface="Arial" pitchFamily="34" charset="0"/>
                <a:cs typeface="Arial" pitchFamily="34" charset="0"/>
              </a:rPr>
              <a:t/>
            </a:r>
            <a:br>
              <a:rPr lang="en-US" altLang="en-US" b="1" dirty="0" smtClean="0">
                <a:latin typeface="Arial" pitchFamily="34" charset="0"/>
                <a:cs typeface="Arial" pitchFamily="34" charset="0"/>
              </a:rPr>
            </a:br>
            <a:endParaRPr lang="en-US" altLang="en-US" dirty="0" smtClean="0"/>
          </a:p>
        </p:txBody>
      </p:sp>
      <p:sp>
        <p:nvSpPr>
          <p:cNvPr id="77827" name="Content Placeholder 2"/>
          <p:cNvSpPr>
            <a:spLocks noGrp="1"/>
          </p:cNvSpPr>
          <p:nvPr>
            <p:ph idx="1"/>
          </p:nvPr>
        </p:nvSpPr>
        <p:spPr>
          <a:xfrm>
            <a:off x="381000" y="2111830"/>
            <a:ext cx="8229600" cy="4525963"/>
          </a:xfrm>
        </p:spPr>
        <p:txBody>
          <a:bodyPr/>
          <a:lstStyle/>
          <a:p>
            <a:pPr algn="ctr" eaLnBrk="1" hangingPunct="1">
              <a:buFont typeface="Arial" pitchFamily="34" charset="0"/>
              <a:buNone/>
            </a:pPr>
            <a:r>
              <a:rPr lang="en-US" altLang="en-US" sz="2400" i="1" dirty="0" smtClean="0">
                <a:latin typeface="Times New Roman" panose="02020603050405020304" pitchFamily="18" charset="0"/>
                <a:cs typeface="Times New Roman" panose="02020603050405020304" pitchFamily="18" charset="0"/>
              </a:rPr>
              <a:t>Assess and evaluate compliance</a:t>
            </a:r>
          </a:p>
          <a:p>
            <a:pPr eaLnBrk="1" hangingPunct="1">
              <a:buFont typeface="Arial" pitchFamily="34" charset="0"/>
              <a:buNone/>
            </a:pPr>
            <a:endParaRPr lang="en-US" altLang="en-US" sz="2400" i="1" dirty="0" smtClean="0">
              <a:latin typeface="Times New Roman" panose="02020603050405020304" pitchFamily="18" charset="0"/>
              <a:cs typeface="Times New Roman" panose="02020603050405020304" pitchFamily="18" charset="0"/>
            </a:endParaRPr>
          </a:p>
          <a:p>
            <a:pPr eaLnBrk="1" hangingPunct="1"/>
            <a:r>
              <a:rPr lang="en-US" altLang="en-US" sz="2400" dirty="0" smtClean="0">
                <a:latin typeface="Times New Roman" panose="02020603050405020304" pitchFamily="18" charset="0"/>
                <a:cs typeface="Times New Roman" panose="02020603050405020304" pitchFamily="18" charset="0"/>
              </a:rPr>
              <a:t>Student health trends, e.g. fitness tests, nutrition habits</a:t>
            </a:r>
          </a:p>
          <a:p>
            <a:pPr eaLnBrk="1" hangingPunct="1"/>
            <a:r>
              <a:rPr lang="en-US" altLang="en-US" sz="2400" dirty="0" smtClean="0">
                <a:latin typeface="Times New Roman" panose="02020603050405020304" pitchFamily="18" charset="0"/>
                <a:cs typeface="Times New Roman" panose="02020603050405020304" pitchFamily="18" charset="0"/>
              </a:rPr>
              <a:t>Time spent on physical activity</a:t>
            </a:r>
          </a:p>
          <a:p>
            <a:pPr eaLnBrk="1" hangingPunct="1"/>
            <a:r>
              <a:rPr lang="en-US" altLang="en-US" sz="2400" dirty="0" smtClean="0">
                <a:latin typeface="Times New Roman" panose="02020603050405020304" pitchFamily="18" charset="0"/>
                <a:cs typeface="Times New Roman" panose="02020603050405020304" pitchFamily="18" charset="0"/>
              </a:rPr>
              <a:t>Nutrition education and PA programs conducted</a:t>
            </a:r>
          </a:p>
          <a:p>
            <a:pPr eaLnBrk="1" hangingPunct="1"/>
            <a:r>
              <a:rPr lang="en-US" altLang="en-US" sz="2400" dirty="0" smtClean="0">
                <a:latin typeface="Times New Roman" panose="02020603050405020304" pitchFamily="18" charset="0"/>
                <a:cs typeface="Times New Roman" panose="02020603050405020304" pitchFamily="18" charset="0"/>
              </a:rPr>
              <a:t>Financial impact, e.g. cafeteria a la carte sales, vending machines</a:t>
            </a:r>
          </a:p>
          <a:p>
            <a:pPr algn="ctr" eaLnBrk="1" hangingPunct="1">
              <a:buFont typeface="Arial" pitchFamily="34" charset="0"/>
              <a:buNone/>
            </a:pPr>
            <a:endParaRPr lang="en-US" altLang="en-US" sz="2400" i="1" dirty="0" smtClean="0"/>
          </a:p>
          <a:p>
            <a:pPr algn="ctr" eaLnBrk="1" hangingPunct="1">
              <a:buFont typeface="Arial" pitchFamily="34" charset="0"/>
              <a:buNone/>
            </a:pPr>
            <a:endParaRPr lang="en-US" altLang="en-US" sz="3600" b="1" dirty="0" smtClean="0"/>
          </a:p>
        </p:txBody>
      </p:sp>
      <p:pic>
        <p:nvPicPr>
          <p:cNvPr id="6" name="Content Placeholder 9">
            <a:hlinkClick r:id="rId3"/>
          </p:cNvPr>
          <p:cNvPicPr>
            <a:picLocks noChangeAspect="1"/>
          </p:cNvPicPr>
          <p:nvPr/>
        </p:nvPicPr>
        <p:blipFill rotWithShape="1">
          <a:blip r:embed="rId4"/>
          <a:srcRect l="13333" t="61365" r="65278" b="16413"/>
          <a:stretch/>
        </p:blipFill>
        <p:spPr>
          <a:xfrm>
            <a:off x="3352800" y="6107660"/>
            <a:ext cx="2176667" cy="636039"/>
          </a:xfrm>
          <a:prstGeom prst="rect">
            <a:avLst/>
          </a:prstGeom>
        </p:spPr>
      </p:pic>
      <p:pic>
        <p:nvPicPr>
          <p:cNvPr id="5" name="Picture 5" descr="C:\Users\zrida\Desktop\NE_USDA.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163107"/>
            <a:ext cx="1128713" cy="112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01637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3"/>
          <a:srcRect l="4633"/>
          <a:stretch/>
        </p:blipFill>
        <p:spPr>
          <a:xfrm>
            <a:off x="128016" y="560361"/>
            <a:ext cx="8558784" cy="6297639"/>
          </a:xfrm>
          <a:prstGeom prst="rect">
            <a:avLst/>
          </a:prstGeom>
        </p:spPr>
      </p:pic>
      <p:sp>
        <p:nvSpPr>
          <p:cNvPr id="6" name="TextBox 5"/>
          <p:cNvSpPr txBox="1"/>
          <p:nvPr/>
        </p:nvSpPr>
        <p:spPr>
          <a:xfrm>
            <a:off x="5205984" y="1189626"/>
            <a:ext cx="987552" cy="369332"/>
          </a:xfrm>
          <a:prstGeom prst="rect">
            <a:avLst/>
          </a:prstGeom>
          <a:noFill/>
        </p:spPr>
        <p:txBody>
          <a:bodyPr wrap="square" rtlCol="0">
            <a:spAutoFit/>
          </a:bodyPr>
          <a:lstStyle/>
          <a:p>
            <a:r>
              <a:rPr lang="en-US" b="1" dirty="0" smtClean="0">
                <a:solidFill>
                  <a:srgbClr val="FF0000"/>
                </a:solidFill>
              </a:rPr>
              <a:t>When</a:t>
            </a:r>
            <a:endParaRPr lang="en-US" b="1" dirty="0">
              <a:solidFill>
                <a:srgbClr val="FF0000"/>
              </a:solidFill>
            </a:endParaRPr>
          </a:p>
        </p:txBody>
      </p:sp>
      <p:sp>
        <p:nvSpPr>
          <p:cNvPr id="7" name="TextBox 6"/>
          <p:cNvSpPr txBox="1"/>
          <p:nvPr/>
        </p:nvSpPr>
        <p:spPr>
          <a:xfrm>
            <a:off x="4407408" y="1191168"/>
            <a:ext cx="987552" cy="369332"/>
          </a:xfrm>
          <a:prstGeom prst="rect">
            <a:avLst/>
          </a:prstGeom>
          <a:noFill/>
        </p:spPr>
        <p:txBody>
          <a:bodyPr wrap="square" rtlCol="0">
            <a:spAutoFit/>
          </a:bodyPr>
          <a:lstStyle/>
          <a:p>
            <a:r>
              <a:rPr lang="en-US" b="1" dirty="0" smtClean="0">
                <a:solidFill>
                  <a:srgbClr val="FF0000"/>
                </a:solidFill>
              </a:rPr>
              <a:t>Who</a:t>
            </a:r>
            <a:endParaRPr lang="en-US" b="1" dirty="0">
              <a:solidFill>
                <a:srgbClr val="FF0000"/>
              </a:solidFill>
            </a:endParaRPr>
          </a:p>
        </p:txBody>
      </p:sp>
      <p:sp>
        <p:nvSpPr>
          <p:cNvPr id="8" name="TextBox 7"/>
          <p:cNvSpPr txBox="1"/>
          <p:nvPr/>
        </p:nvSpPr>
        <p:spPr>
          <a:xfrm>
            <a:off x="2913888" y="1191168"/>
            <a:ext cx="987552" cy="369332"/>
          </a:xfrm>
          <a:prstGeom prst="rect">
            <a:avLst/>
          </a:prstGeom>
          <a:noFill/>
        </p:spPr>
        <p:txBody>
          <a:bodyPr wrap="square" rtlCol="0">
            <a:spAutoFit/>
          </a:bodyPr>
          <a:lstStyle/>
          <a:p>
            <a:r>
              <a:rPr lang="en-US" b="1" dirty="0" smtClean="0">
                <a:solidFill>
                  <a:srgbClr val="FF0000"/>
                </a:solidFill>
              </a:rPr>
              <a:t>What</a:t>
            </a:r>
            <a:endParaRPr lang="en-US" b="1" dirty="0">
              <a:solidFill>
                <a:srgbClr val="FF0000"/>
              </a:solidFill>
            </a:endParaRPr>
          </a:p>
        </p:txBody>
      </p:sp>
      <p:sp>
        <p:nvSpPr>
          <p:cNvPr id="9" name="TextBox 8"/>
          <p:cNvSpPr txBox="1"/>
          <p:nvPr/>
        </p:nvSpPr>
        <p:spPr>
          <a:xfrm>
            <a:off x="6193536" y="1191168"/>
            <a:ext cx="987552" cy="369332"/>
          </a:xfrm>
          <a:prstGeom prst="rect">
            <a:avLst/>
          </a:prstGeom>
          <a:noFill/>
        </p:spPr>
        <p:txBody>
          <a:bodyPr wrap="square" rtlCol="0">
            <a:spAutoFit/>
          </a:bodyPr>
          <a:lstStyle/>
          <a:p>
            <a:r>
              <a:rPr lang="en-US" b="1" dirty="0" smtClean="0">
                <a:solidFill>
                  <a:srgbClr val="FF0000"/>
                </a:solidFill>
              </a:rPr>
              <a:t>How</a:t>
            </a:r>
            <a:endParaRPr lang="en-US" b="1" dirty="0">
              <a:solidFill>
                <a:srgbClr val="FF0000"/>
              </a:solidFill>
            </a:endParaRPr>
          </a:p>
        </p:txBody>
      </p:sp>
      <p:pic>
        <p:nvPicPr>
          <p:cNvPr id="10" name="Picture 5" descr="C:\Users\zrida\Desktop\NE_USDA.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63107"/>
            <a:ext cx="1128713" cy="112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20019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3"/>
          <a:srcRect l="5498" r="1726" b="730"/>
          <a:stretch/>
        </p:blipFill>
        <p:spPr>
          <a:xfrm>
            <a:off x="173736" y="640080"/>
            <a:ext cx="8796528" cy="6217920"/>
          </a:xfrm>
          <a:prstGeom prst="rect">
            <a:avLst/>
          </a:prstGeom>
        </p:spPr>
      </p:pic>
      <p:pic>
        <p:nvPicPr>
          <p:cNvPr id="5" name="Picture 5" descr="C:\Users\zrida\Desktop\NE_USDA.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63107"/>
            <a:ext cx="1128713" cy="112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95640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61504" y="2523744"/>
            <a:ext cx="1586484" cy="1792224"/>
          </a:xfrm>
        </p:spPr>
        <p:txBody>
          <a:bodyPr>
            <a:normAutofit/>
          </a:bodyPr>
          <a:lstStyle/>
          <a:p>
            <a:r>
              <a:rPr lang="en-US" sz="1800" b="1" dirty="0" smtClean="0">
                <a:latin typeface="Times New Roman" panose="02020603050405020304" pitchFamily="18" charset="0"/>
                <a:cs typeface="Times New Roman" panose="02020603050405020304" pitchFamily="18" charset="0"/>
              </a:rPr>
              <a:t>Team Nutrition Resources</a:t>
            </a:r>
            <a:endParaRPr lang="en-US" sz="1800" b="1"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rotWithShape="1">
          <a:blip r:embed="rId3"/>
          <a:srcRect l="1991" t="3031" b="1609"/>
          <a:stretch/>
        </p:blipFill>
        <p:spPr>
          <a:xfrm>
            <a:off x="0" y="0"/>
            <a:ext cx="7104888" cy="6677635"/>
          </a:xfrm>
          <a:prstGeom prst="rect">
            <a:avLst/>
          </a:prstGeom>
        </p:spPr>
      </p:pic>
      <p:sp>
        <p:nvSpPr>
          <p:cNvPr id="5" name="Rectangle 4"/>
          <p:cNvSpPr/>
          <p:nvPr/>
        </p:nvSpPr>
        <p:spPr>
          <a:xfrm>
            <a:off x="0" y="297180"/>
            <a:ext cx="9144000" cy="667512"/>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3" name="TextBox 2"/>
          <p:cNvSpPr txBox="1"/>
          <p:nvPr/>
        </p:nvSpPr>
        <p:spPr>
          <a:xfrm>
            <a:off x="96012" y="349139"/>
            <a:ext cx="8951976" cy="615553"/>
          </a:xfrm>
          <a:prstGeom prst="rect">
            <a:avLst/>
          </a:prstGeom>
          <a:noFill/>
        </p:spPr>
        <p:txBody>
          <a:bodyPr wrap="square" rtlCol="0">
            <a:spAutoFit/>
          </a:bodyPr>
          <a:lstStyle/>
          <a:p>
            <a:r>
              <a:rPr lang="en-US" sz="1200" b="1" dirty="0">
                <a:hlinkClick r:id="rId4"/>
              </a:rPr>
              <a:t>https://</a:t>
            </a:r>
            <a:r>
              <a:rPr lang="en-US" sz="1200" b="1" dirty="0" smtClean="0">
                <a:hlinkClick r:id="rId4"/>
              </a:rPr>
              <a:t>healthymeals.fns.usda.gov/local-wellness-policy-resources/local-school-wellness-policy-process/assessment-needs-assessment</a:t>
            </a:r>
            <a:endParaRPr lang="en-US" sz="1200" b="1" dirty="0" smtClean="0"/>
          </a:p>
          <a:p>
            <a:endParaRPr lang="en-US" sz="1000" dirty="0"/>
          </a:p>
        </p:txBody>
      </p:sp>
    </p:spTree>
    <p:extLst>
      <p:ext uri="{BB962C8B-B14F-4D97-AF65-F5344CB8AC3E}">
        <p14:creationId xmlns:p14="http://schemas.microsoft.com/office/powerpoint/2010/main" val="4984882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3"/>
          <a:srcRect b="2620"/>
          <a:stretch/>
        </p:blipFill>
        <p:spPr>
          <a:xfrm>
            <a:off x="0" y="63375"/>
            <a:ext cx="7023754" cy="6794625"/>
          </a:xfrm>
          <a:prstGeom prst="rect">
            <a:avLst/>
          </a:prstGeom>
        </p:spPr>
      </p:pic>
      <p:sp>
        <p:nvSpPr>
          <p:cNvPr id="6" name="Title 1"/>
          <p:cNvSpPr txBox="1">
            <a:spLocks/>
          </p:cNvSpPr>
          <p:nvPr/>
        </p:nvSpPr>
        <p:spPr>
          <a:xfrm>
            <a:off x="7461504" y="3063240"/>
            <a:ext cx="1586484" cy="179222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1800" b="1" smtClean="0">
                <a:latin typeface="Times New Roman" panose="02020603050405020304" pitchFamily="18" charset="0"/>
                <a:cs typeface="Times New Roman" panose="02020603050405020304" pitchFamily="18" charset="0"/>
              </a:rPr>
              <a:t>Team Nutrition Resources</a:t>
            </a:r>
            <a:endParaRPr lang="en-US" sz="1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866268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3"/>
          <a:srcRect l="5605" t="3637" b="3428"/>
          <a:stretch/>
        </p:blipFill>
        <p:spPr>
          <a:xfrm>
            <a:off x="0" y="274638"/>
            <a:ext cx="7318130" cy="6208777"/>
          </a:xfrm>
          <a:prstGeom prst="rect">
            <a:avLst/>
          </a:prstGeom>
        </p:spPr>
      </p:pic>
      <p:sp>
        <p:nvSpPr>
          <p:cNvPr id="6" name="Title 1"/>
          <p:cNvSpPr txBox="1">
            <a:spLocks/>
          </p:cNvSpPr>
          <p:nvPr/>
        </p:nvSpPr>
        <p:spPr>
          <a:xfrm>
            <a:off x="7461504" y="2523744"/>
            <a:ext cx="1586484" cy="179222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1800" b="1" smtClean="0">
                <a:latin typeface="Times New Roman" panose="02020603050405020304" pitchFamily="18" charset="0"/>
                <a:cs typeface="Times New Roman" panose="02020603050405020304" pitchFamily="18" charset="0"/>
              </a:rPr>
              <a:t>Team Nutrition Resources</a:t>
            </a:r>
            <a:endParaRPr lang="en-US" sz="1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31563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School Health Index</a:t>
            </a:r>
            <a:endParaRPr lang="en-US" dirty="0">
              <a:latin typeface="Times New Roman" panose="02020603050405020304" pitchFamily="18" charset="0"/>
              <a:cs typeface="Times New Roman" panose="02020603050405020304" pitchFamily="18" charset="0"/>
            </a:endParaRPr>
          </a:p>
        </p:txBody>
      </p:sp>
      <p:pic>
        <p:nvPicPr>
          <p:cNvPr id="6" name="Content Placeholder 5"/>
          <p:cNvPicPr>
            <a:picLocks noGrp="1" noChangeAspect="1"/>
          </p:cNvPicPr>
          <p:nvPr>
            <p:ph idx="1"/>
          </p:nvPr>
        </p:nvPicPr>
        <p:blipFill rotWithShape="1">
          <a:blip r:embed="rId3"/>
          <a:stretch/>
        </p:blipFill>
        <p:spPr>
          <a:xfrm>
            <a:off x="7582305" y="521826"/>
            <a:ext cx="1264142" cy="1539986"/>
          </a:xfrm>
          <a:prstGeom prst="rect">
            <a:avLst/>
          </a:prstGeom>
        </p:spPr>
      </p:pic>
      <p:sp>
        <p:nvSpPr>
          <p:cNvPr id="7" name="Rectangle 6"/>
          <p:cNvSpPr/>
          <p:nvPr/>
        </p:nvSpPr>
        <p:spPr>
          <a:xfrm>
            <a:off x="161101" y="2254585"/>
            <a:ext cx="8626283" cy="3785652"/>
          </a:xfrm>
          <a:prstGeom prst="rect">
            <a:avLst/>
          </a:prstGeom>
        </p:spPr>
        <p:txBody>
          <a:bodyPr wrap="square">
            <a:spAutoFit/>
          </a:bodyPr>
          <a:lstStyle/>
          <a:p>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SHI was developed by CDC in partnership with school administrators and staff, school health experts, parents, and national nongovernmental health and education agencies to</a:t>
            </a:r>
          </a:p>
          <a:p>
            <a:pPr marL="285750" indent="-285750">
              <a:buFont typeface="Wingdings" panose="05000000000000000000" pitchFamily="2" charset="2"/>
              <a:buChar char="q"/>
            </a:pPr>
            <a:r>
              <a:rPr lang="en-US" sz="2000" dirty="0">
                <a:latin typeface="Times New Roman" panose="02020603050405020304" pitchFamily="18" charset="0"/>
                <a:cs typeface="Times New Roman" panose="02020603050405020304" pitchFamily="18" charset="0"/>
              </a:rPr>
              <a:t>Enable schools to identify strengths and weaknesses of health and safety policies and </a:t>
            </a:r>
            <a:r>
              <a:rPr lang="en-US" sz="2000" dirty="0" smtClean="0">
                <a:latin typeface="Times New Roman" panose="02020603050405020304" pitchFamily="18" charset="0"/>
                <a:cs typeface="Times New Roman" panose="02020603050405020304" pitchFamily="18" charset="0"/>
              </a:rPr>
              <a:t>programs</a:t>
            </a:r>
          </a:p>
          <a:p>
            <a:pPr marL="285750" indent="-285750">
              <a:buFont typeface="Wingdings" panose="05000000000000000000" pitchFamily="2" charset="2"/>
              <a:buChar char="q"/>
            </a:pPr>
            <a:r>
              <a:rPr lang="en-US" sz="2000" dirty="0" smtClean="0">
                <a:latin typeface="Times New Roman" panose="02020603050405020304" pitchFamily="18" charset="0"/>
                <a:cs typeface="Times New Roman" panose="02020603050405020304" pitchFamily="18" charset="0"/>
              </a:rPr>
              <a:t>Enable </a:t>
            </a:r>
            <a:r>
              <a:rPr lang="en-US" sz="2000" dirty="0">
                <a:latin typeface="Times New Roman" panose="02020603050405020304" pitchFamily="18" charset="0"/>
                <a:cs typeface="Times New Roman" panose="02020603050405020304" pitchFamily="18" charset="0"/>
              </a:rPr>
              <a:t>schools to develop an action plan for improving student health, which can be incorporated into the School Improvement </a:t>
            </a:r>
            <a:r>
              <a:rPr lang="en-US" sz="2000" dirty="0" smtClean="0">
                <a:latin typeface="Times New Roman" panose="02020603050405020304" pitchFamily="18" charset="0"/>
                <a:cs typeface="Times New Roman" panose="02020603050405020304" pitchFamily="18" charset="0"/>
              </a:rPr>
              <a:t>Plan</a:t>
            </a:r>
          </a:p>
          <a:p>
            <a:pPr marL="285750" indent="-285750">
              <a:buFont typeface="Wingdings" panose="05000000000000000000" pitchFamily="2" charset="2"/>
              <a:buChar char="q"/>
            </a:pPr>
            <a:r>
              <a:rPr lang="en-US" sz="2000" dirty="0" smtClean="0">
                <a:latin typeface="Times New Roman" panose="02020603050405020304" pitchFamily="18" charset="0"/>
                <a:cs typeface="Times New Roman" panose="02020603050405020304" pitchFamily="18" charset="0"/>
              </a:rPr>
              <a:t>Engage </a:t>
            </a:r>
            <a:r>
              <a:rPr lang="en-US" sz="2000" dirty="0">
                <a:latin typeface="Times New Roman" panose="02020603050405020304" pitchFamily="18" charset="0"/>
                <a:cs typeface="Times New Roman" panose="02020603050405020304" pitchFamily="18" charset="0"/>
              </a:rPr>
              <a:t>teachers, parents, students, and the community in promoting health-enhancing behaviors and better </a:t>
            </a:r>
            <a:r>
              <a:rPr lang="en-US" sz="2000" dirty="0" smtClean="0">
                <a:latin typeface="Times New Roman" panose="02020603050405020304" pitchFamily="18" charset="0"/>
                <a:cs typeface="Times New Roman" panose="02020603050405020304" pitchFamily="18" charset="0"/>
              </a:rPr>
              <a:t>health</a:t>
            </a:r>
          </a:p>
          <a:p>
            <a:pPr marL="285750" indent="-285750">
              <a:buFont typeface="Wingdings" panose="05000000000000000000" pitchFamily="2" charset="2"/>
              <a:buChar char="q"/>
            </a:pPr>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SHI is based on CDC’s research-based guidelines for school health programs, which identify the policies and practices most likely to be effective in reducing youth health risk behaviors.</a:t>
            </a:r>
            <a:endParaRPr lang="en-US" sz="2000" dirty="0">
              <a:effectLst/>
              <a:latin typeface="Times New Roman" panose="02020603050405020304" pitchFamily="18" charset="0"/>
              <a:cs typeface="Times New Roman" panose="02020603050405020304" pitchFamily="18" charset="0"/>
            </a:endParaRPr>
          </a:p>
        </p:txBody>
      </p:sp>
      <p:pic>
        <p:nvPicPr>
          <p:cNvPr id="8" name="Content Placeholder 9">
            <a:hlinkClick r:id="rId4"/>
          </p:cNvPr>
          <p:cNvPicPr>
            <a:picLocks noChangeAspect="1"/>
          </p:cNvPicPr>
          <p:nvPr/>
        </p:nvPicPr>
        <p:blipFill rotWithShape="1">
          <a:blip r:embed="rId5"/>
          <a:srcRect l="13333" t="61365" r="65278" b="16413"/>
          <a:stretch/>
        </p:blipFill>
        <p:spPr>
          <a:xfrm>
            <a:off x="3352800" y="6107660"/>
            <a:ext cx="2176667" cy="636039"/>
          </a:xfrm>
          <a:prstGeom prst="rect">
            <a:avLst/>
          </a:prstGeom>
        </p:spPr>
      </p:pic>
      <p:pic>
        <p:nvPicPr>
          <p:cNvPr id="9" name="Picture 5" descr="C:\Users\zrida\Desktop\NE_USDA.g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163107"/>
            <a:ext cx="1128713" cy="112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33865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WellSAT:2.0</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96949" y="1259958"/>
            <a:ext cx="8229600" cy="4525963"/>
          </a:xfrm>
        </p:spPr>
        <p:txBody>
          <a:bodyPr>
            <a:normAutofit/>
          </a:bodyPr>
          <a:lstStyle/>
          <a:p>
            <a:r>
              <a:rPr lang="en-US" sz="2400" dirty="0" smtClean="0">
                <a:latin typeface="Times New Roman" panose="02020603050405020304" pitchFamily="18" charset="0"/>
                <a:cs typeface="Times New Roman" panose="02020603050405020304" pitchFamily="18" charset="0"/>
              </a:rPr>
              <a:t>An assessment tool produces scores from 0 to 100 for both comprehensiveness and strength of the overall SWP.</a:t>
            </a:r>
          </a:p>
          <a:p>
            <a:pPr marL="514350" indent="-514350">
              <a:buAutoNum type="arabicPeriod"/>
            </a:pPr>
            <a:r>
              <a:rPr lang="en-US" sz="2400" dirty="0" smtClean="0">
                <a:latin typeface="Times New Roman" panose="02020603050405020304" pitchFamily="18" charset="0"/>
                <a:cs typeface="Times New Roman" panose="02020603050405020304" pitchFamily="18" charset="0"/>
              </a:rPr>
              <a:t>Nutrition Education</a:t>
            </a:r>
          </a:p>
          <a:p>
            <a:pPr marL="514350" indent="-514350">
              <a:buAutoNum type="arabicPeriod"/>
            </a:pPr>
            <a:r>
              <a:rPr lang="en-US" sz="2400" dirty="0" smtClean="0">
                <a:latin typeface="Times New Roman" panose="02020603050405020304" pitchFamily="18" charset="0"/>
                <a:cs typeface="Times New Roman" panose="02020603050405020304" pitchFamily="18" charset="0"/>
              </a:rPr>
              <a:t>Standards for USDA School Meal</a:t>
            </a:r>
          </a:p>
          <a:p>
            <a:pPr marL="514350" indent="-514350">
              <a:buAutoNum type="arabicPeriod"/>
            </a:pPr>
            <a:r>
              <a:rPr lang="en-US" sz="2400" dirty="0" smtClean="0">
                <a:latin typeface="Times New Roman" panose="02020603050405020304" pitchFamily="18" charset="0"/>
                <a:cs typeface="Times New Roman" panose="02020603050405020304" pitchFamily="18" charset="0"/>
              </a:rPr>
              <a:t>Nutrition Standards</a:t>
            </a:r>
          </a:p>
          <a:p>
            <a:pPr marL="514350" indent="-514350">
              <a:buAutoNum type="arabicPeriod"/>
            </a:pPr>
            <a:r>
              <a:rPr lang="en-US" sz="2400" dirty="0" smtClean="0">
                <a:latin typeface="Times New Roman" panose="02020603050405020304" pitchFamily="18" charset="0"/>
                <a:cs typeface="Times New Roman" panose="02020603050405020304" pitchFamily="18" charset="0"/>
              </a:rPr>
              <a:t>PE &amp; PA</a:t>
            </a:r>
          </a:p>
          <a:p>
            <a:pPr marL="514350" indent="-514350">
              <a:buAutoNum type="arabicPeriod"/>
            </a:pPr>
            <a:r>
              <a:rPr lang="en-US" sz="2400" dirty="0" smtClean="0">
                <a:latin typeface="Times New Roman" panose="02020603050405020304" pitchFamily="18" charset="0"/>
                <a:cs typeface="Times New Roman" panose="02020603050405020304" pitchFamily="18" charset="0"/>
              </a:rPr>
              <a:t>Wellness Promotion &amp; Marketing</a:t>
            </a:r>
          </a:p>
          <a:p>
            <a:pPr marL="514350" indent="-514350">
              <a:buAutoNum type="arabicPeriod"/>
            </a:pPr>
            <a:r>
              <a:rPr lang="en-US" sz="2400" dirty="0" smtClean="0">
                <a:latin typeface="Times New Roman" panose="02020603050405020304" pitchFamily="18" charset="0"/>
                <a:cs typeface="Times New Roman" panose="02020603050405020304" pitchFamily="18" charset="0"/>
              </a:rPr>
              <a:t>Evaluation</a:t>
            </a:r>
            <a:endParaRPr lang="en-US" sz="24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rotWithShape="1">
          <a:blip r:embed="rId3"/>
          <a:srcRect l="8694" t="8057" r="6687" b="10996"/>
          <a:stretch/>
        </p:blipFill>
        <p:spPr>
          <a:xfrm>
            <a:off x="5323368" y="2948836"/>
            <a:ext cx="3586716" cy="2636875"/>
          </a:xfrm>
          <a:prstGeom prst="rect">
            <a:avLst/>
          </a:prstGeom>
        </p:spPr>
      </p:pic>
      <p:pic>
        <p:nvPicPr>
          <p:cNvPr id="5" name="Content Placeholder 9">
            <a:hlinkClick r:id="rId4"/>
          </p:cNvPr>
          <p:cNvPicPr>
            <a:picLocks noChangeAspect="1"/>
          </p:cNvPicPr>
          <p:nvPr/>
        </p:nvPicPr>
        <p:blipFill rotWithShape="1">
          <a:blip r:embed="rId5"/>
          <a:srcRect l="13333" t="61365" r="65278" b="16413"/>
          <a:stretch/>
        </p:blipFill>
        <p:spPr>
          <a:xfrm>
            <a:off x="3352800" y="6107660"/>
            <a:ext cx="2176667" cy="636039"/>
          </a:xfrm>
          <a:prstGeom prst="rect">
            <a:avLst/>
          </a:prstGeom>
        </p:spPr>
      </p:pic>
      <p:pic>
        <p:nvPicPr>
          <p:cNvPr id="6" name="Picture 5" descr="C:\Users\zrida\Desktop\NE_USDA.g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163107"/>
            <a:ext cx="1128713" cy="112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26157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3633"/>
            <a:ext cx="8229600" cy="1143000"/>
          </a:xfrm>
        </p:spPr>
        <p:txBody>
          <a:bodyPr/>
          <a:lstStyle/>
          <a:p>
            <a:r>
              <a:rPr lang="en-US" dirty="0" smtClean="0">
                <a:latin typeface="Times New Roman" panose="02020603050405020304" pitchFamily="18" charset="0"/>
                <a:cs typeface="Times New Roman" panose="02020603050405020304" pitchFamily="18" charset="0"/>
              </a:rPr>
              <a:t>Public Involvement </a:t>
            </a:r>
            <a:endParaRPr lang="en-US" dirty="0">
              <a:latin typeface="Times New Roman" panose="02020603050405020304" pitchFamily="18" charset="0"/>
              <a:cs typeface="Times New Roman" panose="02020603050405020304" pitchFamily="18"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44897456"/>
              </p:ext>
            </p:extLst>
          </p:nvPr>
        </p:nvGraphicFramePr>
        <p:xfrm>
          <a:off x="347330" y="1020690"/>
          <a:ext cx="8534400" cy="5000898"/>
        </p:xfrm>
        <a:graphic>
          <a:graphicData uri="http://schemas.openxmlformats.org/drawingml/2006/table">
            <a:tbl>
              <a:tblPr firstRow="1" bandRow="1">
                <a:tableStyleId>{69C7853C-536D-4A76-A0AE-DD22124D55A5}</a:tableStyleId>
              </a:tblPr>
              <a:tblGrid>
                <a:gridCol w="6452937"/>
                <a:gridCol w="721895"/>
                <a:gridCol w="842210"/>
                <a:gridCol w="517358"/>
              </a:tblGrid>
              <a:tr h="925286">
                <a:tc>
                  <a:txBody>
                    <a:bodyPr/>
                    <a:lstStyle/>
                    <a:p>
                      <a:r>
                        <a:rPr lang="en-US" dirty="0" smtClean="0"/>
                        <a:t>Annual</a:t>
                      </a:r>
                      <a:r>
                        <a:rPr lang="en-US" baseline="0" dirty="0" smtClean="0"/>
                        <a:t> Report Check List</a:t>
                      </a:r>
                    </a:p>
                    <a:p>
                      <a:r>
                        <a:rPr lang="en-US" baseline="0" dirty="0" smtClean="0"/>
                        <a:t>School Wellness Committee </a:t>
                      </a:r>
                      <a:endParaRPr lang="en-US" dirty="0"/>
                    </a:p>
                  </a:txBody>
                  <a:tcPr/>
                </a:tc>
                <a:tc>
                  <a:txBody>
                    <a:bodyPr/>
                    <a:lstStyle/>
                    <a:p>
                      <a:r>
                        <a:rPr lang="en-US" dirty="0" smtClean="0"/>
                        <a:t>Yes</a:t>
                      </a:r>
                      <a:endParaRPr lang="en-US" dirty="0"/>
                    </a:p>
                  </a:txBody>
                  <a:tcPr/>
                </a:tc>
                <a:tc>
                  <a:txBody>
                    <a:bodyPr/>
                    <a:lstStyle/>
                    <a:p>
                      <a:r>
                        <a:rPr lang="en-US" sz="1200" dirty="0" smtClean="0"/>
                        <a:t>In Progress</a:t>
                      </a:r>
                      <a:endParaRPr lang="en-US" sz="1200" dirty="0"/>
                    </a:p>
                  </a:txBody>
                  <a:tcPr/>
                </a:tc>
                <a:tc>
                  <a:txBody>
                    <a:bodyPr/>
                    <a:lstStyle/>
                    <a:p>
                      <a:r>
                        <a:rPr lang="en-US" dirty="0" smtClean="0"/>
                        <a:t>No</a:t>
                      </a:r>
                      <a:endParaRPr lang="en-US" dirty="0"/>
                    </a:p>
                  </a:txBody>
                  <a:tcPr/>
                </a:tc>
              </a:tr>
              <a:tr h="925286">
                <a:tc>
                  <a:txBody>
                    <a:bodyPr/>
                    <a:lstStyle/>
                    <a:p>
                      <a:pPr>
                        <a:buFont typeface="Arial" pitchFamily="34" charset="0"/>
                        <a:buChar char="•"/>
                      </a:pPr>
                      <a:r>
                        <a:rPr lang="en-US" dirty="0" smtClean="0"/>
                        <a:t>Does the district have a school wellness</a:t>
                      </a:r>
                      <a:r>
                        <a:rPr lang="en-US" baseline="0" dirty="0" smtClean="0"/>
                        <a:t> committee?</a:t>
                      </a:r>
                    </a:p>
                    <a:p>
                      <a:pPr>
                        <a:buFont typeface="Arial" pitchFamily="34" charset="0"/>
                        <a:buNone/>
                      </a:pPr>
                      <a:r>
                        <a:rPr lang="en-US" baseline="0" dirty="0" smtClean="0"/>
                        <a:t>If not, please explain:</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r>
              <a:tr h="925286">
                <a:tc>
                  <a:txBody>
                    <a:bodyPr/>
                    <a:lstStyle/>
                    <a:p>
                      <a:pPr>
                        <a:buFont typeface="Arial" pitchFamily="34" charset="0"/>
                        <a:buChar char="•"/>
                      </a:pPr>
                      <a:r>
                        <a:rPr lang="en-US" dirty="0" smtClean="0"/>
                        <a:t>Has your work</a:t>
                      </a:r>
                      <a:r>
                        <a:rPr lang="en-US" baseline="0" dirty="0" smtClean="0"/>
                        <a:t> group helped maintain, revise, implement, assess, and monitor the policy?</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r>
              <a:tr h="2015015">
                <a:tc>
                  <a:txBody>
                    <a:bodyPr/>
                    <a:lstStyle/>
                    <a:p>
                      <a:pPr>
                        <a:buFont typeface="Arial" pitchFamily="34" charset="0"/>
                        <a:buChar char="•"/>
                      </a:pPr>
                      <a:r>
                        <a:rPr lang="en-US" dirty="0" smtClean="0"/>
                        <a:t>Participation</a:t>
                      </a:r>
                      <a:r>
                        <a:rPr lang="en-US" baseline="0" dirty="0" smtClean="0"/>
                        <a:t> in wellness committee is promoted to:</a:t>
                      </a:r>
                    </a:p>
                    <a:p>
                      <a:pPr marL="285750" indent="-285750">
                        <a:buFont typeface="Wingdings" panose="05000000000000000000" pitchFamily="2" charset="2"/>
                        <a:buChar char="q"/>
                      </a:pPr>
                      <a:r>
                        <a:rPr lang="en-US" sz="1400" baseline="0" dirty="0" smtClean="0"/>
                        <a:t>Students</a:t>
                      </a:r>
                    </a:p>
                    <a:p>
                      <a:pPr marL="285750" indent="-285750">
                        <a:buFont typeface="Wingdings" panose="05000000000000000000" pitchFamily="2" charset="2"/>
                        <a:buChar char="q"/>
                      </a:pPr>
                      <a:r>
                        <a:rPr lang="en-US" sz="1800" baseline="0" dirty="0" smtClean="0"/>
                        <a:t>Parents</a:t>
                      </a:r>
                    </a:p>
                    <a:p>
                      <a:pPr marL="285750" indent="-285750">
                        <a:buFont typeface="Wingdings" panose="05000000000000000000" pitchFamily="2" charset="2"/>
                        <a:buChar char="q"/>
                      </a:pPr>
                      <a:r>
                        <a:rPr lang="en-US" sz="1800" baseline="0" dirty="0" smtClean="0"/>
                        <a:t>School food service personnel</a:t>
                      </a:r>
                    </a:p>
                    <a:p>
                      <a:pPr marL="285750" indent="-285750">
                        <a:buFont typeface="Wingdings" panose="05000000000000000000" pitchFamily="2" charset="2"/>
                        <a:buChar char="q"/>
                      </a:pPr>
                      <a:r>
                        <a:rPr lang="en-US" sz="1800" baseline="0" dirty="0" smtClean="0"/>
                        <a:t>School Administrators</a:t>
                      </a:r>
                    </a:p>
                    <a:p>
                      <a:pPr marL="285750" indent="-285750">
                        <a:buFont typeface="Wingdings" panose="05000000000000000000" pitchFamily="2" charset="2"/>
                        <a:buChar char="q"/>
                      </a:pPr>
                      <a:r>
                        <a:rPr lang="en-US" sz="1800" baseline="0" dirty="0" smtClean="0"/>
                        <a:t>School Health Professional</a:t>
                      </a:r>
                    </a:p>
                    <a:p>
                      <a:pPr marL="285750" indent="-285750">
                        <a:buFont typeface="Wingdings" panose="05000000000000000000" pitchFamily="2" charset="2"/>
                        <a:buChar char="q"/>
                      </a:pPr>
                      <a:r>
                        <a:rPr lang="en-US" sz="1800" baseline="0" dirty="0" smtClean="0"/>
                        <a:t>PE teachers</a:t>
                      </a:r>
                    </a:p>
                    <a:p>
                      <a:pPr marL="0" indent="0">
                        <a:buFont typeface="Wingdings" panose="05000000000000000000" pitchFamily="2" charset="2"/>
                        <a:buNone/>
                      </a:pPr>
                      <a:endParaRPr lang="en-US" baseline="0" dirty="0" smtClean="0"/>
                    </a:p>
                  </a:txBody>
                  <a:tcPr/>
                </a:tc>
                <a:tc>
                  <a:txBody>
                    <a:bodyPr/>
                    <a:lstStyle/>
                    <a:p>
                      <a:endParaRPr lang="en-US" dirty="0"/>
                    </a:p>
                  </a:txBody>
                  <a:tcPr/>
                </a:tc>
                <a:tc>
                  <a:txBody>
                    <a:bodyPr/>
                    <a:lstStyle/>
                    <a:p>
                      <a:endParaRPr lang="en-US"/>
                    </a:p>
                  </a:txBody>
                  <a:tcPr/>
                </a:tc>
                <a:tc>
                  <a:txBody>
                    <a:bodyPr/>
                    <a:lstStyle/>
                    <a:p>
                      <a:endParaRPr lang="en-US" dirty="0"/>
                    </a:p>
                  </a:txBody>
                  <a:tcPr/>
                </a:tc>
              </a:tr>
            </a:tbl>
          </a:graphicData>
        </a:graphic>
      </p:graphicFrame>
      <p:pic>
        <p:nvPicPr>
          <p:cNvPr id="4" name="Content Placeholder 9"/>
          <p:cNvPicPr>
            <a:picLocks noChangeAspect="1"/>
          </p:cNvPicPr>
          <p:nvPr/>
        </p:nvPicPr>
        <p:blipFill rotWithShape="1">
          <a:blip r:embed="rId3"/>
          <a:srcRect l="13333" t="61365" r="65278" b="16413"/>
          <a:stretch/>
        </p:blipFill>
        <p:spPr>
          <a:xfrm>
            <a:off x="3544185" y="6227425"/>
            <a:ext cx="2157969" cy="630575"/>
          </a:xfrm>
          <a:prstGeom prst="rect">
            <a:avLst/>
          </a:prstGeom>
        </p:spPr>
      </p:pic>
    </p:spTree>
    <p:extLst>
      <p:ext uri="{BB962C8B-B14F-4D97-AF65-F5344CB8AC3E}">
        <p14:creationId xmlns:p14="http://schemas.microsoft.com/office/powerpoint/2010/main" val="8404903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6698" y="0"/>
            <a:ext cx="8229600" cy="1143000"/>
          </a:xfrm>
        </p:spPr>
        <p:txBody>
          <a:bodyPr/>
          <a:lstStyle/>
          <a:p>
            <a:r>
              <a:rPr lang="en-US" dirty="0" smtClean="0">
                <a:latin typeface="Times New Roman" panose="02020603050405020304" pitchFamily="18" charset="0"/>
                <a:cs typeface="Times New Roman" panose="02020603050405020304" pitchFamily="18" charset="0"/>
              </a:rPr>
              <a:t>Nutrition Guidelines</a:t>
            </a:r>
            <a:endParaRPr lang="en-US" dirty="0">
              <a:latin typeface="Times New Roman" panose="02020603050405020304" pitchFamily="18" charset="0"/>
              <a:cs typeface="Times New Roman" panose="02020603050405020304" pitchFamily="18"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45841225"/>
              </p:ext>
            </p:extLst>
          </p:nvPr>
        </p:nvGraphicFramePr>
        <p:xfrm>
          <a:off x="152400" y="886010"/>
          <a:ext cx="8534400" cy="5247570"/>
        </p:xfrm>
        <a:graphic>
          <a:graphicData uri="http://schemas.openxmlformats.org/drawingml/2006/table">
            <a:tbl>
              <a:tblPr firstRow="1" bandRow="1">
                <a:tableStyleId>{35758FB7-9AC5-4552-8A53-C91805E547FA}</a:tableStyleId>
              </a:tblPr>
              <a:tblGrid>
                <a:gridCol w="6452937"/>
                <a:gridCol w="721895"/>
                <a:gridCol w="842210"/>
                <a:gridCol w="517358"/>
              </a:tblGrid>
              <a:tr h="694496">
                <a:tc>
                  <a:txBody>
                    <a:bodyPr/>
                    <a:lstStyle/>
                    <a:p>
                      <a:r>
                        <a:rPr lang="en-US" dirty="0" smtClean="0"/>
                        <a:t>Annual</a:t>
                      </a:r>
                      <a:r>
                        <a:rPr lang="en-US" baseline="0" dirty="0" smtClean="0"/>
                        <a:t> Report Check List</a:t>
                      </a:r>
                    </a:p>
                    <a:p>
                      <a:r>
                        <a:rPr lang="en-US" baseline="0" dirty="0" smtClean="0"/>
                        <a:t>Nutrition Guidelines </a:t>
                      </a:r>
                      <a:endParaRPr lang="en-US" dirty="0"/>
                    </a:p>
                  </a:txBody>
                  <a:tcPr/>
                </a:tc>
                <a:tc>
                  <a:txBody>
                    <a:bodyPr/>
                    <a:lstStyle/>
                    <a:p>
                      <a:r>
                        <a:rPr lang="en-US" dirty="0" smtClean="0"/>
                        <a:t>Yes</a:t>
                      </a:r>
                      <a:endParaRPr lang="en-US" dirty="0"/>
                    </a:p>
                  </a:txBody>
                  <a:tcPr/>
                </a:tc>
                <a:tc>
                  <a:txBody>
                    <a:bodyPr/>
                    <a:lstStyle/>
                    <a:p>
                      <a:r>
                        <a:rPr lang="en-US" sz="1200" dirty="0" smtClean="0"/>
                        <a:t>In Progress</a:t>
                      </a:r>
                      <a:endParaRPr lang="en-US" sz="1200" dirty="0"/>
                    </a:p>
                  </a:txBody>
                  <a:tcPr/>
                </a:tc>
                <a:tc>
                  <a:txBody>
                    <a:bodyPr/>
                    <a:lstStyle/>
                    <a:p>
                      <a:r>
                        <a:rPr lang="en-US" dirty="0" smtClean="0"/>
                        <a:t>No</a:t>
                      </a:r>
                      <a:endParaRPr lang="en-US" dirty="0"/>
                    </a:p>
                  </a:txBody>
                  <a:tcPr/>
                </a:tc>
              </a:tr>
              <a:tr h="1003948">
                <a:tc>
                  <a:txBody>
                    <a:bodyPr/>
                    <a:lstStyle/>
                    <a:p>
                      <a:pPr>
                        <a:buFont typeface="Arial" pitchFamily="34" charset="0"/>
                        <a:buChar char="•"/>
                      </a:pPr>
                      <a:r>
                        <a:rPr lang="en-US" dirty="0" smtClean="0"/>
                        <a:t>All food and beverages sold during school between 12 am and 30 min</a:t>
                      </a:r>
                      <a:r>
                        <a:rPr lang="en-US" baseline="0" dirty="0" smtClean="0"/>
                        <a:t> after the conclusion of the school day comply with Smart Snack requirements.  </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r>
              <a:tr h="2480342">
                <a:tc>
                  <a:txBody>
                    <a:bodyPr/>
                    <a:lstStyle/>
                    <a:p>
                      <a:pPr>
                        <a:buFont typeface="Arial" pitchFamily="34" charset="0"/>
                        <a:buChar char="•"/>
                      </a:pPr>
                      <a:r>
                        <a:rPr lang="en-US" dirty="0" smtClean="0"/>
                        <a:t>The</a:t>
                      </a:r>
                      <a:r>
                        <a:rPr lang="en-US" baseline="0" dirty="0" smtClean="0"/>
                        <a:t> following venues currently comply with Smart Snack requirements:</a:t>
                      </a:r>
                    </a:p>
                    <a:p>
                      <a:pPr marL="285750" indent="-285750">
                        <a:buFont typeface="Wingdings" panose="05000000000000000000" pitchFamily="2" charset="2"/>
                        <a:buChar char="q"/>
                      </a:pPr>
                      <a:r>
                        <a:rPr lang="en-US" baseline="0" dirty="0" smtClean="0"/>
                        <a:t>Vending</a:t>
                      </a:r>
                    </a:p>
                    <a:p>
                      <a:pPr marL="285750" indent="-285750">
                        <a:buFont typeface="Wingdings" panose="05000000000000000000" pitchFamily="2" charset="2"/>
                        <a:buChar char="q"/>
                      </a:pPr>
                      <a:r>
                        <a:rPr lang="en-US" baseline="0" dirty="0" smtClean="0"/>
                        <a:t>School stores</a:t>
                      </a:r>
                    </a:p>
                    <a:p>
                      <a:pPr marL="285750" indent="-285750">
                        <a:buFont typeface="Wingdings" panose="05000000000000000000" pitchFamily="2" charset="2"/>
                        <a:buChar char="q"/>
                      </a:pPr>
                      <a:r>
                        <a:rPr lang="en-US" baseline="0" dirty="0" smtClean="0"/>
                        <a:t>Fundraisers</a:t>
                      </a:r>
                    </a:p>
                    <a:p>
                      <a:pPr marL="285750" indent="-285750">
                        <a:buFont typeface="Wingdings" panose="05000000000000000000" pitchFamily="2" charset="2"/>
                        <a:buChar char="q"/>
                      </a:pPr>
                      <a:r>
                        <a:rPr lang="en-US" baseline="0" dirty="0" smtClean="0"/>
                        <a:t>Concessions</a:t>
                      </a:r>
                    </a:p>
                    <a:p>
                      <a:pPr marL="285750" indent="-285750">
                        <a:buFont typeface="Wingdings" panose="05000000000000000000" pitchFamily="2" charset="2"/>
                        <a:buChar char="q"/>
                      </a:pPr>
                      <a:r>
                        <a:rPr lang="en-US" baseline="0" dirty="0" smtClean="0"/>
                        <a:t>A la Carte </a:t>
                      </a:r>
                    </a:p>
                    <a:p>
                      <a:pPr>
                        <a:buFont typeface="Arial" pitchFamily="34" charset="0"/>
                        <a:buChar char="•"/>
                      </a:pPr>
                      <a:endParaRPr lang="en-US" dirty="0"/>
                    </a:p>
                  </a:txBody>
                  <a:tcPr/>
                </a:tc>
                <a:tc>
                  <a:txBody>
                    <a:bodyPr/>
                    <a:lstStyle/>
                    <a:p>
                      <a:endParaRPr lang="en-US"/>
                    </a:p>
                  </a:txBody>
                  <a:tcPr/>
                </a:tc>
                <a:tc>
                  <a:txBody>
                    <a:bodyPr/>
                    <a:lstStyle/>
                    <a:p>
                      <a:endParaRPr lang="en-US"/>
                    </a:p>
                  </a:txBody>
                  <a:tcPr/>
                </a:tc>
                <a:tc>
                  <a:txBody>
                    <a:bodyPr/>
                    <a:lstStyle/>
                    <a:p>
                      <a:endParaRPr lang="en-US"/>
                    </a:p>
                  </a:txBody>
                  <a:tcPr/>
                </a:tc>
              </a:tr>
              <a:tr h="1068784">
                <a:tc>
                  <a:txBody>
                    <a:bodyPr/>
                    <a:lstStyle/>
                    <a:p>
                      <a:pPr>
                        <a:buFont typeface="Arial" pitchFamily="34" charset="0"/>
                        <a:buChar char="•"/>
                      </a:pPr>
                      <a:r>
                        <a:rPr lang="en-US" dirty="0" smtClean="0"/>
                        <a:t>All foods</a:t>
                      </a:r>
                      <a:r>
                        <a:rPr lang="en-US" baseline="0" dirty="0" smtClean="0"/>
                        <a:t> and beverages provided through NSLP &amp; SBP meet nutritional requirements of the NSLP Act.</a:t>
                      </a:r>
                    </a:p>
                  </a:txBody>
                  <a:tcPr/>
                </a:tc>
                <a:tc>
                  <a:txBody>
                    <a:bodyPr/>
                    <a:lstStyle/>
                    <a:p>
                      <a:endParaRPr lang="en-US" dirty="0"/>
                    </a:p>
                  </a:txBody>
                  <a:tcPr/>
                </a:tc>
                <a:tc>
                  <a:txBody>
                    <a:bodyPr/>
                    <a:lstStyle/>
                    <a:p>
                      <a:endParaRPr lang="en-US"/>
                    </a:p>
                  </a:txBody>
                  <a:tcPr/>
                </a:tc>
                <a:tc>
                  <a:txBody>
                    <a:bodyPr/>
                    <a:lstStyle/>
                    <a:p>
                      <a:endParaRPr lang="en-US" dirty="0"/>
                    </a:p>
                  </a:txBody>
                  <a:tcPr/>
                </a:tc>
              </a:tr>
            </a:tbl>
          </a:graphicData>
        </a:graphic>
      </p:graphicFrame>
      <p:pic>
        <p:nvPicPr>
          <p:cNvPr id="4" name="Content Placeholder 9"/>
          <p:cNvPicPr>
            <a:picLocks noChangeAspect="1"/>
          </p:cNvPicPr>
          <p:nvPr/>
        </p:nvPicPr>
        <p:blipFill rotWithShape="1">
          <a:blip r:embed="rId3"/>
          <a:srcRect l="13333" t="61365" r="65278" b="16413"/>
          <a:stretch/>
        </p:blipFill>
        <p:spPr>
          <a:xfrm>
            <a:off x="3544185" y="6227425"/>
            <a:ext cx="2157969" cy="630575"/>
          </a:xfrm>
          <a:prstGeom prst="rect">
            <a:avLst/>
          </a:prstGeom>
        </p:spPr>
      </p:pic>
    </p:spTree>
    <p:extLst>
      <p:ext uri="{BB962C8B-B14F-4D97-AF65-F5344CB8AC3E}">
        <p14:creationId xmlns:p14="http://schemas.microsoft.com/office/powerpoint/2010/main" val="31024796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0000"/>
                </a:solidFill>
                <a:latin typeface="Times New Roman" panose="02020603050405020304" pitchFamily="18" charset="0"/>
                <a:cs typeface="Times New Roman" panose="02020603050405020304" pitchFamily="18" charset="0"/>
              </a:rPr>
              <a:t>Outline </a:t>
            </a:r>
            <a:endParaRPr lang="en-US"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2062569"/>
            <a:ext cx="8476488" cy="4525963"/>
          </a:xfrm>
        </p:spPr>
        <p:txBody>
          <a:bodyPr>
            <a:normAutofit/>
          </a:bodyPr>
          <a:lstStyle/>
          <a:p>
            <a:pPr marL="171450" indent="-1714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Summary </a:t>
            </a:r>
            <a:r>
              <a:rPr lang="en-US" dirty="0">
                <a:latin typeface="Times New Roman" panose="02020603050405020304" pitchFamily="18" charset="0"/>
                <a:cs typeface="Times New Roman" panose="02020603050405020304" pitchFamily="18" charset="0"/>
              </a:rPr>
              <a:t>of </a:t>
            </a:r>
            <a:r>
              <a:rPr lang="en-US" dirty="0" smtClean="0">
                <a:latin typeface="Times New Roman" panose="02020603050405020304" pitchFamily="18" charset="0"/>
                <a:cs typeface="Times New Roman" panose="02020603050405020304" pitchFamily="18" charset="0"/>
              </a:rPr>
              <a:t>the all of SWP elements</a:t>
            </a:r>
          </a:p>
          <a:p>
            <a:pPr marL="171450" indent="-1714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Final </a:t>
            </a:r>
            <a:r>
              <a:rPr lang="en-US" dirty="0">
                <a:latin typeface="Times New Roman" panose="02020603050405020304" pitchFamily="18" charset="0"/>
                <a:cs typeface="Times New Roman" panose="02020603050405020304" pitchFamily="18" charset="0"/>
              </a:rPr>
              <a:t>provision of the </a:t>
            </a:r>
            <a:r>
              <a:rPr lang="en-US" dirty="0" smtClean="0">
                <a:latin typeface="Times New Roman" panose="02020603050405020304" pitchFamily="18" charset="0"/>
                <a:cs typeface="Times New Roman" panose="02020603050405020304" pitchFamily="18" charset="0"/>
              </a:rPr>
              <a:t>Monitoring </a:t>
            </a:r>
            <a:r>
              <a:rPr lang="en-US" dirty="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Evaluation</a:t>
            </a:r>
            <a:endParaRPr lang="en-US" dirty="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Best Practices on Monitoring/Evaluation </a:t>
            </a:r>
          </a:p>
          <a:p>
            <a:pPr marL="171450" indent="-1714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Administrative Review &amp; </a:t>
            </a:r>
            <a:r>
              <a:rPr lang="en-US" dirty="0" smtClean="0">
                <a:latin typeface="Times New Roman" panose="02020603050405020304" pitchFamily="18" charset="0"/>
                <a:cs typeface="Times New Roman" panose="02020603050405020304" pitchFamily="18" charset="0"/>
              </a:rPr>
              <a:t>Monitoring/Evaluation </a:t>
            </a:r>
          </a:p>
          <a:p>
            <a:pPr marL="171450" indent="-1714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Resources on </a:t>
            </a:r>
            <a:r>
              <a:rPr lang="en-US" dirty="0" smtClean="0">
                <a:latin typeface="Times New Roman" panose="02020603050405020304" pitchFamily="18" charset="0"/>
                <a:cs typeface="Times New Roman" panose="02020603050405020304" pitchFamily="18" charset="0"/>
              </a:rPr>
              <a:t>Monitoring/Evaluation</a:t>
            </a:r>
          </a:p>
          <a:p>
            <a:pPr marL="171450" indent="-1714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Next Step</a:t>
            </a:r>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p:txBody>
      </p:sp>
      <p:pic>
        <p:nvPicPr>
          <p:cNvPr id="4" name="Content Placeholder 9">
            <a:hlinkClick r:id="rId3"/>
          </p:cNvPr>
          <p:cNvPicPr>
            <a:picLocks noChangeAspect="1"/>
          </p:cNvPicPr>
          <p:nvPr/>
        </p:nvPicPr>
        <p:blipFill rotWithShape="1">
          <a:blip r:embed="rId4"/>
          <a:srcRect l="13333" t="61365" r="65278" b="16413"/>
          <a:stretch/>
        </p:blipFill>
        <p:spPr>
          <a:xfrm>
            <a:off x="3352800" y="6107660"/>
            <a:ext cx="2176667" cy="636039"/>
          </a:xfrm>
          <a:prstGeom prst="rect">
            <a:avLst/>
          </a:prstGeom>
        </p:spPr>
      </p:pic>
      <p:pic>
        <p:nvPicPr>
          <p:cNvPr id="5" name="Picture 5" descr="C:\Users\zrida\Desktop\NE_USDA.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163107"/>
            <a:ext cx="1128713" cy="112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57446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4898"/>
            <a:ext cx="8229600" cy="1143000"/>
          </a:xfrm>
        </p:spPr>
        <p:txBody>
          <a:bodyPr/>
          <a:lstStyle/>
          <a:p>
            <a:r>
              <a:rPr lang="en-US" dirty="0" smtClean="0">
                <a:latin typeface="Times New Roman" panose="02020603050405020304" pitchFamily="18" charset="0"/>
                <a:cs typeface="Times New Roman" panose="02020603050405020304" pitchFamily="18" charset="0"/>
              </a:rPr>
              <a:t>Nutrition Education </a:t>
            </a:r>
            <a:endParaRPr lang="en-US" dirty="0">
              <a:latin typeface="Times New Roman" panose="02020603050405020304" pitchFamily="18" charset="0"/>
              <a:cs typeface="Times New Roman" panose="02020603050405020304" pitchFamily="18"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41658149"/>
              </p:ext>
            </p:extLst>
          </p:nvPr>
        </p:nvGraphicFramePr>
        <p:xfrm>
          <a:off x="381000" y="1106651"/>
          <a:ext cx="8534400" cy="4821215"/>
        </p:xfrm>
        <a:graphic>
          <a:graphicData uri="http://schemas.openxmlformats.org/drawingml/2006/table">
            <a:tbl>
              <a:tblPr firstRow="1" bandRow="1">
                <a:tableStyleId>{3C2FFA5D-87B4-456A-9821-1D502468CF0F}</a:tableStyleId>
              </a:tblPr>
              <a:tblGrid>
                <a:gridCol w="6452937"/>
                <a:gridCol w="721895"/>
                <a:gridCol w="842210"/>
                <a:gridCol w="517358"/>
              </a:tblGrid>
              <a:tr h="925286">
                <a:tc>
                  <a:txBody>
                    <a:bodyPr/>
                    <a:lstStyle/>
                    <a:p>
                      <a:r>
                        <a:rPr lang="en-US" dirty="0" smtClean="0"/>
                        <a:t>Annual</a:t>
                      </a:r>
                      <a:r>
                        <a:rPr lang="en-US" baseline="0" dirty="0" smtClean="0"/>
                        <a:t> Report Check List</a:t>
                      </a:r>
                    </a:p>
                    <a:p>
                      <a:r>
                        <a:rPr lang="en-US" baseline="0" dirty="0" smtClean="0"/>
                        <a:t>Nutrition Education </a:t>
                      </a:r>
                      <a:endParaRPr lang="en-US" dirty="0"/>
                    </a:p>
                  </a:txBody>
                  <a:tcPr/>
                </a:tc>
                <a:tc>
                  <a:txBody>
                    <a:bodyPr/>
                    <a:lstStyle/>
                    <a:p>
                      <a:r>
                        <a:rPr lang="en-US" dirty="0" smtClean="0"/>
                        <a:t>Yes</a:t>
                      </a:r>
                      <a:endParaRPr lang="en-US" dirty="0"/>
                    </a:p>
                  </a:txBody>
                  <a:tcPr/>
                </a:tc>
                <a:tc>
                  <a:txBody>
                    <a:bodyPr/>
                    <a:lstStyle/>
                    <a:p>
                      <a:r>
                        <a:rPr lang="en-US" sz="1200" dirty="0" smtClean="0"/>
                        <a:t>In Progress</a:t>
                      </a:r>
                      <a:endParaRPr lang="en-US" sz="1200" dirty="0"/>
                    </a:p>
                  </a:txBody>
                  <a:tcPr/>
                </a:tc>
                <a:tc>
                  <a:txBody>
                    <a:bodyPr/>
                    <a:lstStyle/>
                    <a:p>
                      <a:r>
                        <a:rPr lang="en-US" dirty="0" smtClean="0"/>
                        <a:t>No</a:t>
                      </a:r>
                      <a:endParaRPr lang="en-US" dirty="0"/>
                    </a:p>
                  </a:txBody>
                  <a:tcPr/>
                </a:tc>
              </a:tr>
              <a:tr h="925286">
                <a:tc>
                  <a:txBody>
                    <a:bodyPr/>
                    <a:lstStyle/>
                    <a:p>
                      <a:pPr>
                        <a:buFont typeface="Arial" pitchFamily="34" charset="0"/>
                        <a:buChar char="•"/>
                      </a:pPr>
                      <a:r>
                        <a:rPr lang="en-US" dirty="0" smtClean="0"/>
                        <a:t> Students receive nutrition education</a:t>
                      </a:r>
                      <a:r>
                        <a:rPr lang="en-US" baseline="0" dirty="0" smtClean="0"/>
                        <a:t> that teaches the skills needed to adopt healthy eating behaviors </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r>
              <a:tr h="925286">
                <a:tc>
                  <a:txBody>
                    <a:bodyPr/>
                    <a:lstStyle/>
                    <a:p>
                      <a:pPr>
                        <a:buFont typeface="Arial" pitchFamily="34" charset="0"/>
                        <a:buChar char="•"/>
                      </a:pPr>
                      <a:r>
                        <a:rPr lang="en-US" dirty="0" smtClean="0"/>
                        <a:t> Classroom nutrition information is reinforced in</a:t>
                      </a:r>
                      <a:r>
                        <a:rPr lang="en-US" baseline="0" dirty="0" smtClean="0"/>
                        <a:t> the school cafeteria setting as well as in the classroom</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r>
              <a:tr h="1120071">
                <a:tc gridSpan="4">
                  <a:txBody>
                    <a:bodyPr/>
                    <a:lstStyle/>
                    <a:p>
                      <a:pPr marL="285750" indent="-285750">
                        <a:buFont typeface="Arial" panose="020B0604020202020204" pitchFamily="34" charset="0"/>
                        <a:buChar char="•"/>
                      </a:pPr>
                      <a:r>
                        <a:rPr lang="en-US" baseline="0" dirty="0" smtClean="0"/>
                        <a:t>Describe your overall goals/priorities for nutrition education and promotion:  </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925286">
                <a:tc gridSpan="4">
                  <a:txBody>
                    <a:bodyPr/>
                    <a:lstStyle/>
                    <a:p>
                      <a:pPr>
                        <a:buFont typeface="Arial" pitchFamily="34" charset="0"/>
                        <a:buChar char="•"/>
                      </a:pPr>
                      <a:r>
                        <a:rPr lang="en-US" dirty="0" smtClean="0"/>
                        <a:t> Describe your progress towards district</a:t>
                      </a:r>
                      <a:r>
                        <a:rPr lang="en-US" baseline="0" dirty="0" smtClean="0"/>
                        <a:t> nutrition education ( e.g. classroom instruction, parent education) goals/priorities: </a:t>
                      </a:r>
                      <a:endParaRPr lang="en-US" sz="1400"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bl>
          </a:graphicData>
        </a:graphic>
      </p:graphicFrame>
      <p:pic>
        <p:nvPicPr>
          <p:cNvPr id="4" name="Content Placeholder 9"/>
          <p:cNvPicPr>
            <a:picLocks noChangeAspect="1"/>
          </p:cNvPicPr>
          <p:nvPr/>
        </p:nvPicPr>
        <p:blipFill rotWithShape="1">
          <a:blip r:embed="rId3"/>
          <a:srcRect l="13333" t="61365" r="65278" b="16413"/>
          <a:stretch/>
        </p:blipFill>
        <p:spPr>
          <a:xfrm>
            <a:off x="3184297" y="5982697"/>
            <a:ext cx="2581653" cy="754379"/>
          </a:xfrm>
          <a:prstGeom prst="rect">
            <a:avLst/>
          </a:prstGeom>
        </p:spPr>
      </p:pic>
    </p:spTree>
    <p:extLst>
      <p:ext uri="{BB962C8B-B14F-4D97-AF65-F5344CB8AC3E}">
        <p14:creationId xmlns:p14="http://schemas.microsoft.com/office/powerpoint/2010/main" val="40423592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722"/>
            <a:ext cx="8229600" cy="1143000"/>
          </a:xfrm>
        </p:spPr>
        <p:txBody>
          <a:bodyPr/>
          <a:lstStyle/>
          <a:p>
            <a:r>
              <a:rPr lang="en-US" dirty="0" smtClean="0">
                <a:latin typeface="Times New Roman" panose="02020603050405020304" pitchFamily="18" charset="0"/>
                <a:cs typeface="Times New Roman" panose="02020603050405020304" pitchFamily="18" charset="0"/>
              </a:rPr>
              <a:t>Nutrition Promotion </a:t>
            </a:r>
            <a:endParaRPr lang="en-US" dirty="0">
              <a:latin typeface="Times New Roman" panose="02020603050405020304" pitchFamily="18" charset="0"/>
              <a:cs typeface="Times New Roman" panose="02020603050405020304" pitchFamily="18"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887768809"/>
              </p:ext>
            </p:extLst>
          </p:nvPr>
        </p:nvGraphicFramePr>
        <p:xfrm>
          <a:off x="381000" y="1071209"/>
          <a:ext cx="8534400" cy="4821215"/>
        </p:xfrm>
        <a:graphic>
          <a:graphicData uri="http://schemas.openxmlformats.org/drawingml/2006/table">
            <a:tbl>
              <a:tblPr firstRow="1" bandRow="1">
                <a:tableStyleId>{775DCB02-9BB8-47FD-8907-85C794F793BA}</a:tableStyleId>
              </a:tblPr>
              <a:tblGrid>
                <a:gridCol w="6452937"/>
                <a:gridCol w="721895"/>
                <a:gridCol w="842210"/>
                <a:gridCol w="517358"/>
              </a:tblGrid>
              <a:tr h="925286">
                <a:tc>
                  <a:txBody>
                    <a:bodyPr/>
                    <a:lstStyle/>
                    <a:p>
                      <a:r>
                        <a:rPr lang="en-US" dirty="0" smtClean="0"/>
                        <a:t>Annual</a:t>
                      </a:r>
                      <a:r>
                        <a:rPr lang="en-US" baseline="0" dirty="0" smtClean="0"/>
                        <a:t> Report Check List</a:t>
                      </a:r>
                    </a:p>
                    <a:p>
                      <a:r>
                        <a:rPr lang="en-US" baseline="0" dirty="0" smtClean="0"/>
                        <a:t>Nutrition Promotion  </a:t>
                      </a:r>
                      <a:endParaRPr lang="en-US" dirty="0"/>
                    </a:p>
                  </a:txBody>
                  <a:tcPr/>
                </a:tc>
                <a:tc>
                  <a:txBody>
                    <a:bodyPr/>
                    <a:lstStyle/>
                    <a:p>
                      <a:r>
                        <a:rPr lang="en-US" dirty="0" smtClean="0"/>
                        <a:t>Yes</a:t>
                      </a:r>
                      <a:endParaRPr lang="en-US" dirty="0"/>
                    </a:p>
                  </a:txBody>
                  <a:tcPr/>
                </a:tc>
                <a:tc>
                  <a:txBody>
                    <a:bodyPr/>
                    <a:lstStyle/>
                    <a:p>
                      <a:r>
                        <a:rPr lang="en-US" sz="1200" dirty="0" smtClean="0"/>
                        <a:t>In Progress</a:t>
                      </a:r>
                      <a:endParaRPr lang="en-US" sz="1200" dirty="0"/>
                    </a:p>
                  </a:txBody>
                  <a:tcPr/>
                </a:tc>
                <a:tc>
                  <a:txBody>
                    <a:bodyPr/>
                    <a:lstStyle/>
                    <a:p>
                      <a:r>
                        <a:rPr lang="en-US" dirty="0" smtClean="0"/>
                        <a:t>No</a:t>
                      </a:r>
                      <a:endParaRPr lang="en-US" dirty="0"/>
                    </a:p>
                  </a:txBody>
                  <a:tcPr/>
                </a:tc>
              </a:tr>
              <a:tr h="925286">
                <a:tc>
                  <a:txBody>
                    <a:bodyPr/>
                    <a:lstStyle/>
                    <a:p>
                      <a:pPr>
                        <a:buFont typeface="Arial" pitchFamily="34" charset="0"/>
                        <a:buChar char="•"/>
                      </a:pPr>
                      <a:r>
                        <a:rPr lang="en-US" dirty="0" smtClean="0"/>
                        <a:t> All</a:t>
                      </a:r>
                      <a:r>
                        <a:rPr lang="en-US" baseline="0" dirty="0" smtClean="0"/>
                        <a:t> foods available during the school day are offered to students with consideration for promoting health and reeducating childhood obesity. </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r>
              <a:tr h="925286">
                <a:tc>
                  <a:txBody>
                    <a:bodyPr/>
                    <a:lstStyle/>
                    <a:p>
                      <a:pPr>
                        <a:buFont typeface="Arial" pitchFamily="34" charset="0"/>
                        <a:buChar char="•"/>
                      </a:pPr>
                      <a:r>
                        <a:rPr lang="en-US" dirty="0" smtClean="0"/>
                        <a:t> Food and beverages are not offered as a reward for student’s performance or behavior.  </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r>
              <a:tr h="1120071">
                <a:tc gridSpan="4">
                  <a:txBody>
                    <a:bodyPr/>
                    <a:lstStyle/>
                    <a:p>
                      <a:pPr marL="285750" indent="-285750">
                        <a:buFont typeface="Arial" panose="020B0604020202020204" pitchFamily="34" charset="0"/>
                        <a:buChar char="•"/>
                      </a:pPr>
                      <a:r>
                        <a:rPr lang="en-US" baseline="0" dirty="0" smtClean="0"/>
                        <a:t>Describe your overall goals/priorities for nutrition promotion and promotion:  </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925286">
                <a:tc gridSpan="4">
                  <a:txBody>
                    <a:bodyPr/>
                    <a:lstStyle/>
                    <a:p>
                      <a:pPr>
                        <a:buFont typeface="Arial" pitchFamily="34" charset="0"/>
                        <a:buChar char="•"/>
                      </a:pPr>
                      <a:r>
                        <a:rPr lang="en-US" dirty="0" smtClean="0"/>
                        <a:t> Describe your progress towards district</a:t>
                      </a:r>
                      <a:r>
                        <a:rPr lang="en-US" baseline="0" dirty="0" smtClean="0"/>
                        <a:t> nutrition promotion ( e.g. Smarter Lunchroom techniques, increasing school lunch and  breakfast participation, advertising healthy foods) goals/priorities: </a:t>
                      </a:r>
                      <a:endParaRPr lang="en-US" sz="1400"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bl>
          </a:graphicData>
        </a:graphic>
      </p:graphicFrame>
      <p:pic>
        <p:nvPicPr>
          <p:cNvPr id="4" name="Content Placeholder 9"/>
          <p:cNvPicPr>
            <a:picLocks noChangeAspect="1"/>
          </p:cNvPicPr>
          <p:nvPr/>
        </p:nvPicPr>
        <p:blipFill rotWithShape="1">
          <a:blip r:embed="rId3"/>
          <a:srcRect l="13333" t="61365" r="65278" b="16413"/>
          <a:stretch/>
        </p:blipFill>
        <p:spPr>
          <a:xfrm>
            <a:off x="3184297" y="5982697"/>
            <a:ext cx="2581653" cy="754379"/>
          </a:xfrm>
          <a:prstGeom prst="rect">
            <a:avLst/>
          </a:prstGeom>
        </p:spPr>
      </p:pic>
    </p:spTree>
    <p:extLst>
      <p:ext uri="{BB962C8B-B14F-4D97-AF65-F5344CB8AC3E}">
        <p14:creationId xmlns:p14="http://schemas.microsoft.com/office/powerpoint/2010/main" val="36939981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latin typeface="Times New Roman" panose="02020603050405020304" pitchFamily="18" charset="0"/>
                <a:cs typeface="Times New Roman" panose="02020603050405020304" pitchFamily="18" charset="0"/>
              </a:rPr>
              <a:t>Physical Activity</a:t>
            </a:r>
            <a:endParaRPr lang="en-US" dirty="0">
              <a:latin typeface="Times New Roman" panose="02020603050405020304" pitchFamily="18" charset="0"/>
              <a:cs typeface="Times New Roman" panose="02020603050405020304" pitchFamily="18"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490979727"/>
              </p:ext>
            </p:extLst>
          </p:nvPr>
        </p:nvGraphicFramePr>
        <p:xfrm>
          <a:off x="381000" y="1064121"/>
          <a:ext cx="8534400" cy="5084649"/>
        </p:xfrm>
        <a:graphic>
          <a:graphicData uri="http://schemas.openxmlformats.org/drawingml/2006/table">
            <a:tbl>
              <a:tblPr firstRow="1" bandRow="1">
                <a:tableStyleId>{3C2FFA5D-87B4-456A-9821-1D502468CF0F}</a:tableStyleId>
              </a:tblPr>
              <a:tblGrid>
                <a:gridCol w="6452937"/>
                <a:gridCol w="721895"/>
                <a:gridCol w="842210"/>
                <a:gridCol w="517358"/>
              </a:tblGrid>
              <a:tr h="925286">
                <a:tc>
                  <a:txBody>
                    <a:bodyPr/>
                    <a:lstStyle/>
                    <a:p>
                      <a:r>
                        <a:rPr lang="en-US" dirty="0" smtClean="0"/>
                        <a:t>Annual</a:t>
                      </a:r>
                      <a:r>
                        <a:rPr lang="en-US" baseline="0" dirty="0" smtClean="0"/>
                        <a:t> Report Check List</a:t>
                      </a:r>
                    </a:p>
                    <a:p>
                      <a:r>
                        <a:rPr lang="en-US" baseline="0" dirty="0" smtClean="0"/>
                        <a:t>Physical Activity</a:t>
                      </a:r>
                      <a:endParaRPr lang="en-US" dirty="0"/>
                    </a:p>
                  </a:txBody>
                  <a:tcPr/>
                </a:tc>
                <a:tc>
                  <a:txBody>
                    <a:bodyPr/>
                    <a:lstStyle/>
                    <a:p>
                      <a:r>
                        <a:rPr lang="en-US" dirty="0" smtClean="0"/>
                        <a:t>Yes</a:t>
                      </a:r>
                      <a:endParaRPr lang="en-US" dirty="0"/>
                    </a:p>
                  </a:txBody>
                  <a:tcPr/>
                </a:tc>
                <a:tc>
                  <a:txBody>
                    <a:bodyPr/>
                    <a:lstStyle/>
                    <a:p>
                      <a:r>
                        <a:rPr lang="en-US" sz="1200" dirty="0" smtClean="0"/>
                        <a:t>In Progress</a:t>
                      </a:r>
                      <a:endParaRPr lang="en-US" sz="1200" dirty="0"/>
                    </a:p>
                  </a:txBody>
                  <a:tcPr/>
                </a:tc>
                <a:tc>
                  <a:txBody>
                    <a:bodyPr/>
                    <a:lstStyle/>
                    <a:p>
                      <a:r>
                        <a:rPr lang="en-US" dirty="0" smtClean="0"/>
                        <a:t>No</a:t>
                      </a:r>
                      <a:endParaRPr lang="en-US" dirty="0"/>
                    </a:p>
                  </a:txBody>
                  <a:tcPr/>
                </a:tc>
              </a:tr>
              <a:tr h="925286">
                <a:tc>
                  <a:txBody>
                    <a:bodyPr/>
                    <a:lstStyle/>
                    <a:p>
                      <a:pPr>
                        <a:buFont typeface="Arial" pitchFamily="34" charset="0"/>
                        <a:buChar char="•"/>
                      </a:pPr>
                      <a:r>
                        <a:rPr lang="en-US" baseline="0" dirty="0" smtClean="0"/>
                        <a:t> We currently provide________ minutes of recess each day and _______ total minutes of PA each day for our s students</a:t>
                      </a:r>
                    </a:p>
                    <a:p>
                      <a:pPr>
                        <a:buFont typeface="Arial" pitchFamily="34" charset="0"/>
                        <a:buChar char="•"/>
                      </a:pPr>
                      <a:endParaRPr lang="en-US" dirty="0"/>
                    </a:p>
                  </a:txBody>
                  <a:tcPr/>
                </a:tc>
                <a:tc>
                  <a:txBody>
                    <a:bodyPr/>
                    <a:lstStyle/>
                    <a:p>
                      <a:endParaRPr lang="en-US"/>
                    </a:p>
                  </a:txBody>
                  <a:tcPr/>
                </a:tc>
                <a:tc>
                  <a:txBody>
                    <a:bodyPr/>
                    <a:lstStyle/>
                    <a:p>
                      <a:endParaRPr lang="en-US"/>
                    </a:p>
                  </a:txBody>
                  <a:tcPr/>
                </a:tc>
                <a:tc>
                  <a:txBody>
                    <a:bodyPr/>
                    <a:lstStyle/>
                    <a:p>
                      <a:endParaRPr lang="en-US"/>
                    </a:p>
                  </a:txBody>
                  <a:tcPr/>
                </a:tc>
              </a:tr>
              <a:tr h="925286">
                <a:tc>
                  <a:txBody>
                    <a:bodyPr/>
                    <a:lstStyle/>
                    <a:p>
                      <a:pPr>
                        <a:buFont typeface="Arial" pitchFamily="34" charset="0"/>
                        <a:buChar char="•"/>
                      </a:pPr>
                      <a:r>
                        <a:rPr lang="en-US" dirty="0" smtClean="0"/>
                        <a:t> Recess in held outdoors, when partial</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1120071">
                <a:tc gridSpan="4">
                  <a:txBody>
                    <a:bodyPr/>
                    <a:lstStyle/>
                    <a:p>
                      <a:pPr marL="285750" indent="-285750">
                        <a:buFont typeface="Arial" panose="020B0604020202020204" pitchFamily="34" charset="0"/>
                        <a:buChar char="•"/>
                      </a:pPr>
                      <a:r>
                        <a:rPr lang="en-US" baseline="0" dirty="0" smtClean="0"/>
                        <a:t>Describe your overall goals/priorities for physical activity and promotion:  </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925286">
                <a:tc gridSpan="4">
                  <a:txBody>
                    <a:bodyPr/>
                    <a:lstStyle/>
                    <a:p>
                      <a:pPr>
                        <a:buFont typeface="Arial" pitchFamily="34" charset="0"/>
                        <a:buChar char="•"/>
                      </a:pPr>
                      <a:r>
                        <a:rPr lang="en-US" dirty="0" smtClean="0"/>
                        <a:t> Describe your progress towards district</a:t>
                      </a:r>
                      <a:r>
                        <a:rPr lang="en-US" baseline="0" dirty="0" smtClean="0"/>
                        <a:t> physical activity goals/priorities: </a:t>
                      </a:r>
                      <a:endParaRPr lang="en-US" sz="1400"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bl>
          </a:graphicData>
        </a:graphic>
      </p:graphicFrame>
      <p:pic>
        <p:nvPicPr>
          <p:cNvPr id="4" name="Content Placeholder 9"/>
          <p:cNvPicPr>
            <a:picLocks noChangeAspect="1"/>
          </p:cNvPicPr>
          <p:nvPr/>
        </p:nvPicPr>
        <p:blipFill rotWithShape="1">
          <a:blip r:embed="rId3"/>
          <a:srcRect l="13333" t="61365" r="65278" b="16413"/>
          <a:stretch/>
        </p:blipFill>
        <p:spPr>
          <a:xfrm>
            <a:off x="3579628" y="6233639"/>
            <a:ext cx="2136703" cy="624361"/>
          </a:xfrm>
          <a:prstGeom prst="rect">
            <a:avLst/>
          </a:prstGeom>
        </p:spPr>
      </p:pic>
    </p:spTree>
    <p:extLst>
      <p:ext uri="{BB962C8B-B14F-4D97-AF65-F5344CB8AC3E}">
        <p14:creationId xmlns:p14="http://schemas.microsoft.com/office/powerpoint/2010/main" val="38925921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Public Notification</a:t>
            </a:r>
            <a:endParaRPr lang="en-US" dirty="0">
              <a:latin typeface="Times New Roman" panose="02020603050405020304" pitchFamily="18" charset="0"/>
              <a:cs typeface="Times New Roman" panose="02020603050405020304" pitchFamily="18"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88766453"/>
              </p:ext>
            </p:extLst>
          </p:nvPr>
        </p:nvGraphicFramePr>
        <p:xfrm>
          <a:off x="381000" y="1333480"/>
          <a:ext cx="8534400" cy="4513218"/>
        </p:xfrm>
        <a:graphic>
          <a:graphicData uri="http://schemas.openxmlformats.org/drawingml/2006/table">
            <a:tbl>
              <a:tblPr firstRow="1" bandRow="1">
                <a:tableStyleId>{08FB837D-C827-4EFA-A057-4D05807E0F7C}</a:tableStyleId>
              </a:tblPr>
              <a:tblGrid>
                <a:gridCol w="6452937"/>
                <a:gridCol w="721895"/>
                <a:gridCol w="842210"/>
                <a:gridCol w="517358"/>
              </a:tblGrid>
              <a:tr h="925286">
                <a:tc>
                  <a:txBody>
                    <a:bodyPr/>
                    <a:lstStyle/>
                    <a:p>
                      <a:r>
                        <a:rPr lang="en-US" dirty="0" smtClean="0"/>
                        <a:t>Annual</a:t>
                      </a:r>
                      <a:r>
                        <a:rPr lang="en-US" baseline="0" dirty="0" smtClean="0"/>
                        <a:t> Report Check List</a:t>
                      </a:r>
                    </a:p>
                    <a:p>
                      <a:r>
                        <a:rPr lang="en-US" baseline="0" dirty="0" smtClean="0"/>
                        <a:t>Public Notification  </a:t>
                      </a:r>
                      <a:endParaRPr lang="en-US" dirty="0"/>
                    </a:p>
                  </a:txBody>
                  <a:tcPr/>
                </a:tc>
                <a:tc>
                  <a:txBody>
                    <a:bodyPr/>
                    <a:lstStyle/>
                    <a:p>
                      <a:r>
                        <a:rPr lang="en-US" dirty="0" smtClean="0"/>
                        <a:t>Yes</a:t>
                      </a:r>
                      <a:endParaRPr lang="en-US" dirty="0"/>
                    </a:p>
                  </a:txBody>
                  <a:tcPr/>
                </a:tc>
                <a:tc>
                  <a:txBody>
                    <a:bodyPr/>
                    <a:lstStyle/>
                    <a:p>
                      <a:r>
                        <a:rPr lang="en-US" sz="1200" dirty="0" smtClean="0"/>
                        <a:t>In Progress</a:t>
                      </a:r>
                      <a:endParaRPr lang="en-US" sz="1200" dirty="0"/>
                    </a:p>
                  </a:txBody>
                  <a:tcPr/>
                </a:tc>
                <a:tc>
                  <a:txBody>
                    <a:bodyPr/>
                    <a:lstStyle/>
                    <a:p>
                      <a:r>
                        <a:rPr lang="en-US" dirty="0" smtClean="0"/>
                        <a:t>No</a:t>
                      </a:r>
                      <a:endParaRPr lang="en-US" dirty="0"/>
                    </a:p>
                  </a:txBody>
                  <a:tcPr/>
                </a:tc>
              </a:tr>
              <a:tr h="925286">
                <a:tc>
                  <a:txBody>
                    <a:bodyPr/>
                    <a:lstStyle/>
                    <a:p>
                      <a:pPr>
                        <a:buFont typeface="Arial" pitchFamily="34" charset="0"/>
                        <a:buChar char="•"/>
                      </a:pPr>
                      <a:r>
                        <a:rPr lang="en-US" dirty="0" smtClean="0"/>
                        <a:t>We regularly,</a:t>
                      </a:r>
                      <a:r>
                        <a:rPr lang="en-US" baseline="0" dirty="0" smtClean="0"/>
                        <a:t> at least annually, inform and update the public about the content, implementation of, and progress towards goals in our wellness policy.</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r>
              <a:tr h="925286">
                <a:tc>
                  <a:txBody>
                    <a:bodyPr/>
                    <a:lstStyle/>
                    <a:p>
                      <a:pPr>
                        <a:buFont typeface="Arial" pitchFamily="34" charset="0"/>
                        <a:buChar char="•"/>
                      </a:pPr>
                      <a:r>
                        <a:rPr lang="en-US" dirty="0" smtClean="0"/>
                        <a:t>Our last update</a:t>
                      </a:r>
                      <a:r>
                        <a:rPr lang="en-US" baseline="0" dirty="0" smtClean="0"/>
                        <a:t> was on _____________________ Specific cate</a:t>
                      </a:r>
                      <a:endParaRPr lang="en-US" dirty="0"/>
                    </a:p>
                  </a:txBody>
                  <a:tcPr/>
                </a:tc>
                <a:tc>
                  <a:txBody>
                    <a:bodyPr/>
                    <a:lstStyle/>
                    <a:p>
                      <a:endParaRPr lang="en-US"/>
                    </a:p>
                  </a:txBody>
                  <a:tcPr/>
                </a:tc>
                <a:tc>
                  <a:txBody>
                    <a:bodyPr/>
                    <a:lstStyle/>
                    <a:p>
                      <a:endParaRPr lang="en-US" dirty="0"/>
                    </a:p>
                  </a:txBody>
                  <a:tcPr/>
                </a:tc>
                <a:tc>
                  <a:txBody>
                    <a:bodyPr/>
                    <a:lstStyle/>
                    <a:p>
                      <a:endParaRPr lang="en-US"/>
                    </a:p>
                  </a:txBody>
                  <a:tcPr/>
                </a:tc>
              </a:tr>
              <a:tr h="1120071">
                <a:tc>
                  <a:txBody>
                    <a:bodyPr/>
                    <a:lstStyle/>
                    <a:p>
                      <a:pPr marL="285750" indent="-285750">
                        <a:buFont typeface="Wingdings" panose="05000000000000000000" pitchFamily="2" charset="2"/>
                        <a:buChar char="q"/>
                        <a:defRPr/>
                      </a:pPr>
                      <a:r>
                        <a:rPr lang="en-US" dirty="0" smtClean="0"/>
                        <a:t>The District will use electronic and non-electronic mechanisms</a:t>
                      </a:r>
                      <a:r>
                        <a:rPr lang="en-US" baseline="0" dirty="0" smtClean="0"/>
                        <a:t> including:</a:t>
                      </a:r>
                      <a:endParaRPr lang="en-US" dirty="0" smtClean="0"/>
                    </a:p>
                    <a:p>
                      <a:pPr marL="285750" indent="-285750">
                        <a:buFont typeface="Wingdings" panose="05000000000000000000" pitchFamily="2" charset="2"/>
                        <a:buChar char="q"/>
                        <a:defRPr/>
                      </a:pPr>
                      <a:r>
                        <a:rPr lang="en-US" dirty="0" smtClean="0"/>
                        <a:t>Email</a:t>
                      </a:r>
                    </a:p>
                    <a:p>
                      <a:pPr marL="285750" indent="-285750">
                        <a:buFont typeface="Wingdings" panose="05000000000000000000" pitchFamily="2" charset="2"/>
                        <a:buChar char="q"/>
                        <a:defRPr/>
                      </a:pPr>
                      <a:r>
                        <a:rPr lang="en-US" dirty="0" smtClean="0"/>
                        <a:t> District’s website</a:t>
                      </a:r>
                    </a:p>
                    <a:p>
                      <a:pPr marL="285750" indent="-285750">
                        <a:buFont typeface="Wingdings" panose="05000000000000000000" pitchFamily="2" charset="2"/>
                        <a:buChar char="q"/>
                        <a:defRPr/>
                      </a:pPr>
                      <a:r>
                        <a:rPr lang="en-US" dirty="0" smtClean="0"/>
                        <a:t>Newsletters</a:t>
                      </a:r>
                    </a:p>
                    <a:p>
                      <a:pPr marL="285750" indent="-285750">
                        <a:buFont typeface="Wingdings" panose="05000000000000000000" pitchFamily="2" charset="2"/>
                        <a:buChar char="q"/>
                        <a:defRPr/>
                      </a:pPr>
                      <a:r>
                        <a:rPr lang="en-US" dirty="0" smtClean="0"/>
                        <a:t>Presentations to parents</a:t>
                      </a:r>
                      <a:endParaRPr lang="en-US" dirty="0" smtClean="0">
                        <a:latin typeface="Times New Roman" panose="02020603050405020304" pitchFamily="18" charset="0"/>
                        <a:cs typeface="Times New Roman" panose="02020603050405020304" pitchFamily="18" charset="0"/>
                      </a:endParaRPr>
                    </a:p>
                  </a:txBody>
                  <a:tcPr/>
                </a:tc>
                <a:tc>
                  <a:txBody>
                    <a:bodyPr/>
                    <a:lstStyle/>
                    <a:p>
                      <a:pPr marL="285750" indent="-285750">
                        <a:buFont typeface="Wingdings" panose="05000000000000000000" pitchFamily="2" charset="2"/>
                        <a:buChar char="q"/>
                        <a:defRPr/>
                      </a:pPr>
                      <a:endParaRPr lang="en-US" dirty="0" smtClean="0">
                        <a:latin typeface="Times New Roman" panose="02020603050405020304" pitchFamily="18" charset="0"/>
                        <a:cs typeface="Times New Roman" panose="02020603050405020304" pitchFamily="18" charset="0"/>
                      </a:endParaRPr>
                    </a:p>
                  </a:txBody>
                  <a:tcPr/>
                </a:tc>
                <a:tc>
                  <a:txBody>
                    <a:bodyPr/>
                    <a:lstStyle/>
                    <a:p>
                      <a:pPr marL="285750" indent="-285750">
                        <a:buFont typeface="Wingdings" panose="05000000000000000000" pitchFamily="2" charset="2"/>
                        <a:buChar char="q"/>
                        <a:defRPr/>
                      </a:pPr>
                      <a:endParaRPr lang="en-US" dirty="0" smtClean="0">
                        <a:latin typeface="Times New Roman" panose="02020603050405020304" pitchFamily="18" charset="0"/>
                        <a:cs typeface="Times New Roman" panose="02020603050405020304" pitchFamily="18" charset="0"/>
                      </a:endParaRPr>
                    </a:p>
                  </a:txBody>
                  <a:tcPr/>
                </a:tc>
                <a:tc>
                  <a:txBody>
                    <a:bodyPr/>
                    <a:lstStyle/>
                    <a:p>
                      <a:pPr marL="285750" indent="-285750">
                        <a:buFont typeface="Wingdings" panose="05000000000000000000" pitchFamily="2" charset="2"/>
                        <a:buChar char="q"/>
                        <a:defRPr/>
                      </a:pPr>
                      <a:endParaRPr lang="en-US" dirty="0" smtClean="0">
                        <a:latin typeface="Times New Roman" panose="02020603050405020304" pitchFamily="18" charset="0"/>
                        <a:cs typeface="Times New Roman" panose="02020603050405020304" pitchFamily="18" charset="0"/>
                      </a:endParaRPr>
                    </a:p>
                  </a:txBody>
                  <a:tcPr/>
                </a:tc>
              </a:tr>
            </a:tbl>
          </a:graphicData>
        </a:graphic>
      </p:graphicFrame>
      <p:pic>
        <p:nvPicPr>
          <p:cNvPr id="4" name="Content Placeholder 9"/>
          <p:cNvPicPr>
            <a:picLocks noChangeAspect="1"/>
          </p:cNvPicPr>
          <p:nvPr/>
        </p:nvPicPr>
        <p:blipFill rotWithShape="1">
          <a:blip r:embed="rId3"/>
          <a:srcRect l="13333" t="61365" r="65278" b="16413"/>
          <a:stretch/>
        </p:blipFill>
        <p:spPr>
          <a:xfrm>
            <a:off x="3437860" y="6056790"/>
            <a:ext cx="2328090" cy="680286"/>
          </a:xfrm>
          <a:prstGeom prst="rect">
            <a:avLst/>
          </a:prstGeom>
        </p:spPr>
      </p:pic>
    </p:spTree>
    <p:extLst>
      <p:ext uri="{BB962C8B-B14F-4D97-AF65-F5344CB8AC3E}">
        <p14:creationId xmlns:p14="http://schemas.microsoft.com/office/powerpoint/2010/main" val="18521709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Monitoring &amp; Evaluation</a:t>
            </a:r>
            <a:endParaRPr lang="en-US" dirty="0">
              <a:latin typeface="Times New Roman" panose="02020603050405020304" pitchFamily="18" charset="0"/>
              <a:cs typeface="Times New Roman" panose="02020603050405020304" pitchFamily="18"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48836476"/>
              </p:ext>
            </p:extLst>
          </p:nvPr>
        </p:nvGraphicFramePr>
        <p:xfrm>
          <a:off x="381000" y="1609926"/>
          <a:ext cx="8534400" cy="3964578"/>
        </p:xfrm>
        <a:graphic>
          <a:graphicData uri="http://schemas.openxmlformats.org/drawingml/2006/table">
            <a:tbl>
              <a:tblPr firstRow="1" bandRow="1">
                <a:tableStyleId>{775DCB02-9BB8-47FD-8907-85C794F793BA}</a:tableStyleId>
              </a:tblPr>
              <a:tblGrid>
                <a:gridCol w="6452937"/>
                <a:gridCol w="721895"/>
                <a:gridCol w="842210"/>
                <a:gridCol w="517358"/>
              </a:tblGrid>
              <a:tr h="925286">
                <a:tc>
                  <a:txBody>
                    <a:bodyPr/>
                    <a:lstStyle/>
                    <a:p>
                      <a:r>
                        <a:rPr lang="en-US" dirty="0" smtClean="0"/>
                        <a:t>Annual</a:t>
                      </a:r>
                      <a:r>
                        <a:rPr lang="en-US" baseline="0" dirty="0" smtClean="0"/>
                        <a:t> Report Check List</a:t>
                      </a:r>
                    </a:p>
                    <a:p>
                      <a:r>
                        <a:rPr lang="en-US" baseline="0" dirty="0" smtClean="0"/>
                        <a:t>Monitoring &amp; Evaluation   </a:t>
                      </a:r>
                      <a:endParaRPr lang="en-US" dirty="0"/>
                    </a:p>
                  </a:txBody>
                  <a:tcPr/>
                </a:tc>
                <a:tc>
                  <a:txBody>
                    <a:bodyPr/>
                    <a:lstStyle/>
                    <a:p>
                      <a:r>
                        <a:rPr lang="en-US" dirty="0" smtClean="0"/>
                        <a:t>Yes</a:t>
                      </a:r>
                      <a:endParaRPr lang="en-US" dirty="0"/>
                    </a:p>
                  </a:txBody>
                  <a:tcPr/>
                </a:tc>
                <a:tc>
                  <a:txBody>
                    <a:bodyPr/>
                    <a:lstStyle/>
                    <a:p>
                      <a:r>
                        <a:rPr lang="en-US" sz="1200" dirty="0" smtClean="0"/>
                        <a:t>In Progress</a:t>
                      </a:r>
                      <a:endParaRPr lang="en-US" sz="1200" dirty="0"/>
                    </a:p>
                  </a:txBody>
                  <a:tcPr/>
                </a:tc>
                <a:tc>
                  <a:txBody>
                    <a:bodyPr/>
                    <a:lstStyle/>
                    <a:p>
                      <a:r>
                        <a:rPr lang="en-US" dirty="0" smtClean="0"/>
                        <a:t>No</a:t>
                      </a:r>
                      <a:endParaRPr lang="en-US" dirty="0"/>
                    </a:p>
                  </a:txBody>
                  <a:tcPr/>
                </a:tc>
              </a:tr>
              <a:tr h="925286">
                <a:tc>
                  <a:txBody>
                    <a:bodyPr/>
                    <a:lstStyle/>
                    <a:p>
                      <a:pPr>
                        <a:buFont typeface="Arial" pitchFamily="34" charset="0"/>
                        <a:buChar char="•"/>
                      </a:pPr>
                      <a:r>
                        <a:rPr lang="en-US" dirty="0" smtClean="0"/>
                        <a:t>Our superintendent or designee (name:______) ensures compliance with established district-wide nutrition and PA wellness policies</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r>
              <a:tr h="925286">
                <a:tc>
                  <a:txBody>
                    <a:bodyPr/>
                    <a:lstStyle/>
                    <a:p>
                      <a:pPr>
                        <a:buFont typeface="Arial" pitchFamily="34" charset="0"/>
                        <a:buChar char="•"/>
                      </a:pPr>
                      <a:r>
                        <a:rPr lang="en-US" dirty="0" smtClean="0"/>
                        <a:t>We</a:t>
                      </a:r>
                      <a:r>
                        <a:rPr lang="en-US" baseline="0" dirty="0" smtClean="0"/>
                        <a:t> send an annual summary report on district-wide compliance with the established nutrition and PA policies to the School Board.  Our latest summary was sent on______________ (specific date)</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r>
              <a:tr h="925286">
                <a:tc gridSpan="4">
                  <a:txBody>
                    <a:bodyPr/>
                    <a:lstStyle/>
                    <a:p>
                      <a:pPr>
                        <a:buFont typeface="Arial" pitchFamily="34" charset="0"/>
                        <a:buChar char="•"/>
                      </a:pPr>
                      <a:r>
                        <a:rPr lang="en-US" dirty="0" smtClean="0"/>
                        <a:t>Describe your progress towards district goals/priorities in other school based activities that promote student </a:t>
                      </a:r>
                      <a:r>
                        <a:rPr lang="en-US" baseline="0" dirty="0" smtClean="0"/>
                        <a:t>nutrition  and physical activity:</a:t>
                      </a:r>
                      <a:endParaRPr lang="en-US" sz="1400"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bl>
          </a:graphicData>
        </a:graphic>
      </p:graphicFrame>
      <p:pic>
        <p:nvPicPr>
          <p:cNvPr id="4" name="Content Placeholder 9"/>
          <p:cNvPicPr>
            <a:picLocks noChangeAspect="1"/>
          </p:cNvPicPr>
          <p:nvPr/>
        </p:nvPicPr>
        <p:blipFill rotWithShape="1">
          <a:blip r:embed="rId3"/>
          <a:srcRect l="13333" t="61365" r="65278" b="16413"/>
          <a:stretch/>
        </p:blipFill>
        <p:spPr>
          <a:xfrm>
            <a:off x="3184297" y="5982697"/>
            <a:ext cx="2581653" cy="754379"/>
          </a:xfrm>
          <a:prstGeom prst="rect">
            <a:avLst/>
          </a:prstGeom>
        </p:spPr>
      </p:pic>
    </p:spTree>
    <p:extLst>
      <p:ext uri="{BB962C8B-B14F-4D97-AF65-F5344CB8AC3E}">
        <p14:creationId xmlns:p14="http://schemas.microsoft.com/office/powerpoint/2010/main" val="37090514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9719" y="146951"/>
            <a:ext cx="6241561" cy="1143000"/>
          </a:xfrm>
        </p:spPr>
        <p:txBody>
          <a:bodyPr/>
          <a:lstStyle/>
          <a:p>
            <a:r>
              <a:rPr lang="en-US" dirty="0" smtClean="0">
                <a:latin typeface="Times New Roman" panose="02020603050405020304" pitchFamily="18" charset="0"/>
                <a:cs typeface="Times New Roman" panose="02020603050405020304" pitchFamily="18" charset="0"/>
              </a:rPr>
              <a:t>What’s Next? </a:t>
            </a:r>
            <a:endParaRPr lang="en-US" dirty="0">
              <a:latin typeface="Times New Roman" panose="02020603050405020304" pitchFamily="18" charset="0"/>
              <a:cs typeface="Times New Roman" panose="02020603050405020304"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23935019"/>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6" name="Straight Connector 5"/>
          <p:cNvCxnSpPr/>
          <p:nvPr/>
        </p:nvCxnSpPr>
        <p:spPr>
          <a:xfrm>
            <a:off x="4375150" y="3003550"/>
            <a:ext cx="393700" cy="0"/>
          </a:xfrm>
          <a:prstGeom prst="line">
            <a:avLst/>
          </a:prstGeom>
        </p:spPr>
        <p:style>
          <a:lnRef idx="2">
            <a:schemeClr val="accent3"/>
          </a:lnRef>
          <a:fillRef idx="0">
            <a:schemeClr val="accent3"/>
          </a:fillRef>
          <a:effectRef idx="1">
            <a:schemeClr val="accent3"/>
          </a:effectRef>
          <a:fontRef idx="minor">
            <a:schemeClr val="tx1"/>
          </a:fontRef>
        </p:style>
      </p:cxnSp>
      <p:pic>
        <p:nvPicPr>
          <p:cNvPr id="12" name="Picture 11"/>
          <p:cNvPicPr>
            <a:picLocks noChangeAspect="1"/>
          </p:cNvPicPr>
          <p:nvPr/>
        </p:nvPicPr>
        <p:blipFill rotWithShape="1">
          <a:blip r:embed="rId8"/>
          <a:srcRect l="4206" r="2481"/>
          <a:stretch/>
        </p:blipFill>
        <p:spPr>
          <a:xfrm>
            <a:off x="7117682" y="4381920"/>
            <a:ext cx="1763513" cy="1168036"/>
          </a:xfrm>
          <a:prstGeom prst="rect">
            <a:avLst/>
          </a:prstGeom>
          <a:ln>
            <a:solidFill>
              <a:srgbClr val="FFFF00"/>
            </a:solidFill>
          </a:ln>
        </p:spPr>
      </p:pic>
      <p:sp>
        <p:nvSpPr>
          <p:cNvPr id="13" name="Rectangle 12"/>
          <p:cNvSpPr/>
          <p:nvPr/>
        </p:nvSpPr>
        <p:spPr>
          <a:xfrm>
            <a:off x="5892800" y="5473700"/>
            <a:ext cx="914400" cy="914400"/>
          </a:xfrm>
          <a:prstGeom prst="rect">
            <a:avLst/>
          </a:prstGeom>
          <a:ln>
            <a:solidFill>
              <a:srgbClr val="F571E8"/>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200" b="1" dirty="0" smtClean="0"/>
              <a:t>Website</a:t>
            </a:r>
          </a:p>
          <a:p>
            <a:pPr algn="ctr"/>
            <a:r>
              <a:rPr lang="en-US" sz="1200" b="1" dirty="0" smtClean="0"/>
              <a:t>Email</a:t>
            </a:r>
          </a:p>
          <a:p>
            <a:pPr algn="ctr"/>
            <a:r>
              <a:rPr lang="en-US" sz="1200" b="1" dirty="0" smtClean="0"/>
              <a:t>Letter </a:t>
            </a:r>
            <a:endParaRPr lang="en-US" sz="1200" b="1" dirty="0"/>
          </a:p>
        </p:txBody>
      </p:sp>
      <p:pic>
        <p:nvPicPr>
          <p:cNvPr id="14" name="Content Placeholder 3"/>
          <p:cNvPicPr>
            <a:picLocks noChangeAspect="1"/>
          </p:cNvPicPr>
          <p:nvPr/>
        </p:nvPicPr>
        <p:blipFill>
          <a:blip r:embed="rId9"/>
          <a:stretch>
            <a:fillRect/>
          </a:stretch>
        </p:blipFill>
        <p:spPr>
          <a:xfrm>
            <a:off x="59164" y="4010310"/>
            <a:ext cx="1593877" cy="1539646"/>
          </a:xfrm>
          <a:prstGeom prst="rect">
            <a:avLst/>
          </a:prstGeom>
          <a:ln>
            <a:solidFill>
              <a:schemeClr val="accent5">
                <a:lumMod val="60000"/>
                <a:lumOff val="40000"/>
              </a:schemeClr>
            </a:solidFill>
          </a:ln>
        </p:spPr>
      </p:pic>
      <p:sp>
        <p:nvSpPr>
          <p:cNvPr id="15" name="Rectangle 14"/>
          <p:cNvSpPr/>
          <p:nvPr/>
        </p:nvSpPr>
        <p:spPr>
          <a:xfrm>
            <a:off x="7169150" y="2178050"/>
            <a:ext cx="914400" cy="9144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000" b="1" dirty="0" smtClean="0"/>
              <a:t>Sample Policy Language</a:t>
            </a:r>
            <a:endParaRPr lang="en-US" sz="1000" b="1" dirty="0"/>
          </a:p>
        </p:txBody>
      </p:sp>
      <p:sp>
        <p:nvSpPr>
          <p:cNvPr id="17" name="Rectangle 16"/>
          <p:cNvSpPr/>
          <p:nvPr/>
        </p:nvSpPr>
        <p:spPr>
          <a:xfrm>
            <a:off x="569094" y="2223277"/>
            <a:ext cx="914400" cy="9144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000" b="1" dirty="0" smtClean="0"/>
              <a:t>Sample Policy Language</a:t>
            </a:r>
            <a:endParaRPr lang="en-US" sz="1000" b="1" dirty="0"/>
          </a:p>
        </p:txBody>
      </p:sp>
      <p:cxnSp>
        <p:nvCxnSpPr>
          <p:cNvPr id="19" name="Straight Arrow Connector 18"/>
          <p:cNvCxnSpPr/>
          <p:nvPr/>
        </p:nvCxnSpPr>
        <p:spPr>
          <a:xfrm flipV="1">
            <a:off x="5410454" y="1421603"/>
            <a:ext cx="1879092" cy="46553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flipH="1">
            <a:off x="1421938" y="4293394"/>
            <a:ext cx="218440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5765800" y="2775744"/>
            <a:ext cx="125730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flipH="1">
            <a:off x="1587500" y="2775744"/>
            <a:ext cx="1928582"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a:off x="4572000" y="6001544"/>
            <a:ext cx="125730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a:off x="4768850" y="5099844"/>
            <a:ext cx="240030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0" name="Rectangle 29"/>
          <p:cNvSpPr/>
          <p:nvPr/>
        </p:nvSpPr>
        <p:spPr>
          <a:xfrm>
            <a:off x="7169150" y="3175004"/>
            <a:ext cx="914400" cy="91440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1000" b="1" dirty="0" smtClean="0"/>
              <a:t>What</a:t>
            </a:r>
          </a:p>
          <a:p>
            <a:pPr algn="ctr"/>
            <a:r>
              <a:rPr lang="en-US" sz="1000" b="1" dirty="0" smtClean="0"/>
              <a:t>When</a:t>
            </a:r>
          </a:p>
          <a:p>
            <a:pPr algn="ctr"/>
            <a:r>
              <a:rPr lang="en-US" sz="1000" b="1" dirty="0"/>
              <a:t>W</a:t>
            </a:r>
            <a:r>
              <a:rPr lang="en-US" sz="1000" b="1" dirty="0" smtClean="0"/>
              <a:t>ho</a:t>
            </a:r>
          </a:p>
          <a:p>
            <a:pPr algn="ctr"/>
            <a:r>
              <a:rPr lang="en-US" sz="1000" b="1" dirty="0" smtClean="0"/>
              <a:t>How</a:t>
            </a:r>
            <a:endParaRPr lang="en-US" sz="1000" b="1" dirty="0"/>
          </a:p>
        </p:txBody>
      </p:sp>
      <p:cxnSp>
        <p:nvCxnSpPr>
          <p:cNvPr id="31" name="Straight Arrow Connector 30"/>
          <p:cNvCxnSpPr/>
          <p:nvPr/>
        </p:nvCxnSpPr>
        <p:spPr>
          <a:xfrm>
            <a:off x="4508500" y="3563144"/>
            <a:ext cx="251460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32" name="Content Placeholder 9"/>
          <p:cNvPicPr>
            <a:picLocks noChangeAspect="1"/>
          </p:cNvPicPr>
          <p:nvPr/>
        </p:nvPicPr>
        <p:blipFill rotWithShape="1">
          <a:blip r:embed="rId10"/>
          <a:srcRect l="13333" t="61365" r="65278" b="16413"/>
          <a:stretch/>
        </p:blipFill>
        <p:spPr>
          <a:xfrm>
            <a:off x="3500399" y="6263281"/>
            <a:ext cx="2016201" cy="589150"/>
          </a:xfrm>
          <a:prstGeom prst="rect">
            <a:avLst/>
          </a:prstGeom>
        </p:spPr>
      </p:pic>
      <p:sp>
        <p:nvSpPr>
          <p:cNvPr id="37" name="Rectangle 36"/>
          <p:cNvSpPr/>
          <p:nvPr/>
        </p:nvSpPr>
        <p:spPr>
          <a:xfrm>
            <a:off x="548036" y="3271613"/>
            <a:ext cx="848502" cy="623168"/>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1000" b="1" dirty="0" smtClean="0"/>
              <a:t>Team Nutrition Resources</a:t>
            </a:r>
            <a:endParaRPr lang="en-US" sz="1000" b="1" dirty="0"/>
          </a:p>
        </p:txBody>
      </p:sp>
      <p:cxnSp>
        <p:nvCxnSpPr>
          <p:cNvPr id="38" name="Straight Arrow Connector 37"/>
          <p:cNvCxnSpPr/>
          <p:nvPr/>
        </p:nvCxnSpPr>
        <p:spPr>
          <a:xfrm flipH="1">
            <a:off x="1587500" y="3563144"/>
            <a:ext cx="20105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22" name="Content Placeholder 5"/>
          <p:cNvPicPr>
            <a:picLocks noChangeAspect="1"/>
          </p:cNvPicPr>
          <p:nvPr/>
        </p:nvPicPr>
        <p:blipFill rotWithShape="1">
          <a:blip r:embed="rId11"/>
          <a:stretch/>
        </p:blipFill>
        <p:spPr>
          <a:xfrm>
            <a:off x="7360547" y="939048"/>
            <a:ext cx="918035" cy="1118356"/>
          </a:xfrm>
          <a:prstGeom prst="rect">
            <a:avLst/>
          </a:prstGeom>
        </p:spPr>
      </p:pic>
      <p:sp>
        <p:nvSpPr>
          <p:cNvPr id="9" name="TextBox 8"/>
          <p:cNvSpPr txBox="1"/>
          <p:nvPr/>
        </p:nvSpPr>
        <p:spPr>
          <a:xfrm>
            <a:off x="4889500" y="5702300"/>
            <a:ext cx="762000" cy="276999"/>
          </a:xfrm>
          <a:prstGeom prst="rect">
            <a:avLst/>
          </a:prstGeom>
          <a:noFill/>
        </p:spPr>
        <p:txBody>
          <a:bodyPr wrap="square" rtlCol="0">
            <a:spAutoFit/>
          </a:bodyPr>
          <a:lstStyle/>
          <a:p>
            <a:r>
              <a:rPr lang="en-US" sz="1200" b="1" dirty="0" smtClean="0">
                <a:solidFill>
                  <a:srgbClr val="FF0000"/>
                </a:solidFill>
                <a:latin typeface="Times New Roman" panose="02020603050405020304" pitchFamily="18" charset="0"/>
                <a:cs typeface="Times New Roman" panose="02020603050405020304" pitchFamily="18" charset="0"/>
              </a:rPr>
              <a:t>Part 7</a:t>
            </a:r>
            <a:endParaRPr lang="en-US" sz="1200" b="1" dirty="0">
              <a:solidFill>
                <a:srgbClr val="FF0000"/>
              </a:solidFill>
              <a:latin typeface="Times New Roman" panose="02020603050405020304" pitchFamily="18" charset="0"/>
              <a:cs typeface="Times New Roman" panose="02020603050405020304" pitchFamily="18" charset="0"/>
            </a:endParaRPr>
          </a:p>
        </p:txBody>
      </p:sp>
      <p:sp>
        <p:nvSpPr>
          <p:cNvPr id="29" name="TextBox 28"/>
          <p:cNvSpPr txBox="1"/>
          <p:nvPr/>
        </p:nvSpPr>
        <p:spPr>
          <a:xfrm>
            <a:off x="5003800" y="4786212"/>
            <a:ext cx="762000" cy="276999"/>
          </a:xfrm>
          <a:prstGeom prst="rect">
            <a:avLst/>
          </a:prstGeom>
          <a:noFill/>
        </p:spPr>
        <p:txBody>
          <a:bodyPr wrap="square" rtlCol="0">
            <a:spAutoFit/>
          </a:bodyPr>
          <a:lstStyle/>
          <a:p>
            <a:r>
              <a:rPr lang="en-US" sz="1200" b="1" dirty="0" smtClean="0">
                <a:solidFill>
                  <a:srgbClr val="FF0000"/>
                </a:solidFill>
                <a:latin typeface="Times New Roman" panose="02020603050405020304" pitchFamily="18" charset="0"/>
                <a:cs typeface="Times New Roman" panose="02020603050405020304" pitchFamily="18" charset="0"/>
              </a:rPr>
              <a:t>Part 8</a:t>
            </a:r>
            <a:endParaRPr lang="en-US" sz="1200" b="1" dirty="0">
              <a:solidFill>
                <a:srgbClr val="FF0000"/>
              </a:solidFill>
              <a:latin typeface="Times New Roman" panose="02020603050405020304" pitchFamily="18" charset="0"/>
              <a:cs typeface="Times New Roman" panose="02020603050405020304" pitchFamily="18" charset="0"/>
            </a:endParaRPr>
          </a:p>
        </p:txBody>
      </p:sp>
      <p:sp>
        <p:nvSpPr>
          <p:cNvPr id="33" name="TextBox 32"/>
          <p:cNvSpPr txBox="1"/>
          <p:nvPr/>
        </p:nvSpPr>
        <p:spPr>
          <a:xfrm>
            <a:off x="2450869" y="3972826"/>
            <a:ext cx="762000" cy="276999"/>
          </a:xfrm>
          <a:prstGeom prst="rect">
            <a:avLst/>
          </a:prstGeom>
          <a:noFill/>
        </p:spPr>
        <p:txBody>
          <a:bodyPr wrap="square" rtlCol="0">
            <a:spAutoFit/>
          </a:bodyPr>
          <a:lstStyle/>
          <a:p>
            <a:r>
              <a:rPr lang="en-US" sz="1200" b="1" dirty="0" smtClean="0">
                <a:solidFill>
                  <a:srgbClr val="FF0000"/>
                </a:solidFill>
                <a:latin typeface="Times New Roman" panose="02020603050405020304" pitchFamily="18" charset="0"/>
                <a:cs typeface="Times New Roman" panose="02020603050405020304" pitchFamily="18" charset="0"/>
              </a:rPr>
              <a:t>Part 8</a:t>
            </a:r>
            <a:endParaRPr lang="en-US" sz="1200" b="1" dirty="0">
              <a:solidFill>
                <a:srgbClr val="FF0000"/>
              </a:solidFill>
              <a:latin typeface="Times New Roman" panose="02020603050405020304" pitchFamily="18" charset="0"/>
              <a:cs typeface="Times New Roman" panose="02020603050405020304" pitchFamily="18" charset="0"/>
            </a:endParaRPr>
          </a:p>
        </p:txBody>
      </p:sp>
      <p:sp>
        <p:nvSpPr>
          <p:cNvPr id="35" name="TextBox 34"/>
          <p:cNvSpPr txBox="1"/>
          <p:nvPr/>
        </p:nvSpPr>
        <p:spPr>
          <a:xfrm>
            <a:off x="5086350" y="3175004"/>
            <a:ext cx="1339850" cy="276999"/>
          </a:xfrm>
          <a:prstGeom prst="rect">
            <a:avLst/>
          </a:prstGeom>
          <a:noFill/>
        </p:spPr>
        <p:txBody>
          <a:bodyPr wrap="square" rtlCol="0">
            <a:spAutoFit/>
          </a:bodyPr>
          <a:lstStyle/>
          <a:p>
            <a:r>
              <a:rPr lang="en-US" sz="1200" b="1" dirty="0" smtClean="0">
                <a:solidFill>
                  <a:srgbClr val="FF0000"/>
                </a:solidFill>
                <a:latin typeface="Times New Roman" panose="02020603050405020304" pitchFamily="18" charset="0"/>
                <a:cs typeface="Times New Roman" panose="02020603050405020304" pitchFamily="18" charset="0"/>
              </a:rPr>
              <a:t>Part 2, 3, 4, 5 &amp; 6</a:t>
            </a:r>
            <a:endParaRPr lang="en-US" sz="1200" b="1" dirty="0">
              <a:solidFill>
                <a:srgbClr val="FF0000"/>
              </a:solidFill>
              <a:latin typeface="Times New Roman" panose="02020603050405020304" pitchFamily="18" charset="0"/>
              <a:cs typeface="Times New Roman" panose="02020603050405020304" pitchFamily="18" charset="0"/>
            </a:endParaRPr>
          </a:p>
        </p:txBody>
      </p:sp>
      <p:sp>
        <p:nvSpPr>
          <p:cNvPr id="36" name="TextBox 35"/>
          <p:cNvSpPr txBox="1"/>
          <p:nvPr/>
        </p:nvSpPr>
        <p:spPr>
          <a:xfrm>
            <a:off x="1922794" y="3131959"/>
            <a:ext cx="1442705" cy="276999"/>
          </a:xfrm>
          <a:prstGeom prst="rect">
            <a:avLst/>
          </a:prstGeom>
          <a:noFill/>
        </p:spPr>
        <p:txBody>
          <a:bodyPr wrap="square" rtlCol="0">
            <a:spAutoFit/>
          </a:bodyPr>
          <a:lstStyle/>
          <a:p>
            <a:r>
              <a:rPr lang="en-US" sz="1200" b="1" dirty="0" smtClean="0">
                <a:solidFill>
                  <a:srgbClr val="FF0000"/>
                </a:solidFill>
                <a:latin typeface="Times New Roman" panose="02020603050405020304" pitchFamily="18" charset="0"/>
                <a:cs typeface="Times New Roman" panose="02020603050405020304" pitchFamily="18" charset="0"/>
              </a:rPr>
              <a:t>Part 2, 3, 4, 5 &amp; 6</a:t>
            </a:r>
            <a:endParaRPr lang="en-US" sz="1200" b="1" dirty="0">
              <a:solidFill>
                <a:srgbClr val="FF0000"/>
              </a:solidFill>
              <a:latin typeface="Times New Roman" panose="02020603050405020304" pitchFamily="18" charset="0"/>
              <a:cs typeface="Times New Roman" panose="02020603050405020304" pitchFamily="18" charset="0"/>
            </a:endParaRPr>
          </a:p>
        </p:txBody>
      </p:sp>
      <p:sp>
        <p:nvSpPr>
          <p:cNvPr id="39" name="TextBox 38"/>
          <p:cNvSpPr txBox="1"/>
          <p:nvPr/>
        </p:nvSpPr>
        <p:spPr>
          <a:xfrm>
            <a:off x="5829300" y="1291653"/>
            <a:ext cx="762000" cy="276999"/>
          </a:xfrm>
          <a:prstGeom prst="rect">
            <a:avLst/>
          </a:prstGeom>
          <a:noFill/>
        </p:spPr>
        <p:txBody>
          <a:bodyPr wrap="square" rtlCol="0">
            <a:spAutoFit/>
          </a:bodyPr>
          <a:lstStyle/>
          <a:p>
            <a:r>
              <a:rPr lang="en-US" sz="1200" b="1" dirty="0" smtClean="0">
                <a:solidFill>
                  <a:srgbClr val="FF0000"/>
                </a:solidFill>
                <a:latin typeface="Times New Roman" panose="02020603050405020304" pitchFamily="18" charset="0"/>
                <a:cs typeface="Times New Roman" panose="02020603050405020304" pitchFamily="18" charset="0"/>
              </a:rPr>
              <a:t>Part 8</a:t>
            </a:r>
            <a:endParaRPr lang="en-US" sz="1200" b="1" dirty="0">
              <a:solidFill>
                <a:srgbClr val="FF0000"/>
              </a:solidFill>
              <a:latin typeface="Times New Roman" panose="02020603050405020304" pitchFamily="18" charset="0"/>
              <a:cs typeface="Times New Roman" panose="02020603050405020304" pitchFamily="18" charset="0"/>
            </a:endParaRPr>
          </a:p>
        </p:txBody>
      </p:sp>
      <p:sp>
        <p:nvSpPr>
          <p:cNvPr id="40" name="TextBox 39"/>
          <p:cNvSpPr txBox="1"/>
          <p:nvPr/>
        </p:nvSpPr>
        <p:spPr>
          <a:xfrm>
            <a:off x="5540375" y="2420948"/>
            <a:ext cx="1339850" cy="276999"/>
          </a:xfrm>
          <a:prstGeom prst="rect">
            <a:avLst/>
          </a:prstGeom>
          <a:noFill/>
        </p:spPr>
        <p:txBody>
          <a:bodyPr wrap="square" rtlCol="0">
            <a:spAutoFit/>
          </a:bodyPr>
          <a:lstStyle/>
          <a:p>
            <a:r>
              <a:rPr lang="en-US" sz="1200" b="1" dirty="0" smtClean="0">
                <a:solidFill>
                  <a:srgbClr val="FF0000"/>
                </a:solidFill>
                <a:latin typeface="Times New Roman" panose="02020603050405020304" pitchFamily="18" charset="0"/>
                <a:cs typeface="Times New Roman" panose="02020603050405020304" pitchFamily="18" charset="0"/>
              </a:rPr>
              <a:t>Part 2, 3, 4, 5 &amp; 6</a:t>
            </a:r>
            <a:endParaRPr lang="en-US" sz="1200" b="1" dirty="0">
              <a:solidFill>
                <a:srgbClr val="FF0000"/>
              </a:solidFill>
              <a:latin typeface="Times New Roman" panose="02020603050405020304" pitchFamily="18" charset="0"/>
              <a:cs typeface="Times New Roman" panose="02020603050405020304" pitchFamily="18" charset="0"/>
            </a:endParaRPr>
          </a:p>
        </p:txBody>
      </p:sp>
      <p:sp>
        <p:nvSpPr>
          <p:cNvPr id="41" name="TextBox 40"/>
          <p:cNvSpPr txBox="1"/>
          <p:nvPr/>
        </p:nvSpPr>
        <p:spPr>
          <a:xfrm>
            <a:off x="1967244" y="2423784"/>
            <a:ext cx="1339850" cy="276999"/>
          </a:xfrm>
          <a:prstGeom prst="rect">
            <a:avLst/>
          </a:prstGeom>
          <a:noFill/>
        </p:spPr>
        <p:txBody>
          <a:bodyPr wrap="square" rtlCol="0">
            <a:spAutoFit/>
          </a:bodyPr>
          <a:lstStyle/>
          <a:p>
            <a:r>
              <a:rPr lang="en-US" sz="1200" b="1" dirty="0" smtClean="0">
                <a:solidFill>
                  <a:srgbClr val="FF0000"/>
                </a:solidFill>
                <a:latin typeface="Times New Roman" panose="02020603050405020304" pitchFamily="18" charset="0"/>
                <a:cs typeface="Times New Roman" panose="02020603050405020304" pitchFamily="18" charset="0"/>
              </a:rPr>
              <a:t>Part 2, 3, 4, 5 &amp; 6</a:t>
            </a:r>
            <a:endParaRPr lang="en-US" sz="1200" b="1" dirty="0">
              <a:solidFill>
                <a:srgbClr val="FF0000"/>
              </a:solidFill>
              <a:latin typeface="Times New Roman" panose="02020603050405020304" pitchFamily="18" charset="0"/>
              <a:cs typeface="Times New Roman" panose="02020603050405020304" pitchFamily="18" charset="0"/>
            </a:endParaRPr>
          </a:p>
        </p:txBody>
      </p:sp>
      <p:pic>
        <p:nvPicPr>
          <p:cNvPr id="24" name="Picture 23"/>
          <p:cNvPicPr>
            <a:picLocks noChangeAspect="1"/>
          </p:cNvPicPr>
          <p:nvPr/>
        </p:nvPicPr>
        <p:blipFill>
          <a:blip r:embed="rId12"/>
          <a:stretch>
            <a:fillRect/>
          </a:stretch>
        </p:blipFill>
        <p:spPr>
          <a:xfrm>
            <a:off x="97119" y="90297"/>
            <a:ext cx="3590925" cy="2095500"/>
          </a:xfrm>
          <a:prstGeom prst="rect">
            <a:avLst/>
          </a:prstGeom>
        </p:spPr>
      </p:pic>
    </p:spTree>
    <p:extLst>
      <p:ext uri="{BB962C8B-B14F-4D97-AF65-F5344CB8AC3E}">
        <p14:creationId xmlns:p14="http://schemas.microsoft.com/office/powerpoint/2010/main" val="35370035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NE Team Nutrition Website</a:t>
            </a:r>
            <a:endParaRPr lang="en-US"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3"/>
          <a:stretch>
            <a:fillRect/>
          </a:stretch>
        </p:blipFill>
        <p:spPr>
          <a:xfrm>
            <a:off x="1499094" y="1417638"/>
            <a:ext cx="7326390" cy="5162392"/>
          </a:xfrm>
          <a:prstGeom prst="rect">
            <a:avLst/>
          </a:prstGeom>
        </p:spPr>
      </p:pic>
      <p:cxnSp>
        <p:nvCxnSpPr>
          <p:cNvPr id="7" name="Straight Arrow Connector 6"/>
          <p:cNvCxnSpPr/>
          <p:nvPr/>
        </p:nvCxnSpPr>
        <p:spPr>
          <a:xfrm flipH="1">
            <a:off x="2889504" y="3039371"/>
            <a:ext cx="694944" cy="621792"/>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pic>
        <p:nvPicPr>
          <p:cNvPr id="9" name="Content Placeholder 9"/>
          <p:cNvPicPr>
            <a:picLocks noChangeAspect="1"/>
          </p:cNvPicPr>
          <p:nvPr/>
        </p:nvPicPr>
        <p:blipFill rotWithShape="1">
          <a:blip r:embed="rId4"/>
          <a:srcRect l="13333" t="61365" r="65278" b="16413"/>
          <a:stretch/>
        </p:blipFill>
        <p:spPr>
          <a:xfrm>
            <a:off x="4117747" y="5982697"/>
            <a:ext cx="2581653" cy="754379"/>
          </a:xfrm>
          <a:prstGeom prst="rect">
            <a:avLst/>
          </a:prstGeom>
        </p:spPr>
      </p:pic>
      <p:pic>
        <p:nvPicPr>
          <p:cNvPr id="6" name="Picture 5" descr="C:\Users\zrida\Desktop\NE_USDA.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163107"/>
            <a:ext cx="1128713" cy="112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65302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NE Team Nutrition Website</a:t>
            </a:r>
          </a:p>
        </p:txBody>
      </p:sp>
      <p:pic>
        <p:nvPicPr>
          <p:cNvPr id="4" name="Content Placeholder 3"/>
          <p:cNvPicPr>
            <a:picLocks noGrp="1" noChangeAspect="1"/>
          </p:cNvPicPr>
          <p:nvPr>
            <p:ph idx="1"/>
          </p:nvPr>
        </p:nvPicPr>
        <p:blipFill>
          <a:blip r:embed="rId3"/>
          <a:stretch>
            <a:fillRect/>
          </a:stretch>
        </p:blipFill>
        <p:spPr>
          <a:xfrm>
            <a:off x="1115042" y="1417638"/>
            <a:ext cx="6475004" cy="4525963"/>
          </a:xfrm>
          <a:prstGeom prst="rect">
            <a:avLst/>
          </a:prstGeom>
        </p:spPr>
      </p:pic>
      <p:cxnSp>
        <p:nvCxnSpPr>
          <p:cNvPr id="5" name="Straight Arrow Connector 4"/>
          <p:cNvCxnSpPr/>
          <p:nvPr/>
        </p:nvCxnSpPr>
        <p:spPr>
          <a:xfrm flipH="1">
            <a:off x="4005072" y="5159963"/>
            <a:ext cx="694944" cy="621792"/>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pic>
        <p:nvPicPr>
          <p:cNvPr id="6" name="Content Placeholder 9"/>
          <p:cNvPicPr>
            <a:picLocks noChangeAspect="1"/>
          </p:cNvPicPr>
          <p:nvPr/>
        </p:nvPicPr>
        <p:blipFill rotWithShape="1">
          <a:blip r:embed="rId4"/>
          <a:srcRect l="13333" t="61365" r="65278" b="16413"/>
          <a:stretch/>
        </p:blipFill>
        <p:spPr>
          <a:xfrm>
            <a:off x="3281173" y="6103621"/>
            <a:ext cx="2581653" cy="754379"/>
          </a:xfrm>
          <a:prstGeom prst="rect">
            <a:avLst/>
          </a:prstGeom>
        </p:spPr>
      </p:pic>
      <p:pic>
        <p:nvPicPr>
          <p:cNvPr id="7" name="Picture 5" descr="C:\Users\zrida\Desktop\NE_USDA.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163107"/>
            <a:ext cx="1128713" cy="112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49964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NE Team Nutrition Website</a:t>
            </a:r>
          </a:p>
        </p:txBody>
      </p:sp>
      <p:pic>
        <p:nvPicPr>
          <p:cNvPr id="4" name="Content Placeholder 3"/>
          <p:cNvPicPr>
            <a:picLocks noGrp="1" noChangeAspect="1"/>
          </p:cNvPicPr>
          <p:nvPr>
            <p:ph idx="1"/>
          </p:nvPr>
        </p:nvPicPr>
        <p:blipFill>
          <a:blip r:embed="rId3"/>
          <a:stretch>
            <a:fillRect/>
          </a:stretch>
        </p:blipFill>
        <p:spPr>
          <a:xfrm>
            <a:off x="457200" y="1417638"/>
            <a:ext cx="8229600" cy="4428525"/>
          </a:xfrm>
          <a:prstGeom prst="rect">
            <a:avLst/>
          </a:prstGeom>
        </p:spPr>
      </p:pic>
      <p:cxnSp>
        <p:nvCxnSpPr>
          <p:cNvPr id="5" name="Straight Arrow Connector 4"/>
          <p:cNvCxnSpPr/>
          <p:nvPr/>
        </p:nvCxnSpPr>
        <p:spPr>
          <a:xfrm flipH="1">
            <a:off x="5029200" y="3112424"/>
            <a:ext cx="694944" cy="621792"/>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pic>
        <p:nvPicPr>
          <p:cNvPr id="6" name="Content Placeholder 9"/>
          <p:cNvPicPr>
            <a:picLocks noChangeAspect="1"/>
          </p:cNvPicPr>
          <p:nvPr/>
        </p:nvPicPr>
        <p:blipFill rotWithShape="1">
          <a:blip r:embed="rId4"/>
          <a:srcRect l="13333" t="61365" r="65278" b="16413"/>
          <a:stretch/>
        </p:blipFill>
        <p:spPr>
          <a:xfrm>
            <a:off x="3738373" y="5982697"/>
            <a:ext cx="2581653" cy="754379"/>
          </a:xfrm>
          <a:prstGeom prst="rect">
            <a:avLst/>
          </a:prstGeom>
        </p:spPr>
      </p:pic>
      <p:pic>
        <p:nvPicPr>
          <p:cNvPr id="7" name="Picture 5" descr="C:\Users\zrida\Desktop\NE_USDA.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163107"/>
            <a:ext cx="1128713" cy="112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97545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NE Team Nutrition Website</a:t>
            </a:r>
          </a:p>
        </p:txBody>
      </p:sp>
      <p:pic>
        <p:nvPicPr>
          <p:cNvPr id="5" name="Content Placeholder 9"/>
          <p:cNvPicPr>
            <a:picLocks noChangeAspect="1"/>
          </p:cNvPicPr>
          <p:nvPr/>
        </p:nvPicPr>
        <p:blipFill rotWithShape="1">
          <a:blip r:embed="rId3"/>
          <a:srcRect l="13333" t="61365" r="65278" b="16413"/>
          <a:stretch/>
        </p:blipFill>
        <p:spPr>
          <a:xfrm>
            <a:off x="3184297" y="5982697"/>
            <a:ext cx="2581653" cy="754379"/>
          </a:xfrm>
          <a:prstGeom prst="rect">
            <a:avLst/>
          </a:prstGeom>
        </p:spPr>
      </p:pic>
      <p:pic>
        <p:nvPicPr>
          <p:cNvPr id="6" name="Picture 5"/>
          <p:cNvPicPr>
            <a:picLocks noChangeAspect="1"/>
          </p:cNvPicPr>
          <p:nvPr/>
        </p:nvPicPr>
        <p:blipFill>
          <a:blip r:embed="rId4"/>
          <a:stretch>
            <a:fillRect/>
          </a:stretch>
        </p:blipFill>
        <p:spPr>
          <a:xfrm>
            <a:off x="457200" y="1254380"/>
            <a:ext cx="8419712" cy="4871783"/>
          </a:xfrm>
          <a:prstGeom prst="rect">
            <a:avLst/>
          </a:prstGeom>
        </p:spPr>
      </p:pic>
      <p:sp>
        <p:nvSpPr>
          <p:cNvPr id="7" name="Content Placeholder 6"/>
          <p:cNvSpPr>
            <a:spLocks noGrp="1"/>
          </p:cNvSpPr>
          <p:nvPr>
            <p:ph idx="1"/>
          </p:nvPr>
        </p:nvSpPr>
        <p:spPr/>
        <p:txBody>
          <a:bodyPr/>
          <a:lstStyle/>
          <a:p>
            <a:endParaRPr lang="en-US" dirty="0"/>
          </a:p>
        </p:txBody>
      </p:sp>
      <p:pic>
        <p:nvPicPr>
          <p:cNvPr id="8" name="Picture 5" descr="C:\Users\zrida\Desktop\NE_USDA.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163107"/>
            <a:ext cx="1128713" cy="112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85027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728102254"/>
              </p:ext>
            </p:extLst>
          </p:nvPr>
        </p:nvGraphicFramePr>
        <p:xfrm>
          <a:off x="457200" y="201038"/>
          <a:ext cx="8229600" cy="5925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Content Placeholder 9">
            <a:hlinkClick r:id="rId8"/>
          </p:cNvPr>
          <p:cNvPicPr>
            <a:picLocks noChangeAspect="1"/>
          </p:cNvPicPr>
          <p:nvPr/>
        </p:nvPicPr>
        <p:blipFill rotWithShape="1">
          <a:blip r:embed="rId9"/>
          <a:srcRect l="13333" t="61365" r="65278" b="16413"/>
          <a:stretch/>
        </p:blipFill>
        <p:spPr>
          <a:xfrm>
            <a:off x="3352800" y="6107660"/>
            <a:ext cx="2176667" cy="636039"/>
          </a:xfrm>
          <a:prstGeom prst="rect">
            <a:avLst/>
          </a:prstGeom>
        </p:spPr>
      </p:pic>
      <p:sp>
        <p:nvSpPr>
          <p:cNvPr id="6" name="Rectangle 5"/>
          <p:cNvSpPr/>
          <p:nvPr/>
        </p:nvSpPr>
        <p:spPr>
          <a:xfrm>
            <a:off x="3541183" y="3065593"/>
            <a:ext cx="2170504" cy="790790"/>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b="1" dirty="0" smtClean="0">
                <a:solidFill>
                  <a:srgbClr val="FF0000"/>
                </a:solidFill>
              </a:rPr>
              <a:t>School Wellness Policy</a:t>
            </a:r>
            <a:endParaRPr lang="en-US" sz="1600" b="1" dirty="0">
              <a:solidFill>
                <a:srgbClr val="FF0000"/>
              </a:solidFill>
            </a:endParaRPr>
          </a:p>
        </p:txBody>
      </p:sp>
      <p:pic>
        <p:nvPicPr>
          <p:cNvPr id="7" name="Picture 5" descr="C:\Users\zrida\Desktop\NE_USDA.gif"/>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0" y="163107"/>
            <a:ext cx="1128713" cy="112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90243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540232" y="2500779"/>
            <a:ext cx="8603768" cy="1067937"/>
          </a:xfrm>
        </p:spPr>
        <p:txBody>
          <a:bodyPr>
            <a:normAutofit/>
          </a:bodyPr>
          <a:lstStyle/>
          <a:p>
            <a:r>
              <a:rPr lang="en-US" sz="2200" b="1" dirty="0" smtClean="0"/>
              <a:t/>
            </a:r>
            <a:br>
              <a:rPr lang="en-US" sz="2200" b="1" dirty="0" smtClean="0"/>
            </a:br>
            <a:r>
              <a:rPr lang="en-US" sz="2200" b="1" dirty="0" smtClean="0">
                <a:solidFill>
                  <a:srgbClr val="FF0000"/>
                </a:solidFill>
              </a:rPr>
              <a:t>Local School Wellness Policy Webinars</a:t>
            </a:r>
            <a:r>
              <a:rPr lang="en-US" sz="1800" b="1" dirty="0">
                <a:solidFill>
                  <a:srgbClr val="FF0000"/>
                </a:solidFill>
              </a:rPr>
              <a:t/>
            </a:r>
            <a:br>
              <a:rPr lang="en-US" sz="1800" b="1" dirty="0">
                <a:solidFill>
                  <a:srgbClr val="FF0000"/>
                </a:solidFill>
              </a:rPr>
            </a:br>
            <a:endParaRPr lang="en-US" sz="1800" b="1" dirty="0">
              <a:solidFill>
                <a:srgbClr val="002060"/>
              </a:solidFill>
            </a:endParaRPr>
          </a:p>
        </p:txBody>
      </p:sp>
      <p:pic>
        <p:nvPicPr>
          <p:cNvPr id="6" name="Content Placeholder 9"/>
          <p:cNvPicPr>
            <a:picLocks noChangeAspect="1"/>
          </p:cNvPicPr>
          <p:nvPr/>
        </p:nvPicPr>
        <p:blipFill rotWithShape="1">
          <a:blip r:embed="rId3"/>
          <a:srcRect l="13333" t="61365" r="65278" b="16413"/>
          <a:stretch/>
        </p:blipFill>
        <p:spPr>
          <a:xfrm>
            <a:off x="2520525" y="576763"/>
            <a:ext cx="3962643" cy="1157915"/>
          </a:xfrm>
          <a:prstGeom prst="rect">
            <a:avLst/>
          </a:prstGeom>
        </p:spPr>
      </p:pic>
      <p:pic>
        <p:nvPicPr>
          <p:cNvPr id="7" name="Picture 6" descr="kids jumping"/>
          <p:cNvPicPr>
            <a:picLocks noChangeAspect="1" noChangeArrowheads="1"/>
          </p:cNvPicPr>
          <p:nvPr/>
        </p:nvPicPr>
        <p:blipFill>
          <a:blip r:embed="rId4">
            <a:extLst>
              <a:ext uri="{28A0092B-C50C-407E-A947-70E740481C1C}">
                <a14:useLocalDpi xmlns:a14="http://schemas.microsoft.com/office/drawing/2010/main" val="0"/>
              </a:ext>
            </a:extLst>
          </a:blip>
          <a:srcRect r="3371"/>
          <a:stretch>
            <a:fillRect/>
          </a:stretch>
        </p:blipFill>
        <p:spPr bwMode="auto">
          <a:xfrm>
            <a:off x="3242890" y="5465806"/>
            <a:ext cx="3569983" cy="1392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3343367" y="3900887"/>
            <a:ext cx="2997498" cy="1231106"/>
          </a:xfrm>
          <a:prstGeom prst="rect">
            <a:avLst/>
          </a:prstGeom>
          <a:noFill/>
        </p:spPr>
        <p:txBody>
          <a:bodyPr wrap="square" rtlCol="0">
            <a:spAutoFit/>
          </a:bodyPr>
          <a:lstStyle/>
          <a:p>
            <a:pPr algn="ctr"/>
            <a:r>
              <a:rPr lang="en-US" sz="1400" dirty="0">
                <a:solidFill>
                  <a:srgbClr val="FF0000"/>
                </a:solidFill>
                <a:latin typeface="Times New Roman" panose="02020603050405020304" pitchFamily="18" charset="0"/>
                <a:cs typeface="Times New Roman" panose="02020603050405020304" pitchFamily="18" charset="0"/>
              </a:rPr>
              <a:t>Zainab Rida, PhD, RD, LMNT</a:t>
            </a:r>
          </a:p>
          <a:p>
            <a:pPr algn="ctr"/>
            <a:r>
              <a:rPr lang="en-US" sz="1400" dirty="0">
                <a:solidFill>
                  <a:srgbClr val="FF0000"/>
                </a:solidFill>
                <a:latin typeface="Times New Roman" panose="02020603050405020304" pitchFamily="18" charset="0"/>
                <a:cs typeface="Times New Roman" panose="02020603050405020304" pitchFamily="18" charset="0"/>
              </a:rPr>
              <a:t>Director, NE Team Nutrition Program</a:t>
            </a:r>
          </a:p>
          <a:p>
            <a:pPr algn="ctr"/>
            <a:r>
              <a:rPr lang="en-US" sz="1400" dirty="0">
                <a:solidFill>
                  <a:srgbClr val="FF0000"/>
                </a:solidFill>
                <a:latin typeface="Times New Roman" panose="02020603050405020304" pitchFamily="18" charset="0"/>
                <a:cs typeface="Times New Roman" panose="02020603050405020304" pitchFamily="18" charset="0"/>
                <a:hlinkClick r:id="rId5"/>
              </a:rPr>
              <a:t>Zainab.rida@Nebraska.gov</a:t>
            </a:r>
            <a:endParaRPr lang="en-US" sz="1400" dirty="0">
              <a:solidFill>
                <a:srgbClr val="FF0000"/>
              </a:solidFill>
              <a:latin typeface="Times New Roman" panose="02020603050405020304" pitchFamily="18" charset="0"/>
              <a:cs typeface="Times New Roman" panose="02020603050405020304" pitchFamily="18" charset="0"/>
            </a:endParaRPr>
          </a:p>
          <a:p>
            <a:endParaRPr lang="en-US" sz="1400" dirty="0">
              <a:solidFill>
                <a:srgbClr val="FF0000"/>
              </a:solidFill>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908287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533400" y="503238"/>
            <a:ext cx="8229600" cy="1143000"/>
          </a:xfrm>
        </p:spPr>
        <p:txBody>
          <a:bodyPr anchor="t"/>
          <a:lstStyle/>
          <a:p>
            <a:pPr eaLnBrk="1" hangingPunct="1"/>
            <a:r>
              <a:rPr lang="en-US" altLang="en-US" sz="3600" dirty="0" smtClean="0">
                <a:latin typeface="Times New Roman" panose="02020603050405020304" pitchFamily="18" charset="0"/>
                <a:cs typeface="Times New Roman" panose="02020603050405020304" pitchFamily="18" charset="0"/>
              </a:rPr>
              <a:t>Wellness Policy Requirement Overview</a:t>
            </a:r>
          </a:p>
        </p:txBody>
      </p:sp>
      <p:sp>
        <p:nvSpPr>
          <p:cNvPr id="15363" name="Content Placeholder 2"/>
          <p:cNvSpPr>
            <a:spLocks noGrp="1"/>
          </p:cNvSpPr>
          <p:nvPr>
            <p:ph idx="1"/>
          </p:nvPr>
        </p:nvSpPr>
        <p:spPr>
          <a:xfrm>
            <a:off x="533400" y="1292226"/>
            <a:ext cx="8229600" cy="4525963"/>
          </a:xfrm>
        </p:spPr>
        <p:txBody>
          <a:bodyPr>
            <a:normAutofit lnSpcReduction="10000"/>
          </a:bodyPr>
          <a:lstStyle/>
          <a:p>
            <a:pPr eaLnBrk="1" hangingPunct="1">
              <a:buFont typeface="Wingdings" pitchFamily="2" charset="2"/>
              <a:buChar char="Ø"/>
            </a:pPr>
            <a:r>
              <a:rPr lang="en-US" altLang="en-US" strike="sngStrike" dirty="0" smtClean="0">
                <a:solidFill>
                  <a:srgbClr val="00B050"/>
                </a:solidFill>
                <a:latin typeface="Times New Roman" panose="02020603050405020304" pitchFamily="18" charset="0"/>
                <a:cs typeface="Times New Roman" panose="02020603050405020304" pitchFamily="18" charset="0"/>
              </a:rPr>
              <a:t>Public Involvement</a:t>
            </a:r>
          </a:p>
          <a:p>
            <a:pPr eaLnBrk="1" hangingPunct="1">
              <a:buFont typeface="Wingdings" pitchFamily="2" charset="2"/>
              <a:buChar char="Ø"/>
            </a:pPr>
            <a:r>
              <a:rPr lang="en-US" altLang="en-US" strike="sngStrike" dirty="0" smtClean="0">
                <a:solidFill>
                  <a:srgbClr val="00B050"/>
                </a:solidFill>
                <a:latin typeface="Times New Roman" panose="02020603050405020304" pitchFamily="18" charset="0"/>
                <a:cs typeface="Times New Roman" panose="02020603050405020304" pitchFamily="18" charset="0"/>
              </a:rPr>
              <a:t>Nutrition Guidelines</a:t>
            </a:r>
          </a:p>
          <a:p>
            <a:pPr eaLnBrk="1" hangingPunct="1">
              <a:buFont typeface="Wingdings" pitchFamily="2" charset="2"/>
              <a:buChar char="Ø"/>
            </a:pPr>
            <a:r>
              <a:rPr lang="en-US" altLang="en-US" strike="sngStrike" dirty="0" smtClean="0">
                <a:solidFill>
                  <a:srgbClr val="00B050"/>
                </a:solidFill>
                <a:latin typeface="Times New Roman" panose="02020603050405020304" pitchFamily="18" charset="0"/>
                <a:cs typeface="Times New Roman" panose="02020603050405020304" pitchFamily="18" charset="0"/>
              </a:rPr>
              <a:t>Nutrition Education</a:t>
            </a:r>
          </a:p>
          <a:p>
            <a:pPr eaLnBrk="1" hangingPunct="1">
              <a:buFont typeface="Wingdings" pitchFamily="2" charset="2"/>
              <a:buChar char="Ø"/>
            </a:pPr>
            <a:r>
              <a:rPr lang="en-US" altLang="en-US" strike="sngStrike" dirty="0" smtClean="0">
                <a:solidFill>
                  <a:srgbClr val="00B050"/>
                </a:solidFill>
                <a:latin typeface="Times New Roman" panose="02020603050405020304" pitchFamily="18" charset="0"/>
                <a:cs typeface="Times New Roman" panose="02020603050405020304" pitchFamily="18" charset="0"/>
              </a:rPr>
              <a:t>Nutrition Promotion</a:t>
            </a:r>
          </a:p>
          <a:p>
            <a:pPr eaLnBrk="1" hangingPunct="1">
              <a:buFont typeface="Wingdings" pitchFamily="2" charset="2"/>
              <a:buChar char="Ø"/>
            </a:pPr>
            <a:r>
              <a:rPr lang="en-US" altLang="en-US" strike="sngStrike" dirty="0" smtClean="0">
                <a:solidFill>
                  <a:srgbClr val="00B050"/>
                </a:solidFill>
                <a:latin typeface="Times New Roman" panose="02020603050405020304" pitchFamily="18" charset="0"/>
                <a:cs typeface="Times New Roman" panose="02020603050405020304" pitchFamily="18" charset="0"/>
              </a:rPr>
              <a:t>Physical Activity</a:t>
            </a:r>
          </a:p>
          <a:p>
            <a:pPr eaLnBrk="1" hangingPunct="1">
              <a:buFont typeface="Wingdings" pitchFamily="2" charset="2"/>
              <a:buChar char="Ø"/>
            </a:pPr>
            <a:r>
              <a:rPr lang="en-US" altLang="en-US" strike="sngStrike" dirty="0" smtClean="0">
                <a:solidFill>
                  <a:srgbClr val="00B050"/>
                </a:solidFill>
                <a:latin typeface="Times New Roman" panose="02020603050405020304" pitchFamily="18" charset="0"/>
                <a:cs typeface="Times New Roman" panose="02020603050405020304" pitchFamily="18" charset="0"/>
              </a:rPr>
              <a:t>Physical Education</a:t>
            </a:r>
          </a:p>
          <a:p>
            <a:pPr eaLnBrk="1" hangingPunct="1">
              <a:buFont typeface="Wingdings" pitchFamily="2" charset="2"/>
              <a:buChar char="Ø"/>
            </a:pPr>
            <a:r>
              <a:rPr lang="en-US" altLang="en-US" strike="sngStrike" dirty="0" smtClean="0">
                <a:solidFill>
                  <a:srgbClr val="00B050"/>
                </a:solidFill>
                <a:latin typeface="Times New Roman" panose="02020603050405020304" pitchFamily="18" charset="0"/>
                <a:cs typeface="Times New Roman" panose="02020603050405020304" pitchFamily="18" charset="0"/>
              </a:rPr>
              <a:t>Public Notification</a:t>
            </a:r>
          </a:p>
          <a:p>
            <a:pPr eaLnBrk="1" hangingPunct="1">
              <a:buFont typeface="Wingdings" pitchFamily="2" charset="2"/>
              <a:buChar char="Ø"/>
            </a:pPr>
            <a:r>
              <a:rPr lang="en-US" altLang="en-US" dirty="0" smtClean="0">
                <a:solidFill>
                  <a:srgbClr val="FF0000"/>
                </a:solidFill>
                <a:latin typeface="Times New Roman" panose="02020603050405020304" pitchFamily="18" charset="0"/>
                <a:cs typeface="Times New Roman" panose="02020603050405020304" pitchFamily="18" charset="0"/>
              </a:rPr>
              <a:t>Monitoring and Evaluation</a:t>
            </a:r>
          </a:p>
          <a:p>
            <a:pPr eaLnBrk="1" hangingPunct="1">
              <a:buFont typeface="Wingdings" pitchFamily="2" charset="2"/>
              <a:buChar char="Ø"/>
            </a:pPr>
            <a:endParaRPr lang="en-US" altLang="en-US" dirty="0" smtClean="0"/>
          </a:p>
          <a:p>
            <a:pPr eaLnBrk="1" hangingPunct="1">
              <a:buFont typeface="Wingdings" pitchFamily="2" charset="2"/>
              <a:buChar char="Ø"/>
            </a:pPr>
            <a:endParaRPr lang="en-US" altLang="en-US" dirty="0" smtClean="0"/>
          </a:p>
          <a:p>
            <a:pPr eaLnBrk="1" hangingPunct="1">
              <a:buFont typeface="Wingdings" pitchFamily="2" charset="2"/>
              <a:buChar char="Ø"/>
            </a:pPr>
            <a:endParaRPr lang="en-US" altLang="en-US" dirty="0" smtClean="0"/>
          </a:p>
        </p:txBody>
      </p:sp>
      <p:pic>
        <p:nvPicPr>
          <p:cNvPr id="15365" name="Picture 6" descr="C:\Users\zrida\AppData\Local\Microsoft\Windows\Temporary Internet Files\Content.IE5\IR42KGHJ\MC900078749[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49801" y="3429000"/>
            <a:ext cx="4359275" cy="181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Content Placeholder 9">
            <a:hlinkClick r:id="rId4"/>
          </p:cNvPr>
          <p:cNvPicPr>
            <a:picLocks noChangeAspect="1"/>
          </p:cNvPicPr>
          <p:nvPr/>
        </p:nvPicPr>
        <p:blipFill rotWithShape="1">
          <a:blip r:embed="rId5"/>
          <a:srcRect l="13333" t="61365" r="65278" b="16413"/>
          <a:stretch/>
        </p:blipFill>
        <p:spPr>
          <a:xfrm>
            <a:off x="3352800" y="6107660"/>
            <a:ext cx="2176667" cy="636039"/>
          </a:xfrm>
          <a:prstGeom prst="rect">
            <a:avLst/>
          </a:prstGeom>
        </p:spPr>
      </p:pic>
    </p:spTree>
    <p:extLst>
      <p:ext uri="{BB962C8B-B14F-4D97-AF65-F5344CB8AC3E}">
        <p14:creationId xmlns:p14="http://schemas.microsoft.com/office/powerpoint/2010/main" val="18182438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685800" y="274638"/>
            <a:ext cx="8229600" cy="1143000"/>
          </a:xfrm>
        </p:spPr>
        <p:txBody>
          <a:bodyPr/>
          <a:lstStyle/>
          <a:p>
            <a:r>
              <a:rPr lang="en-US" altLang="en-US" b="1" smtClean="0">
                <a:latin typeface="Arial" pitchFamily="34" charset="0"/>
                <a:cs typeface="Arial" pitchFamily="34" charset="0"/>
              </a:rPr>
              <a:t>Monitoring and Evaluation </a:t>
            </a:r>
          </a:p>
        </p:txBody>
      </p:sp>
      <p:sp>
        <p:nvSpPr>
          <p:cNvPr id="5" name="Flowchart: Process 4"/>
          <p:cNvSpPr/>
          <p:nvPr/>
        </p:nvSpPr>
        <p:spPr>
          <a:xfrm>
            <a:off x="419100" y="2362200"/>
            <a:ext cx="8305800" cy="1905000"/>
          </a:xfrm>
          <a:prstGeom prst="flowChartProcess">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a:p>
        </p:txBody>
      </p:sp>
      <p:sp>
        <p:nvSpPr>
          <p:cNvPr id="76804" name="TextBox 5"/>
          <p:cNvSpPr txBox="1">
            <a:spLocks noChangeArrowheads="1"/>
          </p:cNvSpPr>
          <p:nvPr/>
        </p:nvSpPr>
        <p:spPr bwMode="auto">
          <a:xfrm>
            <a:off x="533400" y="2565400"/>
            <a:ext cx="80772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dirty="0" smtClean="0">
                <a:latin typeface="Times New Roman" pitchFamily="18" charset="0"/>
                <a:cs typeface="Times New Roman" pitchFamily="18" charset="0"/>
              </a:rPr>
              <a:t>LEAs must assess compliance </a:t>
            </a:r>
            <a:r>
              <a:rPr lang="en-US" altLang="en-US" sz="1800" dirty="0">
                <a:latin typeface="Times New Roman" pitchFamily="18" charset="0"/>
                <a:cs typeface="Times New Roman" pitchFamily="18" charset="0"/>
              </a:rPr>
              <a:t>with the local wellness </a:t>
            </a:r>
            <a:r>
              <a:rPr lang="en-US" altLang="en-US" sz="1800" dirty="0" smtClean="0">
                <a:latin typeface="Times New Roman" pitchFamily="18" charset="0"/>
                <a:cs typeface="Times New Roman" pitchFamily="18" charset="0"/>
              </a:rPr>
              <a:t>policy requirements as a part of the general areas of the administrative review every 3 years.  The </a:t>
            </a:r>
            <a:r>
              <a:rPr lang="en-US" altLang="en-US" sz="1800" dirty="0">
                <a:latin typeface="Times New Roman" pitchFamily="18" charset="0"/>
                <a:cs typeface="Times New Roman" pitchFamily="18" charset="0"/>
              </a:rPr>
              <a:t>extent to which the local education agency’s local wellness policy compares to model local school wellness policies, and the progress made in attaining the goals of the local wellness policy, and make this assessment available to the public.       </a:t>
            </a:r>
          </a:p>
        </p:txBody>
      </p:sp>
      <p:pic>
        <p:nvPicPr>
          <p:cNvPr id="9" name="Picture 2" descr="http://www.clker.com/cliparts/4/7/b/8/12408485131390345704magiaaron_Cartoon_Apple.svg.h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6843" y="1267559"/>
            <a:ext cx="1106309" cy="118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7" name="TextBox 7"/>
          <p:cNvSpPr txBox="1">
            <a:spLocks noChangeArrowheads="1"/>
          </p:cNvSpPr>
          <p:nvPr/>
        </p:nvSpPr>
        <p:spPr bwMode="auto">
          <a:xfrm>
            <a:off x="3938752" y="1631507"/>
            <a:ext cx="914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000" b="1" dirty="0">
                <a:latin typeface="Times New Roman" pitchFamily="18" charset="0"/>
                <a:cs typeface="Times New Roman" pitchFamily="18" charset="0"/>
              </a:rPr>
              <a:t>Policy</a:t>
            </a:r>
            <a:r>
              <a:rPr lang="en-US" altLang="en-US" sz="1800" dirty="0">
                <a:latin typeface="Arial" pitchFamily="34" charset="0"/>
              </a:rPr>
              <a:t> </a:t>
            </a:r>
          </a:p>
        </p:txBody>
      </p:sp>
      <p:pic>
        <p:nvPicPr>
          <p:cNvPr id="7" name="Content Placeholder 9">
            <a:hlinkClick r:id="rId4"/>
          </p:cNvPr>
          <p:cNvPicPr>
            <a:picLocks noChangeAspect="1"/>
          </p:cNvPicPr>
          <p:nvPr/>
        </p:nvPicPr>
        <p:blipFill rotWithShape="1">
          <a:blip r:embed="rId5"/>
          <a:srcRect l="13333" t="61365" r="65278" b="16413"/>
          <a:stretch/>
        </p:blipFill>
        <p:spPr>
          <a:xfrm>
            <a:off x="3352800" y="6107660"/>
            <a:ext cx="2176667" cy="636039"/>
          </a:xfrm>
          <a:prstGeom prst="rect">
            <a:avLst/>
          </a:prstGeom>
        </p:spPr>
      </p:pic>
    </p:spTree>
    <p:extLst>
      <p:ext uri="{BB962C8B-B14F-4D97-AF65-F5344CB8AC3E}">
        <p14:creationId xmlns:p14="http://schemas.microsoft.com/office/powerpoint/2010/main" val="33766156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320040" y="70984"/>
            <a:ext cx="8229600" cy="1143000"/>
          </a:xfrm>
        </p:spPr>
        <p:txBody>
          <a:bodyPr>
            <a:noAutofit/>
          </a:bodyPr>
          <a:lstStyle/>
          <a:p>
            <a:r>
              <a:rPr lang="en-US" altLang="en-US" sz="3600" b="1" dirty="0" smtClean="0">
                <a:solidFill>
                  <a:srgbClr val="FF0000"/>
                </a:solidFill>
                <a:latin typeface="Times New Roman" panose="02020603050405020304" pitchFamily="18" charset="0"/>
                <a:cs typeface="Times New Roman" panose="02020603050405020304" pitchFamily="18" charset="0"/>
              </a:rPr>
              <a:t>Monitoring and Evaluation </a:t>
            </a:r>
            <a:r>
              <a:rPr lang="en-US" altLang="en-US" sz="3600" b="1" dirty="0" smtClean="0">
                <a:latin typeface="Times New Roman" panose="02020603050405020304" pitchFamily="18" charset="0"/>
                <a:cs typeface="Times New Roman" panose="02020603050405020304" pitchFamily="18" charset="0"/>
              </a:rPr>
              <a:t/>
            </a:r>
            <a:br>
              <a:rPr lang="en-US" altLang="en-US" sz="3600" b="1" dirty="0" smtClean="0">
                <a:latin typeface="Times New Roman" panose="02020603050405020304" pitchFamily="18" charset="0"/>
                <a:cs typeface="Times New Roman" panose="02020603050405020304" pitchFamily="18" charset="0"/>
              </a:rPr>
            </a:br>
            <a:r>
              <a:rPr lang="en-US" altLang="en-US" sz="2800" b="1" dirty="0" smtClean="0">
                <a:latin typeface="Times New Roman" panose="02020603050405020304" pitchFamily="18" charset="0"/>
                <a:cs typeface="Times New Roman" panose="02020603050405020304" pitchFamily="18" charset="0"/>
              </a:rPr>
              <a:t>Sample Policy Language</a:t>
            </a:r>
          </a:p>
        </p:txBody>
      </p:sp>
      <p:sp>
        <p:nvSpPr>
          <p:cNvPr id="2" name="Content Placeholder 1"/>
          <p:cNvSpPr>
            <a:spLocks noGrp="1"/>
          </p:cNvSpPr>
          <p:nvPr>
            <p:ph idx="1"/>
          </p:nvPr>
        </p:nvSpPr>
        <p:spPr>
          <a:xfrm>
            <a:off x="473163" y="1899716"/>
            <a:ext cx="8229600" cy="4525963"/>
          </a:xfrm>
        </p:spPr>
        <p:txBody>
          <a:bodyPr>
            <a:noAutofit/>
          </a:bodyPr>
          <a:lstStyle/>
          <a:p>
            <a:pPr>
              <a:buFont typeface="Wingdings" panose="05000000000000000000" pitchFamily="2" charset="2"/>
              <a:buChar char="q"/>
            </a:pPr>
            <a:r>
              <a:rPr lang="en-US" sz="2000" dirty="0">
                <a:latin typeface="Times New Roman" panose="02020603050405020304" pitchFamily="18" charset="0"/>
                <a:cs typeface="Times New Roman" panose="02020603050405020304" pitchFamily="18" charset="0"/>
              </a:rPr>
              <a:t>The District will compile and publish an annual report to share basic information about the wellness policy and report on the progress of the schools within the district in meeting wellness goals. </a:t>
            </a:r>
            <a:r>
              <a:rPr lang="en-US" sz="2000" dirty="0" smtClean="0">
                <a:latin typeface="Times New Roman" panose="02020603050405020304" pitchFamily="18" charset="0"/>
                <a:cs typeface="Times New Roman" panose="02020603050405020304" pitchFamily="18" charset="0"/>
              </a:rPr>
              <a:t>This </a:t>
            </a:r>
            <a:r>
              <a:rPr lang="en-US" sz="2000" dirty="0">
                <a:latin typeface="Times New Roman" panose="02020603050405020304" pitchFamily="18" charset="0"/>
                <a:cs typeface="Times New Roman" panose="02020603050405020304" pitchFamily="18" charset="0"/>
              </a:rPr>
              <a:t>report will include, but is not limited to: </a:t>
            </a:r>
          </a:p>
          <a:p>
            <a:pPr lvl="0">
              <a:buFont typeface="Wingdings" panose="05000000000000000000" pitchFamily="2" charset="2"/>
              <a:buChar char="ü"/>
            </a:pPr>
            <a:r>
              <a:rPr lang="en-US" sz="2000" dirty="0">
                <a:latin typeface="Times New Roman" panose="02020603050405020304" pitchFamily="18" charset="0"/>
                <a:cs typeface="Times New Roman" panose="02020603050405020304" pitchFamily="18" charset="0"/>
              </a:rPr>
              <a:t>The website address for the wellness policy and/or how the public can receive/access a copy of the wellness policy</a:t>
            </a:r>
            <a:r>
              <a:rPr lang="en-US" sz="2000" dirty="0" smtClean="0">
                <a:latin typeface="Times New Roman" panose="02020603050405020304" pitchFamily="18" charset="0"/>
                <a:cs typeface="Times New Roman" panose="02020603050405020304" pitchFamily="18" charset="0"/>
              </a:rPr>
              <a:t>; and </a:t>
            </a:r>
            <a:endParaRPr lang="en-US" sz="2000" dirty="0">
              <a:latin typeface="Times New Roman" panose="02020603050405020304" pitchFamily="18" charset="0"/>
              <a:cs typeface="Times New Roman" panose="02020603050405020304" pitchFamily="18" charset="0"/>
            </a:endParaRPr>
          </a:p>
          <a:p>
            <a:pPr lvl="0">
              <a:buFont typeface="Wingdings" panose="05000000000000000000" pitchFamily="2" charset="2"/>
              <a:buChar char="ü"/>
            </a:pPr>
            <a:r>
              <a:rPr lang="en-US" sz="2000" dirty="0">
                <a:latin typeface="Times New Roman" panose="02020603050405020304" pitchFamily="18" charset="0"/>
                <a:cs typeface="Times New Roman" panose="02020603050405020304" pitchFamily="18" charset="0"/>
              </a:rPr>
              <a:t>A description of each school’s progress in meeting the wellness policy goals;</a:t>
            </a:r>
          </a:p>
          <a:p>
            <a:pPr lvl="0">
              <a:buFont typeface="Wingdings" panose="05000000000000000000" pitchFamily="2" charset="2"/>
              <a:buChar char="ü"/>
            </a:pPr>
            <a:r>
              <a:rPr lang="en-US" sz="2000" dirty="0" smtClean="0">
                <a:latin typeface="Times New Roman" panose="02020603050405020304" pitchFamily="18" charset="0"/>
                <a:cs typeface="Times New Roman" panose="02020603050405020304" pitchFamily="18" charset="0"/>
              </a:rPr>
              <a:t>Information </a:t>
            </a:r>
            <a:r>
              <a:rPr lang="en-US" sz="2000" dirty="0">
                <a:latin typeface="Times New Roman" panose="02020603050405020304" pitchFamily="18" charset="0"/>
                <a:cs typeface="Times New Roman" panose="02020603050405020304" pitchFamily="18" charset="0"/>
              </a:rPr>
              <a:t>on how individuals and the public can get involved with the DWC or SWC.</a:t>
            </a:r>
          </a:p>
          <a:p>
            <a:pPr marL="0" indent="0">
              <a:buNone/>
            </a:pPr>
            <a:endParaRPr lang="en-US" sz="2000" dirty="0">
              <a:latin typeface="Times New Roman" panose="02020603050405020304" pitchFamily="18" charset="0"/>
              <a:cs typeface="Times New Roman" panose="02020603050405020304" pitchFamily="18" charset="0"/>
            </a:endParaRPr>
          </a:p>
        </p:txBody>
      </p:sp>
      <p:pic>
        <p:nvPicPr>
          <p:cNvPr id="8" name="Content Placeholder 9">
            <a:hlinkClick r:id="rId3"/>
          </p:cNvPr>
          <p:cNvPicPr>
            <a:picLocks noChangeAspect="1"/>
          </p:cNvPicPr>
          <p:nvPr/>
        </p:nvPicPr>
        <p:blipFill rotWithShape="1">
          <a:blip r:embed="rId4"/>
          <a:srcRect l="13333" t="61365" r="65278" b="16413"/>
          <a:stretch/>
        </p:blipFill>
        <p:spPr>
          <a:xfrm>
            <a:off x="3352800" y="6107660"/>
            <a:ext cx="2176667" cy="636039"/>
          </a:xfrm>
          <a:prstGeom prst="rect">
            <a:avLst/>
          </a:prstGeom>
        </p:spPr>
      </p:pic>
      <p:pic>
        <p:nvPicPr>
          <p:cNvPr id="5" name="Picture 5" descr="C:\Users\zrida\Desktop\NE_USDA.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163107"/>
            <a:ext cx="1128713" cy="112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06208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504712"/>
            <a:ext cx="8229600" cy="1143000"/>
          </a:xfrm>
        </p:spPr>
        <p:txBody>
          <a:bodyPr>
            <a:noAutofit/>
          </a:bodyPr>
          <a:lstStyle/>
          <a:p>
            <a:r>
              <a:rPr lang="en-US" altLang="en-US" sz="4000" b="1" dirty="0" smtClean="0">
                <a:latin typeface="Times New Roman" panose="02020603050405020304" pitchFamily="18" charset="0"/>
                <a:cs typeface="Times New Roman" panose="02020603050405020304" pitchFamily="18" charset="0"/>
              </a:rPr>
              <a:t>Monitoring &amp; Evaluation</a:t>
            </a:r>
            <a:br>
              <a:rPr lang="en-US" altLang="en-US" sz="4000" b="1" dirty="0" smtClean="0">
                <a:latin typeface="Times New Roman" panose="02020603050405020304" pitchFamily="18" charset="0"/>
                <a:cs typeface="Times New Roman" panose="02020603050405020304" pitchFamily="18" charset="0"/>
              </a:rPr>
            </a:br>
            <a:r>
              <a:rPr lang="en-US" altLang="en-US" sz="4000" b="1" dirty="0" smtClean="0">
                <a:solidFill>
                  <a:srgbClr val="FF0000"/>
                </a:solidFill>
                <a:latin typeface="Times New Roman" panose="02020603050405020304" pitchFamily="18" charset="0"/>
                <a:cs typeface="Times New Roman" panose="02020603050405020304" pitchFamily="18" charset="0"/>
              </a:rPr>
              <a:t>(AR 1002)</a:t>
            </a:r>
          </a:p>
        </p:txBody>
      </p:sp>
      <p:sp>
        <p:nvSpPr>
          <p:cNvPr id="5" name="Flowchart: Process 4"/>
          <p:cNvSpPr/>
          <p:nvPr/>
        </p:nvSpPr>
        <p:spPr>
          <a:xfrm>
            <a:off x="370341" y="1730066"/>
            <a:ext cx="8305800" cy="965013"/>
          </a:xfrm>
          <a:prstGeom prst="flowChartProcess">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a:p>
        </p:txBody>
      </p:sp>
      <p:sp>
        <p:nvSpPr>
          <p:cNvPr id="16388" name="TextBox 5"/>
          <p:cNvSpPr txBox="1">
            <a:spLocks noChangeArrowheads="1"/>
          </p:cNvSpPr>
          <p:nvPr/>
        </p:nvSpPr>
        <p:spPr bwMode="auto">
          <a:xfrm>
            <a:off x="370341" y="1730067"/>
            <a:ext cx="80772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285750" indent="-285750" eaLnBrk="1" hangingPunct="1">
              <a:spcBef>
                <a:spcPct val="0"/>
              </a:spcBef>
              <a:buFont typeface="Wingdings" panose="05000000000000000000" pitchFamily="2" charset="2"/>
              <a:buChar char="q"/>
            </a:pPr>
            <a:r>
              <a:rPr lang="en-US" altLang="en-US" sz="1800" dirty="0" smtClean="0">
                <a:latin typeface="Times New Roman" pitchFamily="18" charset="0"/>
                <a:cs typeface="Times New Roman" pitchFamily="18" charset="0"/>
              </a:rPr>
              <a:t>When and how does the review and update the Local school Wellness Policy occur?</a:t>
            </a:r>
          </a:p>
          <a:p>
            <a:pPr marL="285750" indent="-285750" eaLnBrk="1" hangingPunct="1">
              <a:spcBef>
                <a:spcPct val="0"/>
              </a:spcBef>
              <a:buFont typeface="Wingdings" panose="05000000000000000000" pitchFamily="2" charset="2"/>
              <a:buChar char="q"/>
            </a:pPr>
            <a:r>
              <a:rPr lang="en-US" altLang="en-US" sz="1800" dirty="0" smtClean="0">
                <a:latin typeface="Times New Roman" pitchFamily="18" charset="0"/>
                <a:cs typeface="Times New Roman" pitchFamily="18" charset="0"/>
              </a:rPr>
              <a:t>Provide documentation to support the response or appropriate web address.  </a:t>
            </a:r>
            <a:endParaRPr lang="en-US" altLang="en-US" sz="1800" dirty="0">
              <a:latin typeface="Times New Roman" pitchFamily="18" charset="0"/>
              <a:cs typeface="Times New Roman" pitchFamily="18" charset="0"/>
            </a:endParaRPr>
          </a:p>
        </p:txBody>
      </p:sp>
      <p:sp>
        <p:nvSpPr>
          <p:cNvPr id="13" name="Flowchart: Process 12"/>
          <p:cNvSpPr/>
          <p:nvPr/>
        </p:nvSpPr>
        <p:spPr>
          <a:xfrm>
            <a:off x="370341" y="2797630"/>
            <a:ext cx="8305800" cy="4032152"/>
          </a:xfrm>
          <a:prstGeom prst="flowChartProcess">
            <a:avLst/>
          </a:prstGeom>
        </p:spPr>
        <p:style>
          <a:lnRef idx="1">
            <a:schemeClr val="accent4"/>
          </a:lnRef>
          <a:fillRef idx="2">
            <a:schemeClr val="accent4"/>
          </a:fillRef>
          <a:effectRef idx="1">
            <a:schemeClr val="accent4"/>
          </a:effectRef>
          <a:fontRef idx="minor">
            <a:schemeClr val="dk1"/>
          </a:fontRef>
        </p:style>
        <p:txBody>
          <a:bodyPr anchor="ctr"/>
          <a:lstStyle/>
          <a:p>
            <a:pPr marL="285750" indent="-285750">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At least once every three years, the District will evaluate compliance with the wellness policy to assess the implementation of the policy and include:</a:t>
            </a:r>
          </a:p>
          <a:p>
            <a:pPr marL="285750" lvl="0" indent="-285750">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The extent to which schools under the jurisdiction of the District are in compliance with the wellness policy</a:t>
            </a:r>
            <a:r>
              <a:rPr lang="en-US" dirty="0" smtClean="0">
                <a:latin typeface="Times New Roman" panose="02020603050405020304" pitchFamily="18" charset="0"/>
                <a:cs typeface="Times New Roman" panose="02020603050405020304" pitchFamily="18" charset="0"/>
              </a:rPr>
              <a:t>; and </a:t>
            </a:r>
            <a:endParaRPr lang="en-US" dirty="0">
              <a:latin typeface="Times New Roman" panose="02020603050405020304" pitchFamily="18" charset="0"/>
              <a:cs typeface="Times New Roman" panose="02020603050405020304" pitchFamily="18" charset="0"/>
            </a:endParaRPr>
          </a:p>
          <a:p>
            <a:pPr marL="285750" lvl="0" indent="-285750">
              <a:buFont typeface="Wingdings" panose="05000000000000000000" pitchFamily="2" charset="2"/>
              <a:buChar char="q"/>
            </a:pPr>
            <a:r>
              <a:rPr lang="en-US" dirty="0" smtClean="0">
                <a:latin typeface="Times New Roman" panose="02020603050405020304" pitchFamily="18" charset="0"/>
                <a:cs typeface="Times New Roman" panose="02020603050405020304" pitchFamily="18" charset="0"/>
              </a:rPr>
              <a:t>A </a:t>
            </a:r>
            <a:r>
              <a:rPr lang="en-US" dirty="0">
                <a:latin typeface="Times New Roman" panose="02020603050405020304" pitchFamily="18" charset="0"/>
                <a:cs typeface="Times New Roman" panose="02020603050405020304" pitchFamily="18" charset="0"/>
              </a:rPr>
              <a:t>description of the progress made in attaining the goals of the District’s wellness policy.</a:t>
            </a:r>
          </a:p>
          <a:p>
            <a:pPr marL="285750" indent="-285750">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The position/person responsible for managing the triennial assessment and contact information is ______________________ (</a:t>
            </a:r>
            <a:r>
              <a:rPr lang="en-US" i="1" dirty="0">
                <a:latin typeface="Times New Roman" panose="02020603050405020304" pitchFamily="18" charset="0"/>
                <a:cs typeface="Times New Roman" panose="02020603050405020304" pitchFamily="18" charset="0"/>
              </a:rPr>
              <a:t>list the person responsible here, their title, and their contact information</a:t>
            </a:r>
            <a:r>
              <a:rPr lang="en-US" dirty="0">
                <a:latin typeface="Times New Roman" panose="02020603050405020304" pitchFamily="18" charset="0"/>
                <a:cs typeface="Times New Roman" panose="02020603050405020304" pitchFamily="18" charset="0"/>
              </a:rPr>
              <a:t>).  </a:t>
            </a:r>
          </a:p>
          <a:p>
            <a:pPr marL="285750" indent="-285750">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The DWC, in collaboration with individual schools, will monitor schools’ compliance with this wellness policy.  </a:t>
            </a:r>
          </a:p>
          <a:p>
            <a:pPr marL="285750" indent="-285750">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The District</a:t>
            </a:r>
            <a:r>
              <a:rPr lang="en-US" i="1" dirty="0">
                <a:latin typeface="Times New Roman" panose="02020603050405020304" pitchFamily="18" charset="0"/>
                <a:cs typeface="Times New Roman" panose="02020603050405020304" pitchFamily="18" charset="0"/>
              </a:rPr>
              <a:t> [or school</a:t>
            </a:r>
            <a:r>
              <a:rPr lang="en-US" dirty="0">
                <a:latin typeface="Times New Roman" panose="02020603050405020304" pitchFamily="18" charset="0"/>
                <a:cs typeface="Times New Roman" panose="02020603050405020304" pitchFamily="18" charset="0"/>
              </a:rPr>
              <a:t>] will actively notify households/families of the availability of the triennial progress report.  </a:t>
            </a:r>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347509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b="1" dirty="0" smtClean="0">
                <a:latin typeface="Times New Roman" panose="02020603050405020304" pitchFamily="18" charset="0"/>
                <a:cs typeface="Times New Roman" panose="02020603050405020304" pitchFamily="18" charset="0"/>
              </a:rPr>
              <a:t>WHAT</a:t>
            </a:r>
            <a:r>
              <a:rPr lang="en-US" dirty="0" smtClean="0">
                <a:latin typeface="Times New Roman" panose="02020603050405020304" pitchFamily="18" charset="0"/>
                <a:cs typeface="Times New Roman" panose="02020603050405020304" pitchFamily="18" charset="0"/>
              </a:rPr>
              <a:t> are we going to do?</a:t>
            </a:r>
          </a:p>
          <a:p>
            <a:r>
              <a:rPr lang="en-US" b="1" dirty="0" smtClean="0">
                <a:latin typeface="Times New Roman" panose="02020603050405020304" pitchFamily="18" charset="0"/>
                <a:cs typeface="Times New Roman" panose="02020603050405020304" pitchFamily="18" charset="0"/>
              </a:rPr>
              <a:t>WHO</a:t>
            </a:r>
            <a:r>
              <a:rPr lang="en-US" dirty="0" smtClean="0">
                <a:latin typeface="Times New Roman" panose="02020603050405020304" pitchFamily="18" charset="0"/>
                <a:cs typeface="Times New Roman" panose="02020603050405020304" pitchFamily="18" charset="0"/>
              </a:rPr>
              <a:t> is going to be responsible for the activities?</a:t>
            </a:r>
          </a:p>
          <a:p>
            <a:r>
              <a:rPr lang="en-US" b="1" dirty="0" smtClean="0">
                <a:latin typeface="Times New Roman" panose="02020603050405020304" pitchFamily="18" charset="0"/>
                <a:cs typeface="Times New Roman" panose="02020603050405020304" pitchFamily="18" charset="0"/>
              </a:rPr>
              <a:t>WHEN</a:t>
            </a:r>
            <a:r>
              <a:rPr lang="en-US" dirty="0" smtClean="0">
                <a:latin typeface="Times New Roman" panose="02020603050405020304" pitchFamily="18" charset="0"/>
                <a:cs typeface="Times New Roman" panose="02020603050405020304" pitchFamily="18" charset="0"/>
              </a:rPr>
              <a:t> do we want this to be completed?</a:t>
            </a:r>
          </a:p>
          <a:p>
            <a:r>
              <a:rPr lang="en-US" b="1" dirty="0" smtClean="0">
                <a:latin typeface="Times New Roman" panose="02020603050405020304" pitchFamily="18" charset="0"/>
                <a:cs typeface="Times New Roman" panose="02020603050405020304" pitchFamily="18" charset="0"/>
              </a:rPr>
              <a:t>HOW</a:t>
            </a:r>
            <a:r>
              <a:rPr lang="en-US" dirty="0" smtClean="0">
                <a:latin typeface="Times New Roman" panose="02020603050405020304" pitchFamily="18" charset="0"/>
                <a:cs typeface="Times New Roman" panose="02020603050405020304" pitchFamily="18" charset="0"/>
              </a:rPr>
              <a:t> are we going to do these activities? </a:t>
            </a:r>
          </a:p>
          <a:p>
            <a:r>
              <a:rPr lang="en-US" b="1" dirty="0" smtClean="0">
                <a:latin typeface="Times New Roman" panose="02020603050405020304" pitchFamily="18" charset="0"/>
                <a:cs typeface="Times New Roman" panose="02020603050405020304" pitchFamily="18" charset="0"/>
              </a:rPr>
              <a:t>BY HOW MUCH: </a:t>
            </a:r>
            <a:r>
              <a:rPr lang="en-US" dirty="0" smtClean="0">
                <a:latin typeface="Times New Roman" panose="02020603050405020304" pitchFamily="18" charset="0"/>
                <a:cs typeface="Times New Roman" panose="02020603050405020304" pitchFamily="18" charset="0"/>
              </a:rPr>
              <a:t>%, # </a:t>
            </a:r>
            <a:endParaRPr lang="en-US" dirty="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5 WH Questions </a:t>
            </a:r>
            <a:endParaRPr lang="en-US" dirty="0">
              <a:latin typeface="Times New Roman" panose="02020603050405020304" pitchFamily="18" charset="0"/>
              <a:cs typeface="Times New Roman" panose="02020603050405020304" pitchFamily="18" charset="0"/>
            </a:endParaRPr>
          </a:p>
        </p:txBody>
      </p:sp>
      <p:pic>
        <p:nvPicPr>
          <p:cNvPr id="4" name="Content Placeholder 9">
            <a:hlinkClick r:id="rId3"/>
          </p:cNvPr>
          <p:cNvPicPr>
            <a:picLocks noChangeAspect="1"/>
          </p:cNvPicPr>
          <p:nvPr/>
        </p:nvPicPr>
        <p:blipFill rotWithShape="1">
          <a:blip r:embed="rId4"/>
          <a:srcRect l="13333" t="61365" r="65278" b="16413"/>
          <a:stretch/>
        </p:blipFill>
        <p:spPr>
          <a:xfrm>
            <a:off x="3352800" y="6107660"/>
            <a:ext cx="2176667" cy="636039"/>
          </a:xfrm>
          <a:prstGeom prst="rect">
            <a:avLst/>
          </a:prstGeom>
        </p:spPr>
      </p:pic>
      <p:pic>
        <p:nvPicPr>
          <p:cNvPr id="5" name="Picture 5" descr="C:\Users\zrida\Desktop\NE_USDA.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163107"/>
            <a:ext cx="1128713" cy="112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81848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Measurable Objectives</a:t>
            </a:r>
            <a:endParaRPr lang="en-US" dirty="0"/>
          </a:p>
        </p:txBody>
      </p:sp>
      <p:sp>
        <p:nvSpPr>
          <p:cNvPr id="3" name="Content Placeholder 2"/>
          <p:cNvSpPr>
            <a:spLocks noGrp="1"/>
          </p:cNvSpPr>
          <p:nvPr>
            <p:ph idx="1"/>
          </p:nvPr>
        </p:nvSpPr>
        <p:spPr/>
        <p:txBody>
          <a:bodyPr>
            <a:normAutofit/>
          </a:bodyPr>
          <a:lstStyle/>
          <a:p>
            <a:r>
              <a:rPr lang="en-US" sz="2800" dirty="0" smtClean="0">
                <a:latin typeface="Times New Roman" panose="02020603050405020304" pitchFamily="18" charset="0"/>
                <a:cs typeface="Times New Roman" panose="02020603050405020304" pitchFamily="18" charset="0"/>
              </a:rPr>
              <a:t>By May 2017, we will increase PA for students by 60 minutes/week by offering  PA breaks in classes.  </a:t>
            </a:r>
          </a:p>
          <a:p>
            <a:pPr>
              <a:buFont typeface="Wingdings" panose="05000000000000000000" pitchFamily="2" charset="2"/>
              <a:buChar char="ü"/>
            </a:pPr>
            <a:r>
              <a:rPr lang="en-US" sz="2800" dirty="0">
                <a:solidFill>
                  <a:srgbClr val="FF0000"/>
                </a:solidFill>
                <a:latin typeface="Times New Roman" panose="02020603050405020304" pitchFamily="18" charset="0"/>
                <a:cs typeface="Times New Roman" panose="02020603050405020304" pitchFamily="18" charset="0"/>
              </a:rPr>
              <a:t>What: </a:t>
            </a:r>
            <a:r>
              <a:rPr lang="en-US" sz="2800" dirty="0">
                <a:latin typeface="Times New Roman" panose="02020603050405020304" pitchFamily="18" charset="0"/>
                <a:cs typeface="Times New Roman" panose="02020603050405020304" pitchFamily="18" charset="0"/>
              </a:rPr>
              <a:t>increasing PA</a:t>
            </a:r>
          </a:p>
          <a:p>
            <a:pPr>
              <a:buFont typeface="Wingdings" panose="05000000000000000000" pitchFamily="2" charset="2"/>
              <a:buChar char="ü"/>
            </a:pPr>
            <a:r>
              <a:rPr lang="en-US" sz="2800" dirty="0">
                <a:solidFill>
                  <a:srgbClr val="FF0000"/>
                </a:solidFill>
                <a:latin typeface="Times New Roman" panose="02020603050405020304" pitchFamily="18" charset="0"/>
                <a:cs typeface="Times New Roman" panose="02020603050405020304" pitchFamily="18" charset="0"/>
              </a:rPr>
              <a:t>When: </a:t>
            </a:r>
            <a:r>
              <a:rPr lang="en-US" sz="2800" dirty="0">
                <a:latin typeface="Times New Roman" panose="02020603050405020304" pitchFamily="18" charset="0"/>
                <a:cs typeface="Times New Roman" panose="02020603050405020304" pitchFamily="18" charset="0"/>
              </a:rPr>
              <a:t>By May 2017</a:t>
            </a:r>
          </a:p>
          <a:p>
            <a:pPr>
              <a:buFont typeface="Wingdings" panose="05000000000000000000" pitchFamily="2" charset="2"/>
              <a:buChar char="ü"/>
            </a:pPr>
            <a:r>
              <a:rPr lang="en-US" sz="2800" dirty="0">
                <a:solidFill>
                  <a:srgbClr val="FF0000"/>
                </a:solidFill>
                <a:latin typeface="Times New Roman" panose="02020603050405020304" pitchFamily="18" charset="0"/>
                <a:cs typeface="Times New Roman" panose="02020603050405020304" pitchFamily="18" charset="0"/>
              </a:rPr>
              <a:t>How: </a:t>
            </a:r>
            <a:r>
              <a:rPr lang="en-US" sz="2800" dirty="0">
                <a:latin typeface="Times New Roman" panose="02020603050405020304" pitchFamily="18" charset="0"/>
                <a:cs typeface="Times New Roman" panose="02020603050405020304" pitchFamily="18" charset="0"/>
              </a:rPr>
              <a:t>Offering </a:t>
            </a:r>
            <a:r>
              <a:rPr lang="en-US" sz="2800" dirty="0" smtClean="0">
                <a:latin typeface="Times New Roman" panose="02020603050405020304" pitchFamily="18" charset="0"/>
                <a:cs typeface="Times New Roman" panose="02020603050405020304" pitchFamily="18" charset="0"/>
              </a:rPr>
              <a:t>PA breaks in classes. </a:t>
            </a:r>
            <a:endParaRPr lang="en-US" sz="28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ü"/>
            </a:pPr>
            <a:r>
              <a:rPr lang="en-US" sz="2800" dirty="0">
                <a:solidFill>
                  <a:srgbClr val="FF0000"/>
                </a:solidFill>
                <a:latin typeface="Times New Roman" panose="02020603050405020304" pitchFamily="18" charset="0"/>
                <a:cs typeface="Times New Roman" panose="02020603050405020304" pitchFamily="18" charset="0"/>
              </a:rPr>
              <a:t>Who: </a:t>
            </a:r>
            <a:r>
              <a:rPr lang="en-US" sz="2800" dirty="0">
                <a:latin typeface="Times New Roman" panose="02020603050405020304" pitchFamily="18" charset="0"/>
                <a:cs typeface="Times New Roman" panose="02020603050405020304" pitchFamily="18" charset="0"/>
              </a:rPr>
              <a:t>Schools</a:t>
            </a:r>
          </a:p>
          <a:p>
            <a:pPr>
              <a:buFont typeface="Wingdings" panose="05000000000000000000" pitchFamily="2" charset="2"/>
              <a:buChar char="ü"/>
            </a:pPr>
            <a:r>
              <a:rPr lang="en-US" sz="2800" dirty="0">
                <a:solidFill>
                  <a:srgbClr val="FF0000"/>
                </a:solidFill>
                <a:latin typeface="Times New Roman" panose="02020603050405020304" pitchFamily="18" charset="0"/>
                <a:cs typeface="Times New Roman" panose="02020603050405020304" pitchFamily="18" charset="0"/>
              </a:rPr>
              <a:t>How</a:t>
            </a:r>
            <a:r>
              <a:rPr lang="en-US" sz="2800" dirty="0">
                <a:latin typeface="Times New Roman" panose="02020603050405020304" pitchFamily="18" charset="0"/>
                <a:cs typeface="Times New Roman" panose="02020603050405020304" pitchFamily="18" charset="0"/>
              </a:rPr>
              <a:t> </a:t>
            </a:r>
            <a:r>
              <a:rPr lang="en-US" sz="2800" dirty="0">
                <a:solidFill>
                  <a:srgbClr val="FF0000"/>
                </a:solidFill>
                <a:latin typeface="Times New Roman" panose="02020603050405020304" pitchFamily="18" charset="0"/>
                <a:cs typeface="Times New Roman" panose="02020603050405020304" pitchFamily="18" charset="0"/>
              </a:rPr>
              <a:t>Much</a:t>
            </a:r>
            <a:r>
              <a:rPr lang="en-US" sz="2800" dirty="0">
                <a:latin typeface="Times New Roman" panose="02020603050405020304" pitchFamily="18" charset="0"/>
                <a:cs typeface="Times New Roman" panose="02020603050405020304" pitchFamily="18" charset="0"/>
              </a:rPr>
              <a:t>: 60 minutes/week</a:t>
            </a:r>
          </a:p>
          <a:p>
            <a:pPr marL="0" indent="0">
              <a:buNone/>
            </a:pPr>
            <a:endParaRPr lang="en-US" sz="2800" dirty="0" smtClean="0">
              <a:latin typeface="Times New Roman" panose="02020603050405020304" pitchFamily="18" charset="0"/>
              <a:cs typeface="Times New Roman" panose="02020603050405020304" pitchFamily="18" charset="0"/>
            </a:endParaRPr>
          </a:p>
        </p:txBody>
      </p:sp>
      <p:sp>
        <p:nvSpPr>
          <p:cNvPr id="4" name="TextBox 3"/>
          <p:cNvSpPr txBox="1"/>
          <p:nvPr/>
        </p:nvSpPr>
        <p:spPr>
          <a:xfrm>
            <a:off x="1244184" y="1387658"/>
            <a:ext cx="2368445" cy="369332"/>
          </a:xfrm>
          <a:prstGeom prst="rect">
            <a:avLst/>
          </a:prstGeom>
          <a:noFill/>
        </p:spPr>
        <p:txBody>
          <a:bodyPr wrap="square" rtlCol="0">
            <a:spAutoFit/>
          </a:bodyPr>
          <a:lstStyle/>
          <a:p>
            <a:r>
              <a:rPr lang="en-US" b="1" dirty="0" smtClean="0">
                <a:solidFill>
                  <a:srgbClr val="FF0000"/>
                </a:solidFill>
                <a:latin typeface="Times New Roman" panose="02020603050405020304" pitchFamily="18" charset="0"/>
                <a:cs typeface="Times New Roman" panose="02020603050405020304" pitchFamily="18" charset="0"/>
              </a:rPr>
              <a:t>When</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4965492" y="1417638"/>
            <a:ext cx="2368445" cy="369332"/>
          </a:xfrm>
          <a:prstGeom prst="rect">
            <a:avLst/>
          </a:prstGeom>
          <a:noFill/>
        </p:spPr>
        <p:txBody>
          <a:bodyPr wrap="square" rtlCol="0">
            <a:spAutoFit/>
          </a:bodyPr>
          <a:lstStyle/>
          <a:p>
            <a:r>
              <a:rPr lang="en-US" b="1" dirty="0" smtClean="0">
                <a:solidFill>
                  <a:srgbClr val="FF0000"/>
                </a:solidFill>
                <a:latin typeface="Times New Roman" panose="02020603050405020304" pitchFamily="18" charset="0"/>
                <a:cs typeface="Times New Roman" panose="02020603050405020304" pitchFamily="18" charset="0"/>
              </a:rPr>
              <a:t>What</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2955560" y="1387658"/>
            <a:ext cx="2368445" cy="369332"/>
          </a:xfrm>
          <a:prstGeom prst="rect">
            <a:avLst/>
          </a:prstGeom>
          <a:noFill/>
        </p:spPr>
        <p:txBody>
          <a:bodyPr wrap="square" rtlCol="0">
            <a:spAutoFit/>
          </a:bodyPr>
          <a:lstStyle/>
          <a:p>
            <a:r>
              <a:rPr lang="en-US" b="1" dirty="0" smtClean="0">
                <a:solidFill>
                  <a:srgbClr val="FF0000"/>
                </a:solidFill>
                <a:latin typeface="Times New Roman" panose="02020603050405020304" pitchFamily="18" charset="0"/>
                <a:cs typeface="Times New Roman" panose="02020603050405020304" pitchFamily="18" charset="0"/>
              </a:rPr>
              <a:t>Who</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4805846" y="2375972"/>
            <a:ext cx="2368445" cy="369332"/>
          </a:xfrm>
          <a:prstGeom prst="rect">
            <a:avLst/>
          </a:prstGeom>
          <a:noFill/>
        </p:spPr>
        <p:txBody>
          <a:bodyPr wrap="square" rtlCol="0">
            <a:spAutoFit/>
          </a:bodyPr>
          <a:lstStyle/>
          <a:p>
            <a:r>
              <a:rPr lang="en-US" b="1" dirty="0" smtClean="0">
                <a:solidFill>
                  <a:srgbClr val="FF0000"/>
                </a:solidFill>
                <a:latin typeface="Times New Roman" panose="02020603050405020304" pitchFamily="18" charset="0"/>
                <a:cs typeface="Times New Roman" panose="02020603050405020304" pitchFamily="18" charset="0"/>
              </a:rPr>
              <a:t>How</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7628746" y="1417638"/>
            <a:ext cx="2368445" cy="369332"/>
          </a:xfrm>
          <a:prstGeom prst="rect">
            <a:avLst/>
          </a:prstGeom>
          <a:noFill/>
        </p:spPr>
        <p:txBody>
          <a:bodyPr wrap="square" rtlCol="0">
            <a:spAutoFit/>
          </a:bodyPr>
          <a:lstStyle/>
          <a:p>
            <a:r>
              <a:rPr lang="en-US" b="1" dirty="0" smtClean="0">
                <a:solidFill>
                  <a:srgbClr val="FF0000"/>
                </a:solidFill>
                <a:latin typeface="Times New Roman" panose="02020603050405020304" pitchFamily="18" charset="0"/>
                <a:cs typeface="Times New Roman" panose="02020603050405020304" pitchFamily="18" charset="0"/>
              </a:rPr>
              <a:t>How Much</a:t>
            </a:r>
            <a:endParaRPr lang="en-US" b="1" dirty="0">
              <a:solidFill>
                <a:srgbClr val="FF0000"/>
              </a:solidFill>
              <a:latin typeface="Times New Roman" panose="02020603050405020304" pitchFamily="18" charset="0"/>
              <a:cs typeface="Times New Roman" panose="02020603050405020304" pitchFamily="18" charset="0"/>
            </a:endParaRPr>
          </a:p>
        </p:txBody>
      </p:sp>
      <p:pic>
        <p:nvPicPr>
          <p:cNvPr id="9" name="Content Placeholder 9">
            <a:hlinkClick r:id="rId3"/>
          </p:cNvPr>
          <p:cNvPicPr>
            <a:picLocks noChangeAspect="1"/>
          </p:cNvPicPr>
          <p:nvPr/>
        </p:nvPicPr>
        <p:blipFill rotWithShape="1">
          <a:blip r:embed="rId4"/>
          <a:srcRect l="13333" t="61365" r="65278" b="16413"/>
          <a:stretch/>
        </p:blipFill>
        <p:spPr>
          <a:xfrm>
            <a:off x="3352800" y="6107660"/>
            <a:ext cx="2176667" cy="636039"/>
          </a:xfrm>
          <a:prstGeom prst="rect">
            <a:avLst/>
          </a:prstGeom>
        </p:spPr>
      </p:pic>
      <p:pic>
        <p:nvPicPr>
          <p:cNvPr id="10" name="Picture 5" descr="C:\Users\zrida\Desktop\NE_USDA.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163107"/>
            <a:ext cx="1128713" cy="112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0887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 calcmode="lin" valueType="num">
                                      <p:cBhvr additive="base">
                                        <p:cTn id="3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ppt_x"/>
                                          </p:val>
                                        </p:tav>
                                        <p:tav tm="100000">
                                          <p:val>
                                            <p:strVal val="#ppt_x"/>
                                          </p:val>
                                        </p:tav>
                                      </p:tavLst>
                                    </p:anim>
                                    <p:anim calcmode="lin" valueType="num">
                                      <p:cBhvr additive="base">
                                        <p:cTn id="4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4" end="4"/>
                                            </p:txEl>
                                          </p:spTgt>
                                        </p:tgtEl>
                                        <p:attrNameLst>
                                          <p:attrName>style.visibility</p:attrName>
                                        </p:attrNameLst>
                                      </p:cBhvr>
                                      <p:to>
                                        <p:strVal val="visible"/>
                                      </p:to>
                                    </p:set>
                                    <p:anim calcmode="lin" valueType="num">
                                      <p:cBhvr additive="base">
                                        <p:cTn id="4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additive="base">
                                        <p:cTn id="55" dur="500" fill="hold"/>
                                        <p:tgtEl>
                                          <p:spTgt spid="8"/>
                                        </p:tgtEl>
                                        <p:attrNameLst>
                                          <p:attrName>ppt_x</p:attrName>
                                        </p:attrNameLst>
                                      </p:cBhvr>
                                      <p:tavLst>
                                        <p:tav tm="0">
                                          <p:val>
                                            <p:strVal val="#ppt_x"/>
                                          </p:val>
                                        </p:tav>
                                        <p:tav tm="100000">
                                          <p:val>
                                            <p:strVal val="#ppt_x"/>
                                          </p:val>
                                        </p:tav>
                                      </p:tavLst>
                                    </p:anim>
                                    <p:anim calcmode="lin" valueType="num">
                                      <p:cBhvr additive="base">
                                        <p:cTn id="5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5" end="5"/>
                                            </p:txEl>
                                          </p:spTgt>
                                        </p:tgtEl>
                                        <p:attrNameLst>
                                          <p:attrName>style.visibility</p:attrName>
                                        </p:attrNameLst>
                                      </p:cBhvr>
                                      <p:to>
                                        <p:strVal val="visible"/>
                                      </p:to>
                                    </p:set>
                                    <p:anim calcmode="lin" valueType="num">
                                      <p:cBhvr additive="base">
                                        <p:cTn id="6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theme/theme1.xml><?xml version="1.0" encoding="utf-8"?>
<a:theme xmlns:a="http://schemas.openxmlformats.org/drawingml/2006/main" name="Office Theme">
  <a:themeElements>
    <a:clrScheme name="NDE Theme">
      <a:dk1>
        <a:srgbClr val="1F1646"/>
      </a:dk1>
      <a:lt1>
        <a:sysClr val="window" lastClr="FFFFFF"/>
      </a:lt1>
      <a:dk2>
        <a:srgbClr val="1F1646"/>
      </a:dk2>
      <a:lt2>
        <a:srgbClr val="FFFFFF"/>
      </a:lt2>
      <a:accent1>
        <a:srgbClr val="001689"/>
      </a:accent1>
      <a:accent2>
        <a:srgbClr val="E74C3C"/>
      </a:accent2>
      <a:accent3>
        <a:srgbClr val="FF6C00"/>
      </a:accent3>
      <a:accent4>
        <a:srgbClr val="A15CBD"/>
      </a:accent4>
      <a:accent5>
        <a:srgbClr val="1ABC9C"/>
      </a:accent5>
      <a:accent6>
        <a:srgbClr val="FFCE00"/>
      </a:accent6>
      <a:hlink>
        <a:srgbClr val="001689"/>
      </a:hlink>
      <a:folHlink>
        <a:srgbClr val="3593D9"/>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14901</TotalTime>
  <Words>4339</Words>
  <Application>Microsoft Office PowerPoint</Application>
  <PresentationFormat>On-screen Show (4:3)</PresentationFormat>
  <Paragraphs>412</Paragraphs>
  <Slides>30</Slides>
  <Notes>30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Calibri</vt:lpstr>
      <vt:lpstr>Century Gothic</vt:lpstr>
      <vt:lpstr>Times New Roman</vt:lpstr>
      <vt:lpstr>Wingdings</vt:lpstr>
      <vt:lpstr>Office Theme</vt:lpstr>
      <vt:lpstr> Local School Wellness Policy-Monitoring &amp; Evaluation Webinar    November 2nd, 2016  </vt:lpstr>
      <vt:lpstr>Outline </vt:lpstr>
      <vt:lpstr>PowerPoint Presentation</vt:lpstr>
      <vt:lpstr>Wellness Policy Requirement Overview</vt:lpstr>
      <vt:lpstr>Monitoring and Evaluation </vt:lpstr>
      <vt:lpstr>Monitoring and Evaluation  Sample Policy Language</vt:lpstr>
      <vt:lpstr>Monitoring &amp; Evaluation (AR 1002)</vt:lpstr>
      <vt:lpstr>5 WH Questions </vt:lpstr>
      <vt:lpstr>Measurable Objectives</vt:lpstr>
      <vt:lpstr>Monitoring and Evaluation </vt:lpstr>
      <vt:lpstr>PowerPoint Presentation</vt:lpstr>
      <vt:lpstr>PowerPoint Presentation</vt:lpstr>
      <vt:lpstr>Team Nutrition Resources</vt:lpstr>
      <vt:lpstr>PowerPoint Presentation</vt:lpstr>
      <vt:lpstr>PowerPoint Presentation</vt:lpstr>
      <vt:lpstr>School Health Index</vt:lpstr>
      <vt:lpstr>WellSAT:2.0</vt:lpstr>
      <vt:lpstr>Public Involvement </vt:lpstr>
      <vt:lpstr>Nutrition Guidelines</vt:lpstr>
      <vt:lpstr>Nutrition Education </vt:lpstr>
      <vt:lpstr>Nutrition Promotion </vt:lpstr>
      <vt:lpstr>Physical Activity</vt:lpstr>
      <vt:lpstr>Public Notification</vt:lpstr>
      <vt:lpstr>Monitoring &amp; Evaluation</vt:lpstr>
      <vt:lpstr>What’s Next? </vt:lpstr>
      <vt:lpstr>NE Team Nutrition Website</vt:lpstr>
      <vt:lpstr>NE Team Nutrition Website</vt:lpstr>
      <vt:lpstr>NE Team Nutrition Website</vt:lpstr>
      <vt:lpstr>NE Team Nutrition Website</vt:lpstr>
      <vt:lpstr> Local School Wellness Policy Webinars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Katie Bieber</dc:creator>
  <cp:lastModifiedBy>Zainab Rida</cp:lastModifiedBy>
  <cp:revision>510</cp:revision>
  <cp:lastPrinted>2016-11-01T15:25:01Z</cp:lastPrinted>
  <dcterms:created xsi:type="dcterms:W3CDTF">2015-03-03T20:12:18Z</dcterms:created>
  <dcterms:modified xsi:type="dcterms:W3CDTF">2016-11-02T18:35:10Z</dcterms:modified>
</cp:coreProperties>
</file>