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9"/>
  </p:notesMasterIdLst>
  <p:handoutMasterIdLst>
    <p:handoutMasterId r:id="rId50"/>
  </p:handoutMasterIdLst>
  <p:sldIdLst>
    <p:sldId id="393" r:id="rId2"/>
    <p:sldId id="444" r:id="rId3"/>
    <p:sldId id="430" r:id="rId4"/>
    <p:sldId id="533" r:id="rId5"/>
    <p:sldId id="595" r:id="rId6"/>
    <p:sldId id="467" r:id="rId7"/>
    <p:sldId id="404" r:id="rId8"/>
    <p:sldId id="532" r:id="rId9"/>
    <p:sldId id="507" r:id="rId10"/>
    <p:sldId id="535" r:id="rId11"/>
    <p:sldId id="540" r:id="rId12"/>
    <p:sldId id="541" r:id="rId13"/>
    <p:sldId id="542" r:id="rId14"/>
    <p:sldId id="534" r:id="rId15"/>
    <p:sldId id="543" r:id="rId16"/>
    <p:sldId id="536" r:id="rId17"/>
    <p:sldId id="615" r:id="rId18"/>
    <p:sldId id="596" r:id="rId19"/>
    <p:sldId id="545" r:id="rId20"/>
    <p:sldId id="557" r:id="rId21"/>
    <p:sldId id="546" r:id="rId22"/>
    <p:sldId id="547" r:id="rId23"/>
    <p:sldId id="550" r:id="rId24"/>
    <p:sldId id="551" r:id="rId25"/>
    <p:sldId id="609" r:id="rId26"/>
    <p:sldId id="571" r:id="rId27"/>
    <p:sldId id="597" r:id="rId28"/>
    <p:sldId id="598" r:id="rId29"/>
    <p:sldId id="599" r:id="rId30"/>
    <p:sldId id="600" r:id="rId31"/>
    <p:sldId id="601" r:id="rId32"/>
    <p:sldId id="572" r:id="rId33"/>
    <p:sldId id="602" r:id="rId34"/>
    <p:sldId id="603" r:id="rId35"/>
    <p:sldId id="604" r:id="rId36"/>
    <p:sldId id="558" r:id="rId37"/>
    <p:sldId id="607" r:id="rId38"/>
    <p:sldId id="608" r:id="rId39"/>
    <p:sldId id="606" r:id="rId40"/>
    <p:sldId id="612" r:id="rId41"/>
    <p:sldId id="611" r:id="rId42"/>
    <p:sldId id="617" r:id="rId43"/>
    <p:sldId id="610" r:id="rId44"/>
    <p:sldId id="613" r:id="rId45"/>
    <p:sldId id="616" r:id="rId46"/>
    <p:sldId id="592" r:id="rId47"/>
    <p:sldId id="585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cook" initials="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950"/>
    <a:srgbClr val="FFFF99"/>
    <a:srgbClr val="FFCC00"/>
    <a:srgbClr val="336699"/>
    <a:srgbClr val="C00000"/>
    <a:srgbClr val="FF9900"/>
    <a:srgbClr val="000099"/>
    <a:srgbClr val="4F91CD"/>
    <a:srgbClr val="FF6600"/>
    <a:srgbClr val="02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8772" autoAdjust="0"/>
  </p:normalViewPr>
  <p:slideViewPr>
    <p:cSldViewPr snapToGrid="0">
      <p:cViewPr>
        <p:scale>
          <a:sx n="80" d="100"/>
          <a:sy n="80" d="100"/>
        </p:scale>
        <p:origin x="-690" y="-804"/>
      </p:cViewPr>
      <p:guideLst>
        <p:guide orient="horz" pos="259"/>
        <p:guide pos="889"/>
        <p:guide pos="1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 varScale="1">
        <p:scale>
          <a:sx n="59" d="100"/>
          <a:sy n="59" d="100"/>
        </p:scale>
        <p:origin x="-1642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00F8093-8071-41B0-B4BD-42C595F06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07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03A73EC-F890-474A-8E2B-4BAC3BAEA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11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6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1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C_overview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84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35300"/>
            <a:ext cx="7772400" cy="8223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4638"/>
            <a:ext cx="7353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600200"/>
            <a:ext cx="7353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5900" y="6086475"/>
            <a:ext cx="657225" cy="26670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6775" y="6435725"/>
            <a:ext cx="657225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D8A3-888E-4C33-A071-3C1629BD6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C_overviewSlid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68384" cy="6876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8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ne.gov/Assessment/pdfs/2013_NeSA_Accommodation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ne.gov/Assessment/pdfs/2014_INSIGHT_WBTE_UG_NE_02_17_14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e.drcedirect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ecustomerservice@datarecognitioncorp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nde.stateassessment@nebraska.g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necustomerservice@datarecognitioncorp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ne.gov/Assessme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.drcedirec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C_overview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4" y="0"/>
            <a:ext cx="9168384" cy="68762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23925" y="1689761"/>
            <a:ext cx="8220075" cy="410199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3D8A3-888E-4C33-A071-3C1629BD6C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070" y="1696962"/>
            <a:ext cx="7953375" cy="258532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 smtClean="0">
              <a:solidFill>
                <a:srgbClr val="336699"/>
              </a:solidFill>
              <a:latin typeface="Garamond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2014 NeSA-Reading,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Mathematics, and Science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Test Administration Training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February 25-27, 2014</a:t>
            </a:r>
          </a:p>
          <a:p>
            <a:pPr algn="ctr"/>
            <a:endParaRPr lang="en-US" sz="900" dirty="0">
              <a:solidFill>
                <a:srgbClr val="336699"/>
              </a:solidFill>
              <a:latin typeface="Garamond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076" y="189186"/>
            <a:ext cx="2159876" cy="133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25" y="428625"/>
            <a:ext cx="583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414008"/>
            <a:ext cx="7526956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Online versions of the NeSA-Reading, Mathematics, and Science tests are available in Spanish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Spanish translations of NeSA-Reading, Mathematics, and Science paper/pencil test booklets are available.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Text-To-Speech (TTS) audio versions of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NeSA-Reading, Mathematics, and Science tests are available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for online administration.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Braille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and large print versions of the test booklets are available for NeSA-Reading, Mathematics, and Science.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Accommodated Materials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Accommodations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74737" y="1607975"/>
            <a:ext cx="7850187" cy="35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Accommodations for students with IEP or 504 Plans and English Language Learners must be reported in eDIRECT &gt; Test Setup &gt; Students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See NDE website for the Approved Accommodations Document.</a:t>
            </a: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1800" u="sng" dirty="0">
                <a:hlinkClick r:id="rId3"/>
              </a:rPr>
              <a:t>http://www.education.ne.gov/Assessment/pdfs/2013_NeSA_Accommodations.pdf</a:t>
            </a:r>
            <a:endParaRPr lang="en-US" sz="1800" u="sng" dirty="0"/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10689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Procedures for Districts with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Some Paper/Pencil Testers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74737" y="1586871"/>
            <a:ext cx="7850187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All students contained in the NSSRS file will be loaded into eDIRECT &gt; Set Setup. Students flagged as Alternate Assessment will not be added to Test Sessions, and no Student Test Tickets will print for them.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Do NOT edit/change online records for students taking a paper/pencil test – complete applicable fields on their answer sheets.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Do NOT distribute Student Test Tickets to students taking the paper/pencil test – if printed, destroy them securely.</a:t>
            </a: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cook\AppData\Local\Microsoft\Windows\Temporary Internet Files\Content.IE5\FZZVTXHN\MP90044859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092992"/>
            <a:ext cx="3640138" cy="54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1"/>
            <a:ext cx="7454838" cy="5831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Prepare Students for Testing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29024" y="1467044"/>
            <a:ext cx="5114925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Inform students of the scheduled test sessions in advance.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Explain to the students why they are being given the test and how the results will be used.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Students should realize that doing their best is important.</a:t>
            </a: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7" y="1867473"/>
            <a:ext cx="773588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Plan ahead – check schedules.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Organize test materials.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Provide a testing location with good lighting and comfortable seating and as free of outside disturbances as possible.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Remove visual aids/clues.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Post a </a:t>
            </a:r>
            <a:r>
              <a:rPr lang="en-US" sz="2400" dirty="0" smtClean="0">
                <a:solidFill>
                  <a:srgbClr val="C00000"/>
                </a:solidFill>
              </a:rPr>
              <a:t>TESTING IN PROGRESS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sign.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Prepare Testing Location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6" y="1581051"/>
            <a:ext cx="7735887" cy="439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Tests are not to be viewed by anyone prior to testing.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 screenshots or video recordings may be made of the NeSA-Reading, Mathematics, and Science online tests.</a:t>
            </a:r>
          </a:p>
          <a:p>
            <a:pPr marL="1028700" lvl="1" indent="-346075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 coaching or feedback with regard to content.</a:t>
            </a:r>
            <a:r>
              <a:rPr lang="en-US" sz="2400" dirty="0"/>
              <a:t> </a:t>
            </a:r>
            <a:endParaRPr lang="en-US" sz="2400" dirty="0" smtClean="0"/>
          </a:p>
          <a:p>
            <a:pPr marL="1028700" lvl="1" indent="-346075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Student talking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or sharing of responses should be prohibited.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Move around the testing site and ensure that students are following instructions.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Test Security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424960"/>
            <a:ext cx="7735887" cy="4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Restrict electronic devices (e.g., smart phones, cell phones, iPods, PDAs, wristwatches with electronic displays, calculators, MP3 players, etc.)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Recommend one assistant/proctor per 12 students, in addition to Test Administrator.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Students must not be left alone with test.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Students cannot take test materials out of the testing site.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See test administration manual for comprehensive test security information.</a:t>
            </a: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Test Security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7" name="Picture 9" descr="C:\Users\vcook\AppData\Local\Microsoft\Windows\Temporary Internet Files\Content.IE5\A8LP590D\MC9004421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9" y="4625351"/>
            <a:ext cx="481965" cy="48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7600" y="1386530"/>
            <a:ext cx="7690514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 NeSA assessments are not to be taken on any computing device that does not allow for the locking of the desktop or operating system for test security.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 NeSA testing client should be running natively on the computing device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. Performance, security, and test validity cannot be guaranteed on virtualized desktop environments.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Virtualization of a desktop is not allowed unless the security settings of the computer are held intact and/or by approval of a waiver by the Nebraska Department of Education Assessment Department.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 NeSA testing software does not support touch screen functionality. 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358931" y="333377"/>
            <a:ext cx="7454838" cy="647699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System Restrictions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12863" y="1523146"/>
            <a:ext cx="7526956" cy="37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Complete information regarding supported operating systems and system requirements can be found in the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DRC INSIGHT Technology User Guide.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Access the guide through eDIRECT &gt; General Information &gt; Documents.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guide is also posted the NDE’s Statewide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Assessment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Website.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www.education.ne.gov/Assessment/pdfs/2014_INSIGHT_WBTE_UG_NE_02_17_14.pdf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212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Supported Operating Systems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5831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Tutorials and Practice Tests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179513" y="1155990"/>
            <a:ext cx="7526956" cy="39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Online Tools Training, Practice Tests, and Guided Practice Tests are currently available to students by clicking on the INSIGHT – NE Online Assessments desktop shortcut.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Spanish Translations of the Online Tools Training and Practice Tests are also available.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Make sure students have practiced using software and tools.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 Online Tutorials are also available to students by clicking on the NE Online Tutorials desktop shortcut.</a:t>
            </a:r>
          </a:p>
        </p:txBody>
      </p: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12689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42140" y="276224"/>
            <a:ext cx="7526956" cy="609601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Agenda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42140" y="1517198"/>
            <a:ext cx="75269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Introductions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General Guidelines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Testing Procedures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Reporting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Questions &amp; Answers</a:t>
            </a:r>
            <a:endParaRPr lang="en-US" sz="2400" b="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102134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Tools Training, Practice Tests, and Guided Practice Tests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800350"/>
            <a:ext cx="476337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550" y="1528197"/>
            <a:ext cx="819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Access Online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Tools Training, Practice Tests, and Guided Practice Tests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by selecting Online Tools Training in the NeSA-RMS column of the home page.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029256" y="5038725"/>
            <a:ext cx="978408" cy="484632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5831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Practice Tests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2004" y="1499622"/>
            <a:ext cx="8691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Select the appropriate content area and grade level for Online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Tools Training, Practice Tests,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or Guided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Practice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Tests.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66" y="2446731"/>
            <a:ext cx="5311120" cy="395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1961032" y="4485241"/>
            <a:ext cx="820268" cy="242316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769973" y="3899916"/>
            <a:ext cx="820268" cy="242316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569948" y="3607308"/>
            <a:ext cx="820268" cy="242316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2"/>
          <p:cNvSpPr txBox="1">
            <a:spLocks noChangeArrowheads="1"/>
          </p:cNvSpPr>
          <p:nvPr/>
        </p:nvSpPr>
        <p:spPr bwMode="auto">
          <a:xfrm>
            <a:off x="1355787" y="350260"/>
            <a:ext cx="7454838" cy="1021340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Tools Training, Practice Tests, and Guided Practice Tests</a:t>
            </a:r>
            <a:b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5831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Practice Tests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5787" y="350260"/>
            <a:ext cx="7454838" cy="1021340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Logging into Online Tools Training, Practice Tests, and Guided Practice Tests</a:t>
            </a:r>
            <a:b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1846749"/>
            <a:ext cx="819150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Enter Username and Password provided on the screen.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Press the Sign In button.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09838" y="2905125"/>
            <a:ext cx="4984477" cy="3390900"/>
            <a:chOff x="2509838" y="2905125"/>
            <a:chExt cx="4984477" cy="3390900"/>
          </a:xfrm>
        </p:grpSpPr>
        <p:pic>
          <p:nvPicPr>
            <p:cNvPr id="3103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38" y="2905125"/>
              <a:ext cx="4984477" cy="339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743200" y="4714875"/>
              <a:ext cx="1190625" cy="419100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6" name="Bent-Up Arrow 15"/>
            <p:cNvSpPr/>
            <p:nvPr/>
          </p:nvSpPr>
          <p:spPr bwMode="auto">
            <a:xfrm rot="10800000" flipH="1">
              <a:off x="3933825" y="4912995"/>
              <a:ext cx="427291" cy="365760"/>
            </a:xfrm>
            <a:prstGeom prst="bentUpArrow">
              <a:avLst>
                <a:gd name="adj1" fmla="val 25000"/>
                <a:gd name="adj2" fmla="val 24349"/>
                <a:gd name="adj3" fmla="val 25000"/>
              </a:avLst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0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5831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Test Setup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74738" y="1280689"/>
            <a:ext cx="7526956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Accessed through eDIRECT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ne.drcedirect.com</a:t>
            </a:r>
            <a:endParaRPr lang="en-US" sz="2000" dirty="0" smtClean="0"/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E2950"/>
                </a:solidFill>
              </a:rPr>
              <a:t>Available on March 3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E2950"/>
                </a:solidFill>
              </a:rPr>
              <a:t>2013-2014 NeSA-RMS Permissions Required</a:t>
            </a:r>
            <a:endParaRPr lang="en-US" sz="2000" dirty="0">
              <a:solidFill>
                <a:srgbClr val="1E295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3136900"/>
            <a:ext cx="7773987" cy="23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1169987" y="5237467"/>
            <a:ext cx="1296987" cy="32513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5831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Test Setup Permissions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2500" y="1370499"/>
            <a:ext cx="8191500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 Permissions for 2013-2014 NeSA-RMS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 Setup – Primary Window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View Online Results 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Note: Test Session – Search/View must be assigned to users to use any other Test Session or Test Ticket permission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58319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Test Setup &gt; General Information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2500" y="1370499"/>
            <a:ext cx="8191500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Access Software Downloads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DRC INSIGHT Installers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Windows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Mac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Linux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Testing Site Manager (TSM)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Windows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Mac 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Linux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Capacity Estimator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89038" y="1175838"/>
            <a:ext cx="7526956" cy="45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 Find Students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Select administration 2013-2014 NeSA-RMS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You may apply any applicable filters to narrow search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Last Name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First Name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NSSRS ID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Grade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Demographic</a:t>
            </a:r>
          </a:p>
          <a:p>
            <a:pPr marL="2400300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</a:rPr>
              <a:t>Race/Ethnicity</a:t>
            </a:r>
          </a:p>
          <a:p>
            <a:pPr marL="2400300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</a:rPr>
              <a:t>LEP/ELL Eligible</a:t>
            </a:r>
          </a:p>
          <a:p>
            <a:pPr marL="2400300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</a:rPr>
              <a:t>Special Education IEP</a:t>
            </a:r>
          </a:p>
          <a:p>
            <a:pPr marL="2400300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</a:rPr>
              <a:t>Alternate Assessment</a:t>
            </a:r>
          </a:p>
          <a:p>
            <a:pPr marL="2057400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1"/>
            <a:ext cx="7454838" cy="71654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41438" y="1195383"/>
            <a:ext cx="7526956" cy="329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Apply any applicable filters (</a:t>
            </a:r>
            <a:r>
              <a:rPr lang="en-US" sz="2000" b="0" dirty="0" err="1" smtClean="0">
                <a:solidFill>
                  <a:schemeClr val="accent2">
                    <a:lumMod val="75000"/>
                  </a:schemeClr>
                </a:solidFill>
              </a:rPr>
              <a:t>con’t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Accommodation Content Area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Accommodation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Type</a:t>
            </a:r>
          </a:p>
          <a:p>
            <a:pPr marL="2400300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</a:p>
          <a:p>
            <a:pPr marL="2400300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</a:rPr>
              <a:t>Online – Audio or Spanish</a:t>
            </a: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Accommodation</a:t>
            </a:r>
          </a:p>
          <a:p>
            <a:pPr marL="1600200" lvl="3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</a:rPr>
              <a:t>Note: Once Accommodation Content Area or Accommodation Type is selected, all three Accommodation filters become required fields as noted by the red asterisk.</a:t>
            </a: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2057400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1"/>
            <a:ext cx="7454838" cy="716540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391025"/>
            <a:ext cx="6367462" cy="1797546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84288" y="1501496"/>
            <a:ext cx="7526956" cy="410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 View/Edit Student data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Click on Action Icon – View/Edit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You may edit student’s name, NSSRS ID number, Date of Birth, Grade, or Gender</a:t>
            </a:r>
          </a:p>
          <a:p>
            <a:pPr marL="48006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Students who have moved between schools within the district must be added as a new student at the appropriate school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Be sure to Save any edits.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057400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1021339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 &gt;Edit Students &gt; Student Detail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828800"/>
            <a:ext cx="495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987462"/>
            <a:ext cx="4347629" cy="343376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179184" y="3819524"/>
            <a:ext cx="1031564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84288" y="1419209"/>
            <a:ext cx="7526956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Accommodations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Select the Accommodations tab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Flag all accommodations by content area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Be sure to Save any edits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057400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1021339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 &gt;Edit Students &gt; Accommodations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46" y="3071549"/>
            <a:ext cx="4033836" cy="3155621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93734" y="3819525"/>
            <a:ext cx="1031564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79538" y="1570456"/>
            <a:ext cx="7526956" cy="37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NeSA Customer Service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Call Toll Free - (866) 342-6280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email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 smtClean="0">
                <a:hlinkClick r:id="rId3"/>
              </a:rPr>
              <a:t>necustomerservice@datarecognitioncorp.com</a:t>
            </a:r>
            <a:endParaRPr lang="en-US" sz="2400" dirty="0" smtClean="0"/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8:00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A.M.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– 5:00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P.M.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CST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7:00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A.M. –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5:00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P.M.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CST (March 18 – May 8, 2013)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36736" y="340735"/>
            <a:ext cx="7521513" cy="60007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Finding the Answers to Your Questions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84288" y="1399292"/>
            <a:ext cx="7526956" cy="50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71500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Online – Audio or Spanish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Flag students who need Audio or Spanish accommodations by content area March 3-7, prior to printing Student Test Tickets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Be sure to Save any edits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Reprint Student 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Test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Tickets for students with these accommodations starting March 14</a:t>
            </a:r>
          </a:p>
          <a:p>
            <a:pPr marL="44577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  <a:tabLst>
                <a:tab pos="4800600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After 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March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7, contact DRC Customer Service to change audio or Spanish settings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Test Tickets for these students must be regenerated 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prior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to printing of tickets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057400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1021339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 &gt;Edit Students &gt; Accommodations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18" y="3523429"/>
            <a:ext cx="4033836" cy="3155621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284288" y="5553075"/>
            <a:ext cx="900111" cy="628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84288" y="1573212"/>
            <a:ext cx="7526956" cy="247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Updating Accommodations for multiple students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dd or remove accommodations flags for multiple students receiving the </a:t>
            </a:r>
            <a:r>
              <a:rPr lang="en-US" sz="2000" b="0" u="sng" dirty="0" smtClean="0">
                <a:solidFill>
                  <a:schemeClr val="accent2">
                    <a:lumMod val="75000"/>
                  </a:schemeClr>
                </a:solidFill>
              </a:rPr>
              <a:t>same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 accommodations by using the Update Accommodations button on the Manage Students screen</a:t>
            </a: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057400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1021339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 </a:t>
            </a:r>
            <a:b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</a:b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Update Accommodations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4" y="3101975"/>
            <a:ext cx="5122724" cy="3013075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531984" y="5676900"/>
            <a:ext cx="1031564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09625" y="3876675"/>
            <a:ext cx="1771650" cy="1066800"/>
            <a:chOff x="809625" y="3876675"/>
            <a:chExt cx="1771650" cy="1066800"/>
          </a:xfrm>
        </p:grpSpPr>
        <p:sp>
          <p:nvSpPr>
            <p:cNvPr id="3" name="TextBox 2"/>
            <p:cNvSpPr txBox="1"/>
            <p:nvPr/>
          </p:nvSpPr>
          <p:spPr>
            <a:xfrm>
              <a:off x="809625" y="3876675"/>
              <a:ext cx="1238250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Select Students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047875" y="3986599"/>
              <a:ext cx="533400" cy="2996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047875" y="4015174"/>
              <a:ext cx="533400" cy="9283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363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59"/>
            <a:ext cx="7454838" cy="1040391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Testing &gt; Management Tools &gt; Data Tools &gt; Add a Student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355787" y="350260"/>
            <a:ext cx="7454838" cy="1021339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 &gt;Edit Students &gt; Demographics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88" y="3414714"/>
            <a:ext cx="3881436" cy="3044546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1564285"/>
            <a:ext cx="73533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Demographics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Select the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Demographics tab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Edit Race/Ethnicity, LEP/ELL Eligible, Special Education IEP, Alternate Assessment by Content Area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Be sure to Save any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edits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65284" y="4152900"/>
            <a:ext cx="1031564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59"/>
            <a:ext cx="7454838" cy="1040391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Testing &gt; Management Tools &gt; Data Tools &gt; Add a Student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355787" y="350260"/>
            <a:ext cx="7454838" cy="1021339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 &gt;Edit Students &gt; Testing Codes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700" y="1564285"/>
            <a:ext cx="73533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Testing Codes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Indicate reason student was not tested by content area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must be in a test session to assign a Not Test Code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Be sure to Save any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edits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64" y="3342478"/>
            <a:ext cx="3888884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760584" y="3990975"/>
            <a:ext cx="1031564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59"/>
            <a:ext cx="7454838" cy="1040391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Testing &gt; Management Tools &gt; Data Tools &gt; Add a Student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355787" y="350260"/>
            <a:ext cx="7454838" cy="1021339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Students &gt;Edit Students &gt; Test Sessions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700" y="1564285"/>
            <a:ext cx="7353300" cy="117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 Sessions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View which test sessions a student is in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View Status of test sessions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31" y="3405187"/>
            <a:ext cx="6097282" cy="175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370184" y="4629150"/>
            <a:ext cx="1031564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621290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Test Sessions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700" y="1211860"/>
            <a:ext cx="7353300" cy="587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Show Sessions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Select 2013-2014 NeSA-RMS Administration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Select District/School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You may apply any applicable filters to narrow search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Name and/or NSSRS ID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Content Area</a:t>
            </a: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Assessment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Sessions tab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List of test sessions by District or School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Status Summary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tab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Number of sessions Not Started, In Progress, or Complete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Number of students by session with status</a:t>
            </a:r>
            <a:b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of Not Started, In Progress, or Complete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94310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600200" lvl="3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737005"/>
            <a:ext cx="7526956" cy="33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Use the Export Details icon to download a spreadsheet with student detail including: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Date Started and Completed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Accommodations 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Not Test Codes flagged for students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User Names and Passwords – Must be kept secure!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Information updates in real time</a:t>
            </a:r>
          </a:p>
          <a:p>
            <a:pPr marL="1196975" lvl="2">
              <a:spcAft>
                <a:spcPct val="15000"/>
              </a:spcAft>
              <a:buClr>
                <a:srgbClr val="4F91CD"/>
              </a:buClr>
              <a:buSzPct val="150000"/>
              <a:tabLst>
                <a:tab pos="3436938" algn="l"/>
              </a:tabLst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1038224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Test Sessions &gt; Export Details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100262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870887"/>
            <a:ext cx="7526956" cy="305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Use the Edit/Print Ticket Status icon to: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Print tickets one or more selected students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View Student Test Status 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Information may be viewed for Session 1 or 2 by selecting the session in the Status by Module dropdown.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196975" lvl="2">
              <a:spcAft>
                <a:spcPct val="15000"/>
              </a:spcAft>
              <a:buClr>
                <a:srgbClr val="4F91CD"/>
              </a:buClr>
              <a:buSzPct val="150000"/>
              <a:tabLst>
                <a:tab pos="3436938" algn="l"/>
              </a:tabLst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1038224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Test Sessions &gt; Edit Print Ticket Status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098642"/>
            <a:ext cx="466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905593"/>
            <a:ext cx="7526956" cy="37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Use the Edit/Print Ticket Status icon to: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Print tickets for one or more selected students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View Student Test Status </a:t>
            </a:r>
          </a:p>
          <a:p>
            <a:pPr marL="451485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Information may be viewed for Session 1 or 2 by selecting the session in the Status by Module dropdown.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196975" lvl="2">
              <a:spcAft>
                <a:spcPct val="15000"/>
              </a:spcAft>
              <a:buClr>
                <a:srgbClr val="4F91CD"/>
              </a:buClr>
              <a:buSzPct val="150000"/>
              <a:tabLst>
                <a:tab pos="3436938" algn="l"/>
              </a:tabLst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1038224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Test Sessions &gt; Edit Print Ticket Status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914342"/>
            <a:ext cx="466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1" y="3229941"/>
            <a:ext cx="3895725" cy="2734323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358931" y="3628507"/>
            <a:ext cx="1077912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03313" y="5656222"/>
            <a:ext cx="1077912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446368" y="4143375"/>
            <a:ext cx="734982" cy="857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775792"/>
            <a:ext cx="7526956" cy="39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Use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Print All Tickets icon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to: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Print tickets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for all students in Test Session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Opens pdf containing</a:t>
            </a:r>
          </a:p>
          <a:p>
            <a:pPr marL="199707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Instructions for handling Student Test Tickets</a:t>
            </a:r>
          </a:p>
          <a:p>
            <a:pPr marL="199707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Test Roster for Session 1 </a:t>
            </a:r>
          </a:p>
          <a:p>
            <a:pPr marL="199707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Test Tickets for Session 1</a:t>
            </a:r>
          </a:p>
          <a:p>
            <a:pPr marL="199707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Test Roster for Session 2</a:t>
            </a:r>
          </a:p>
          <a:p>
            <a:pPr marL="199707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Test Tickets for Session 2</a:t>
            </a:r>
          </a:p>
          <a:p>
            <a:pPr marL="153987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Student Test Rosters and Tickets contain User Names and Passwords and must be kept secure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1038224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Test Setup &gt; Test Sessions &gt; Print All Tickets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753270"/>
            <a:ext cx="466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896607" y="1677847"/>
            <a:ext cx="8247393" cy="32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 Administration WebEx Training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Online – February 25 and 27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Paper/Pencil and Alternate Assessment –  February 25 and 26</a:t>
            </a: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NeSA-RMS Reporting WebEx Training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July 7-9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2014 NeSA-RMS Training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812725"/>
            <a:ext cx="7526956" cy="389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Only the NDE can unlock Student Test Tickets “next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day.” If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DAC believes circumstances merit the Student Test Ticket be unlocked, contact the NDE by emailing request to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nde.stateassessment@nebraska.gov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Students “kicked out” of the system may log back into the test on the same day using their Student Test Ticket, and resume testing.</a:t>
            </a: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676274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Unlocking Student Test Tickets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466726"/>
            <a:ext cx="7454838" cy="647699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Reports &gt; View Online Results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\\mgfs01\home$\jborn\Desktop\OnlineResultsRe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8" y="2149578"/>
            <a:ext cx="7727084" cy="32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mgfs01\home$\jborn\Desktop\ReportsMen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25" y="1235178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5605960" y="2214628"/>
            <a:ext cx="819397" cy="27119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771156"/>
            <a:ext cx="7526956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Test Results – A basic student roster showing the number of operational test items answered correctly.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Group Summary – Summary statistics for the part of population that tested online.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Students must complete both sessions of the test to appear in Online Results.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Online Results may be exported as PDF or CSV files.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Results should be considered preliminary.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609599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Reports &gt; View Online Results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446450"/>
            <a:ext cx="7526956" cy="39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2014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NeSA-RMS Reports posted to eDIRECT – July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Student Data File 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Performance Level Summary (State, District, School)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Reading and Mathematics Indicator Summaries (State, District, School)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Science Grade Level Standard Summary (State, District, School)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District Report of School Performance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School Student Roster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Individual Student Report also available online</a:t>
            </a: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371476"/>
            <a:ext cx="7454838" cy="609599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Reports &gt; View Reports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86813" y="1721238"/>
            <a:ext cx="7526956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Status Reports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Track testing activity, including excessive logins and school testing status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Online Testing Statistics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Track number of tests started and completed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1358931" y="466726"/>
            <a:ext cx="7454838" cy="1006181"/>
          </a:xfrm>
          <a:prstGeom prst="rect">
            <a:avLst/>
          </a:prstGeo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eDIRECT &gt; Reports &gt; Status Reports &amp; Online Testing Statistics</a:t>
            </a:r>
            <a:endParaRPr lang="en-US" sz="3000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8" y="350261"/>
            <a:ext cx="7333012" cy="706643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Tips for Successful Online Testing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811447" y="1772567"/>
            <a:ext cx="8047546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Make sure each student is provided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his/her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unique Student Test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Tickets.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Instruct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students to End their tests and Exit the INSIGHT Online Testing Software correctly in order 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testing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statuses to show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as Complete.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If a disruption occurs, always try to have student log in on the same computer first. If a student is “kicked out” of a test, exit the software completely before trying to log in again.</a:t>
            </a: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895351" y="1812066"/>
            <a:ext cx="7915274" cy="28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If using a TSM, make certain that cached responses have been transferred to DRC after testing is complete.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Disposal of Test Session Tickets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Tickets are secure materials and must be distributed and collected as such.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School Test Coordinator to collect and securely destroy Test Session Tickets.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Testing Wrap-Up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274638"/>
            <a:ext cx="7353300" cy="601771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Questions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3142083" y="276334"/>
            <a:ext cx="2613436" cy="60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&amp; Answers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vcook\AppData\Local\Microsoft\Windows\Temporary Internet Files\Content.IE5\ZM8WCS0D\MP91022089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" y="3315234"/>
            <a:ext cx="6666807" cy="32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9538" y="1047722"/>
            <a:ext cx="7526956" cy="341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NeSA Customer Service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Call Toll Free - (866) 342-6280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Fax - (763) 268-2540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email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hlinkClick r:id="rId3"/>
              </a:rPr>
              <a:t>necustomerservice@datarecognitioncorp.com</a:t>
            </a:r>
            <a:endParaRPr lang="en-US" sz="2400" dirty="0"/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/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8:00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A.M.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– 5:00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P.M.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CST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9275" y="4699347"/>
            <a:ext cx="6896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7:00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A.M. –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5:00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P.M.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CST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March </a:t>
            </a:r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17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May </a:t>
            </a:r>
            <a:r>
              <a:rPr lang="en-US" sz="2400" smtClean="0">
                <a:solidFill>
                  <a:schemeClr val="accent2">
                    <a:lumMod val="75000"/>
                  </a:schemeClr>
                </a:solidFill>
              </a:rPr>
              <a:t>9, 2014)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1"/>
            <a:ext cx="7454838" cy="671018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Test Administration Manuals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19175" y="1177186"/>
            <a:ext cx="7962900" cy="45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2013-2014 NeSA-Reading, Mathematics, and Science Test Administration Manual – Available now!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eDIRECT User Guide: 2013-2014 NeSA-Reading, mathematics, and Science – Available March 3.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NDE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Statewide Assessment Website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latin typeface="Arial Narrow"/>
                <a:hlinkClick r:id="rId3"/>
              </a:rPr>
              <a:t>http://www.education.ne.gov/Assessment/</a:t>
            </a:r>
            <a:r>
              <a:rPr lang="en-US" sz="2400" b="0" dirty="0" smtClean="0">
                <a:latin typeface="Arial Narrow"/>
              </a:rPr>
              <a:t> 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DRC eDIRECT </a:t>
            </a:r>
            <a:r>
              <a:rPr lang="en-US" sz="2400" b="0" dirty="0" smtClean="0">
                <a:latin typeface="Arial Narrow"/>
              </a:rPr>
              <a:t>- </a:t>
            </a:r>
            <a:r>
              <a:rPr lang="en-US" sz="2400" b="0" dirty="0" smtClean="0">
                <a:hlinkClick r:id="rId4"/>
              </a:rPr>
              <a:t>https://ne.drcedirect.com</a:t>
            </a:r>
            <a:endParaRPr lang="en-US" sz="24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General Information &gt; Documents &gt;</a:t>
            </a:r>
            <a:br>
              <a:rPr lang="en-US" sz="2400" b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</a:b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Administration – 2013-2014 NeSA-RMS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 smtClean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60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79538" y="2667168"/>
            <a:ext cx="7526956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365132" cy="60007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2014 NeSA Testing Window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8" descr="C:\Users\vcook\AppData\Local\Microsoft\Windows\Temporary Internet Files\Content.IE5\URFX5T32\MP900439475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4714" y="2257212"/>
            <a:ext cx="4427764" cy="29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7823" y="1408339"/>
            <a:ext cx="584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March 24 – May 2, 2014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2675" y="5378619"/>
            <a:ext cx="5495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The window is the same </a:t>
            </a:r>
            <a:r>
              <a:rPr lang="en-US" sz="1800" dirty="0" smtClean="0">
                <a:solidFill>
                  <a:srgbClr val="C00000"/>
                </a:solidFill>
              </a:rPr>
              <a:t>for online and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paper/pencil administrations</a:t>
            </a:r>
            <a:r>
              <a:rPr lang="en-US" sz="1800" dirty="0">
                <a:solidFill>
                  <a:srgbClr val="C00000"/>
                </a:solidFill>
              </a:rPr>
              <a:t>, including </a:t>
            </a:r>
            <a:r>
              <a:rPr lang="en-US" sz="1800" dirty="0" smtClean="0">
                <a:solidFill>
                  <a:srgbClr val="C00000"/>
                </a:solidFill>
              </a:rPr>
              <a:t>the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NeSA-Alternate Assessments</a:t>
            </a:r>
            <a:r>
              <a:rPr lang="en-US" sz="1800" dirty="0">
                <a:solidFill>
                  <a:srgbClr val="C00000"/>
                </a:solidFill>
              </a:rPr>
              <a:t/>
            </a:r>
            <a:br>
              <a:rPr lang="en-US" sz="1800" dirty="0">
                <a:solidFill>
                  <a:srgbClr val="C00000"/>
                </a:solidFill>
              </a:rPr>
            </a:b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84363" y="312161"/>
            <a:ext cx="7444242" cy="621289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2014 NeSA Key Dates 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55788" y="2352072"/>
            <a:ext cx="7526956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6501"/>
              </p:ext>
            </p:extLst>
          </p:nvPr>
        </p:nvGraphicFramePr>
        <p:xfrm>
          <a:off x="1140032" y="1518169"/>
          <a:ext cx="7763241" cy="4009830"/>
        </p:xfrm>
        <a:graphic>
          <a:graphicData uri="http://schemas.openxmlformats.org/drawingml/2006/table">
            <a:tbl>
              <a:tblPr/>
              <a:tblGrid>
                <a:gridCol w="5831409"/>
                <a:gridCol w="1931832"/>
              </a:tblGrid>
              <a:tr h="546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97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3144" y="2178551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March3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535" y="1637751"/>
            <a:ext cx="57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Test Administration Training	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533" y="2697505"/>
            <a:ext cx="586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Identify students using Spanish or Text-To-Speech in eDIRECT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3145" y="2697505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March </a:t>
            </a: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3-7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535" y="3304238"/>
            <a:ext cx="576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Districts Train School Personnel &amp; Distribute Materials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33143" y="3165739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One Week Prior to Test Window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537" y="3899734"/>
            <a:ext cx="52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a typeface="Times New Roman"/>
              </a:rPr>
              <a:t>NeSA-Reading, Mathematics, and Science Window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0313" y="3899734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ea typeface="Times New Roman"/>
              </a:rPr>
              <a:t>March 24 – May 2</a:t>
            </a:r>
            <a:endParaRPr lang="en-US" sz="18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534" y="2178551"/>
            <a:ext cx="575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eDIRECT Test Setup/Student Test Tickets Available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2277" y="1637751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February 25-27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6778" y="5094590"/>
            <a:ext cx="198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July 7-9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536" y="4438622"/>
            <a:ext cx="573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22F65"/>
                </a:solidFill>
                <a:ea typeface="Times New Roman"/>
              </a:rPr>
              <a:t>Last Day for UPS to Pick Up Test Materials from Districts</a:t>
            </a:r>
            <a:endParaRPr lang="en-US" sz="1800" dirty="0">
              <a:solidFill>
                <a:srgbClr val="022F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533" y="5075568"/>
            <a:ext cx="573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22F65"/>
                </a:solidFill>
                <a:ea typeface="Times New Roman"/>
              </a:rPr>
              <a:t>NeSA WebEx on Reporting</a:t>
            </a: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	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934088" y="4438622"/>
            <a:ext cx="198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May 7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214534"/>
            <a:ext cx="77358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All students will be tested online – except those who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Have an IEP or 504 Plan that requires paper/pencil testing;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Are English Language Learner (ELL) students with an accommodation that allows paper/pencil testing (not necessarily a Spanish translation of the test – as Spanish is also available online);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Are contracted to an agency that does not allow internet access;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Are administered the NeSA-Alternate Assessment for Reading, Mathematics, or Science.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Online Testing – All Students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74738" y="1165831"/>
            <a:ext cx="7526956" cy="34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NeSA-Reading, Mathematics, and Science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Two sessions for each subject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Untimed</a:t>
            </a:r>
          </a:p>
          <a:p>
            <a:pPr marL="148590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Do not generally exceed 90 minutes 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Flexibility during the 6-week window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Make-ups are required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Recommend scheduling early in the window</a:t>
            </a:r>
          </a:p>
          <a:p>
            <a:pPr marL="1028700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Recommend avoiding Mondays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54838" cy="611765"/>
          </a:xfrm>
          <a:solidFill>
            <a:srgbClr val="FFCC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Scheduling the Test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6375" y="4768334"/>
            <a:ext cx="7334250" cy="830997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solidFill>
                  <a:srgbClr val="C00000"/>
                </a:solidFill>
              </a:rPr>
              <a:t>Be certain Test Administrators </a:t>
            </a:r>
            <a:r>
              <a:rPr lang="en-US" sz="2400" dirty="0" smtClean="0">
                <a:solidFill>
                  <a:srgbClr val="C00000"/>
                </a:solidFill>
              </a:rPr>
              <a:t>understand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key dates and the district’s testing schedule.</a:t>
            </a:r>
            <a:endParaRPr lang="en-US" sz="1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21022</TotalTime>
  <Words>2435</Words>
  <Application>Microsoft Office PowerPoint</Application>
  <PresentationFormat>On-screen Show (4:3)</PresentationFormat>
  <Paragraphs>395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1_Custom Design</vt:lpstr>
      <vt:lpstr>       </vt:lpstr>
      <vt:lpstr>Agenda</vt:lpstr>
      <vt:lpstr>Finding the Answers to Your Questions</vt:lpstr>
      <vt:lpstr>2014 NeSA-RMS Training</vt:lpstr>
      <vt:lpstr>Test Administration Manuals</vt:lpstr>
      <vt:lpstr>2014 NeSA Testing Window</vt:lpstr>
      <vt:lpstr>2014 NeSA Key Dates </vt:lpstr>
      <vt:lpstr>Online Testing – All Students</vt:lpstr>
      <vt:lpstr>Scheduling the Test</vt:lpstr>
      <vt:lpstr>Accommodated Materials</vt:lpstr>
      <vt:lpstr>Accommodations</vt:lpstr>
      <vt:lpstr>Procedures for Districts with Some Paper/Pencil Testers</vt:lpstr>
      <vt:lpstr>Prepare Students for Testing</vt:lpstr>
      <vt:lpstr>Prepare Testing Location</vt:lpstr>
      <vt:lpstr>Test Security</vt:lpstr>
      <vt:lpstr>Test Security</vt:lpstr>
      <vt:lpstr>PowerPoint Presentation</vt:lpstr>
      <vt:lpstr>Supported Operating Systems</vt:lpstr>
      <vt:lpstr>Online Tutorials and Practice Tests </vt:lpstr>
      <vt:lpstr>Online Tools Training, Practice Tests, and Guided Practice Tests </vt:lpstr>
      <vt:lpstr>Practice Tests </vt:lpstr>
      <vt:lpstr>Practice Tests </vt:lpstr>
      <vt:lpstr>eDIRECT Test Setup </vt:lpstr>
      <vt:lpstr>eDIRECT Test Setup Permissions </vt:lpstr>
      <vt:lpstr>eDIRECT Test Setup &gt; General Information</vt:lpstr>
      <vt:lpstr>eDIRECT &gt; Test Setup &gt; Students</vt:lpstr>
      <vt:lpstr>eDIRECT &gt; Test Setup &gt; Students</vt:lpstr>
      <vt:lpstr>eDIRECT &gt; Test Setup &gt; Students &gt;Edit Students &gt; Student Detail</vt:lpstr>
      <vt:lpstr>eDIRECT &gt; Test Setup &gt; Students &gt;Edit Students &gt; Accommodations</vt:lpstr>
      <vt:lpstr>eDIRECT &gt; Test Setup &gt; Students &gt;Edit Students &gt; Accommodations</vt:lpstr>
      <vt:lpstr>eDIRECT &gt; Test Setup &gt; Students  Update Accommodations</vt:lpstr>
      <vt:lpstr>Online Testing &gt; Management Tools &gt; Data Tools &gt; Add a Student</vt:lpstr>
      <vt:lpstr>Online Testing &gt; Management Tools &gt; Data Tools &gt; Add a Student</vt:lpstr>
      <vt:lpstr>Online Testing &gt; Management Tools &gt; Data Tools &gt; Add a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Successful Online Testing</vt:lpstr>
      <vt:lpstr>Online Testing Wrap-Up</vt:lpstr>
      <vt:lpstr>Questions</vt:lpstr>
    </vt:vector>
  </TitlesOfParts>
  <Company>DRC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DRC</dc:creator>
  <cp:lastModifiedBy>John Born</cp:lastModifiedBy>
  <cp:revision>1498</cp:revision>
  <cp:lastPrinted>2013-02-06T21:52:53Z</cp:lastPrinted>
  <dcterms:created xsi:type="dcterms:W3CDTF">2012-07-10T15:19:26Z</dcterms:created>
  <dcterms:modified xsi:type="dcterms:W3CDTF">2014-02-24T20:37:54Z</dcterms:modified>
</cp:coreProperties>
</file>