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9"/>
  </p:notesMasterIdLst>
  <p:handoutMasterIdLst>
    <p:handoutMasterId r:id="rId60"/>
  </p:handoutMasterIdLst>
  <p:sldIdLst>
    <p:sldId id="256" r:id="rId2"/>
    <p:sldId id="257" r:id="rId3"/>
    <p:sldId id="259" r:id="rId4"/>
    <p:sldId id="260" r:id="rId5"/>
    <p:sldId id="301" r:id="rId6"/>
    <p:sldId id="261" r:id="rId7"/>
    <p:sldId id="262" r:id="rId8"/>
    <p:sldId id="263" r:id="rId9"/>
    <p:sldId id="264" r:id="rId10"/>
    <p:sldId id="265" r:id="rId11"/>
    <p:sldId id="267" r:id="rId12"/>
    <p:sldId id="268" r:id="rId13"/>
    <p:sldId id="269" r:id="rId14"/>
    <p:sldId id="270" r:id="rId15"/>
    <p:sldId id="271" r:id="rId16"/>
    <p:sldId id="292" r:id="rId17"/>
    <p:sldId id="272" r:id="rId18"/>
    <p:sldId id="273" r:id="rId19"/>
    <p:sldId id="293" r:id="rId20"/>
    <p:sldId id="274" r:id="rId21"/>
    <p:sldId id="275" r:id="rId22"/>
    <p:sldId id="276" r:id="rId23"/>
    <p:sldId id="294"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99" r:id="rId37"/>
    <p:sldId id="300" r:id="rId38"/>
    <p:sldId id="319" r:id="rId39"/>
    <p:sldId id="297" r:id="rId40"/>
    <p:sldId id="289" r:id="rId41"/>
    <p:sldId id="290" r:id="rId42"/>
    <p:sldId id="291" r:id="rId43"/>
    <p:sldId id="295" r:id="rId44"/>
    <p:sldId id="296" r:id="rId45"/>
    <p:sldId id="307" r:id="rId46"/>
    <p:sldId id="308" r:id="rId47"/>
    <p:sldId id="309" r:id="rId48"/>
    <p:sldId id="310" r:id="rId49"/>
    <p:sldId id="306" r:id="rId50"/>
    <p:sldId id="304" r:id="rId51"/>
    <p:sldId id="302" r:id="rId52"/>
    <p:sldId id="311" r:id="rId53"/>
    <p:sldId id="312" r:id="rId54"/>
    <p:sldId id="313" r:id="rId55"/>
    <p:sldId id="314" r:id="rId56"/>
    <p:sldId id="303" r:id="rId57"/>
    <p:sldId id="321" r:id="rId5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886" autoAdjust="0"/>
  </p:normalViewPr>
  <p:slideViewPr>
    <p:cSldViewPr>
      <p:cViewPr varScale="1">
        <p:scale>
          <a:sx n="90" d="100"/>
          <a:sy n="90" d="100"/>
        </p:scale>
        <p:origin x="-594" y="-96"/>
      </p:cViewPr>
      <p:guideLst>
        <p:guide orient="horz" pos="2160"/>
        <p:guide pos="2880"/>
      </p:guideLst>
    </p:cSldViewPr>
  </p:slideViewPr>
  <p:notesTextViewPr>
    <p:cViewPr>
      <p:scale>
        <a:sx n="100" d="100"/>
        <a:sy n="100" d="100"/>
      </p:scale>
      <p:origin x="0" y="36"/>
    </p:cViewPr>
  </p:notesTextViewPr>
  <p:notesViewPr>
    <p:cSldViewPr>
      <p:cViewPr varScale="1">
        <p:scale>
          <a:sx n="85" d="100"/>
          <a:sy n="85" d="100"/>
        </p:scale>
        <p:origin x="-190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NDE Data Conference</a:t>
            </a: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smtClean="0"/>
              <a:t>4/30/2013</a:t>
            </a:r>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1545959-C57C-4E2D-999A-411D36180D42}" type="slidenum">
              <a:rPr lang="en-US" smtClean="0"/>
              <a:pPr/>
              <a:t>‹#›</a:t>
            </a:fld>
            <a:endParaRPr lang="en-US"/>
          </a:p>
        </p:txBody>
      </p:sp>
    </p:spTree>
    <p:extLst>
      <p:ext uri="{BB962C8B-B14F-4D97-AF65-F5344CB8AC3E}">
        <p14:creationId xmlns:p14="http://schemas.microsoft.com/office/powerpoint/2010/main" val="322797417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r>
              <a:rPr lang="en-US" smtClean="0"/>
              <a:t>4/30/2013</a:t>
            </a:r>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757DDF0-154B-47E9-8DA9-4FD986B399C4}" type="slidenum">
              <a:rPr lang="en-US" smtClean="0"/>
              <a:pPr/>
              <a:t>‹#›</a:t>
            </a:fld>
            <a:endParaRPr lang="en-US"/>
          </a:p>
        </p:txBody>
      </p:sp>
    </p:spTree>
    <p:extLst>
      <p:ext uri="{BB962C8B-B14F-4D97-AF65-F5344CB8AC3E}">
        <p14:creationId xmlns:p14="http://schemas.microsoft.com/office/powerpoint/2010/main" val="339153655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Diane:</a:t>
            </a:r>
          </a:p>
          <a:p>
            <a:r>
              <a:rPr lang="en-US" dirty="0" smtClean="0"/>
              <a:t>Slides 1-10, 35-41, &amp; 51-57</a:t>
            </a:r>
          </a:p>
          <a:p>
            <a:endParaRPr lang="en-US" dirty="0" smtClean="0"/>
          </a:p>
          <a:p>
            <a:r>
              <a:rPr lang="en-US" dirty="0" smtClean="0"/>
              <a:t>Randy:</a:t>
            </a:r>
          </a:p>
          <a:p>
            <a:r>
              <a:rPr lang="en-US" dirty="0" smtClean="0"/>
              <a:t>Slides 11-17, 26-30, &amp; 42-50</a:t>
            </a:r>
          </a:p>
          <a:p>
            <a:endParaRPr lang="en-US" dirty="0" smtClean="0"/>
          </a:p>
          <a:p>
            <a:r>
              <a:rPr lang="en-US" dirty="0" err="1" smtClean="0"/>
              <a:t>Anusha</a:t>
            </a:r>
            <a:r>
              <a:rPr lang="en-US" dirty="0" smtClean="0"/>
              <a:t>:</a:t>
            </a:r>
          </a:p>
          <a:p>
            <a:r>
              <a:rPr lang="en-US" dirty="0" smtClean="0"/>
              <a:t>Slides:</a:t>
            </a:r>
          </a:p>
          <a:p>
            <a:r>
              <a:rPr lang="en-US" smtClean="0"/>
              <a:t>18-25 &amp; 31-34</a:t>
            </a:r>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1</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3289311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10</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1651601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11</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170886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 percent proficient for a given subgroup is less than the state goal, then the subgroup decision is Not</a:t>
            </a:r>
            <a:r>
              <a:rPr lang="en-US" baseline="0" dirty="0" smtClean="0"/>
              <a:t> Met.</a:t>
            </a:r>
          </a:p>
          <a:p>
            <a:r>
              <a:rPr lang="en-US" baseline="0" dirty="0" smtClean="0"/>
              <a:t>If the percent proficient for a given subgroup is greater than or equal to the state goal, then the decision is Met.</a:t>
            </a:r>
            <a:endParaRPr lang="en-US" dirty="0"/>
          </a:p>
        </p:txBody>
      </p:sp>
      <p:sp>
        <p:nvSpPr>
          <p:cNvPr id="4" name="Slide Number Placeholder 3"/>
          <p:cNvSpPr>
            <a:spLocks noGrp="1"/>
          </p:cNvSpPr>
          <p:nvPr>
            <p:ph type="sldNum" sz="quarter" idx="10"/>
          </p:nvPr>
        </p:nvSpPr>
        <p:spPr/>
        <p:txBody>
          <a:bodyPr/>
          <a:lstStyle/>
          <a:p>
            <a:fld id="{9757DDF0-154B-47E9-8DA9-4FD986B399C4}" type="slidenum">
              <a:rPr lang="en-US" smtClean="0"/>
              <a:pPr/>
              <a:t>12</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13</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17389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subgroups with 30 or more students, designate an AYP decision.</a:t>
            </a:r>
            <a:endParaRPr lang="en-US" dirty="0"/>
          </a:p>
        </p:txBody>
      </p:sp>
      <p:sp>
        <p:nvSpPr>
          <p:cNvPr id="4" name="Slide Number Placeholder 3"/>
          <p:cNvSpPr>
            <a:spLocks noGrp="1"/>
          </p:cNvSpPr>
          <p:nvPr>
            <p:ph type="sldNum" sz="quarter" idx="10"/>
          </p:nvPr>
        </p:nvSpPr>
        <p:spPr/>
        <p:txBody>
          <a:bodyPr/>
          <a:lstStyle/>
          <a:p>
            <a:fld id="{9757DDF0-154B-47E9-8DA9-4FD986B399C4}" type="slidenum">
              <a:rPr lang="en-US" smtClean="0"/>
              <a:pPr/>
              <a:t>14</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confidence interval is a statistically developed range of possible scores that replace the single score (percent proficient) to determine if the state goal was met.  </a:t>
            </a:r>
            <a:r>
              <a:rPr lang="en-US" baseline="0" dirty="0" err="1" smtClean="0"/>
              <a:t>Conficence</a:t>
            </a:r>
            <a:r>
              <a:rPr lang="en-US" baseline="0" dirty="0" smtClean="0"/>
              <a:t> intervals are similar to the “sampling error” notation that accompanies the results of a survey or poll (i.e. ±4%).  The range of possible scores is dependent upon the size of the group involved.  The results of a large group of students are more likely to be more accurate in reflecting the real progress made than the results for a small group of students.</a:t>
            </a:r>
          </a:p>
          <a:p>
            <a:endParaRPr lang="en-US" baseline="0" dirty="0" smtClean="0"/>
          </a:p>
          <a:p>
            <a:r>
              <a:rPr lang="en-US" baseline="0" dirty="0" smtClean="0"/>
              <a:t>A confidence interval will be applied, as needed, to Reading performance, Mathematics performance and Writing performance (other academic indicator) results for each subgroup that meets the minimum number of 30 students.</a:t>
            </a:r>
          </a:p>
          <a:p>
            <a:endParaRPr lang="en-US" baseline="0" dirty="0" smtClean="0"/>
          </a:p>
          <a:p>
            <a:r>
              <a:rPr lang="en-US" baseline="0" dirty="0" smtClean="0"/>
              <a:t>Confidence intervals increase the likelihood that appropriate AYP decisions are being made about the progress of a subgroup of students.  The results reported one year might not be representative of the students in the same situation across other years.  The confidence intervals are used to reduce the possibilities that a group, school, or district was misidentified.  A 99% confidence interval ensures a high level of statistical certainty that the progress reported appropriately reflects the subgroup.</a:t>
            </a:r>
          </a:p>
          <a:p>
            <a:endParaRPr lang="en-US" baseline="0" dirty="0" smtClean="0"/>
          </a:p>
          <a:p>
            <a:r>
              <a:rPr lang="en-US" baseline="0" dirty="0" smtClean="0"/>
              <a:t>A 99% confidence interval will provide two values:  an upper limit and a lower limit.  The upper limit will result in the highest percent proficient possible within the 99% confidence interval.</a:t>
            </a:r>
            <a:endParaRPr lang="en-US" dirty="0"/>
          </a:p>
        </p:txBody>
      </p:sp>
      <p:sp>
        <p:nvSpPr>
          <p:cNvPr id="4" name="Slide Number Placeholder 3"/>
          <p:cNvSpPr>
            <a:spLocks noGrp="1"/>
          </p:cNvSpPr>
          <p:nvPr>
            <p:ph type="sldNum" sz="quarter" idx="10"/>
          </p:nvPr>
        </p:nvSpPr>
        <p:spPr/>
        <p:txBody>
          <a:bodyPr/>
          <a:lstStyle/>
          <a:p>
            <a:fld id="{9757DDF0-154B-47E9-8DA9-4FD986B399C4}" type="slidenum">
              <a:rPr lang="en-US" smtClean="0"/>
              <a:pPr/>
              <a:t>15</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16</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4199621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17</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788354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Even if a subgroup doesn’t meet the state goal for Reading performance and/or Mathematics performance, the subgroup</a:t>
            </a:r>
            <a:r>
              <a:rPr lang="en-US" baseline="0" dirty="0" smtClean="0"/>
              <a:t> will still make AYP if it reduces the percent of students who are below proficient by 10% from the previous year (and a designated MET on Indicators 3 &amp; 4  (Participation and the Other Academic Indicator))</a:t>
            </a:r>
          </a:p>
          <a:p>
            <a:endParaRPr lang="en-US" baseline="0" dirty="0" smtClean="0"/>
          </a:p>
          <a:p>
            <a:r>
              <a:rPr lang="en-US" baseline="0" dirty="0" smtClean="0"/>
              <a:t>A subgroup qualifies for Safe Harbor when:</a:t>
            </a:r>
          </a:p>
          <a:p>
            <a:pPr marL="232943" indent="-232943">
              <a:buAutoNum type="arabicPeriod"/>
            </a:pPr>
            <a:r>
              <a:rPr lang="en-US" baseline="0" dirty="0" smtClean="0"/>
              <a:t>A subgroup is designated NOT MET for either Reading or Mathematics</a:t>
            </a:r>
          </a:p>
          <a:p>
            <a:pPr marL="232943" indent="-232943">
              <a:buAutoNum type="arabicPeriod"/>
            </a:pPr>
            <a:r>
              <a:rPr lang="en-US" baseline="0" dirty="0" smtClean="0"/>
              <a:t>A subgroup is designated MET for Participation</a:t>
            </a:r>
          </a:p>
          <a:p>
            <a:pPr marL="232943" indent="-232943">
              <a:buAutoNum type="arabicPeriod"/>
            </a:pPr>
            <a:r>
              <a:rPr lang="en-US" baseline="0" dirty="0" smtClean="0"/>
              <a:t>A subgroup is designated MET for Writing or Graduation Rate</a:t>
            </a:r>
          </a:p>
          <a:p>
            <a:endParaRPr lang="en-US" baseline="0" dirty="0" smtClean="0"/>
          </a:p>
          <a:p>
            <a:r>
              <a:rPr lang="en-US" baseline="0" dirty="0" smtClean="0"/>
              <a:t>If a subgroup qualifies for Safe Harbor</a:t>
            </a:r>
          </a:p>
          <a:p>
            <a:pPr marL="232943" indent="-232943">
              <a:buAutoNum type="arabicPeriod"/>
            </a:pPr>
            <a:r>
              <a:rPr lang="en-US" baseline="0" dirty="0" smtClean="0"/>
              <a:t>Calculate the percentage </a:t>
            </a:r>
            <a:r>
              <a:rPr lang="en-US" u="sng" baseline="0" dirty="0" smtClean="0"/>
              <a:t>below proficient</a:t>
            </a:r>
            <a:r>
              <a:rPr lang="en-US" u="none" baseline="0" dirty="0" smtClean="0"/>
              <a:t> from previous year’s data for the group.</a:t>
            </a:r>
          </a:p>
          <a:p>
            <a:pPr marL="232943" indent="-232943">
              <a:buAutoNum type="arabicPeriod"/>
            </a:pPr>
            <a:r>
              <a:rPr lang="en-US" u="none" baseline="0" dirty="0" smtClean="0"/>
              <a:t>Determine a Safe Harbor goal that represents a 10% decrease in the percent of students below proficient</a:t>
            </a:r>
          </a:p>
          <a:p>
            <a:pPr marL="232943" indent="-232943">
              <a:buAutoNum type="arabicPeriod"/>
            </a:pPr>
            <a:r>
              <a:rPr lang="en-US" u="none" baseline="0" dirty="0" smtClean="0"/>
              <a:t>Compare the percent below proficient this year to the Safe Harbor goal</a:t>
            </a:r>
          </a:p>
          <a:p>
            <a:pPr marL="698830" lvl="1" indent="-232943">
              <a:buAutoNum type="alphaLcPeriod"/>
            </a:pPr>
            <a:r>
              <a:rPr lang="en-US" u="none" baseline="0" dirty="0" smtClean="0"/>
              <a:t>If the percentage of the group below proficient is equal to or less than the Safe Harbor goal, that group has earned a “MET with Safe Harbor”</a:t>
            </a:r>
          </a:p>
          <a:p>
            <a:pPr marL="698830" lvl="1" indent="-232943">
              <a:buAutoNum type="alphaLcPeriod"/>
            </a:pPr>
            <a:r>
              <a:rPr lang="en-US" u="none" baseline="0" dirty="0" smtClean="0"/>
              <a:t>If not, apply a confidence interval of </a:t>
            </a:r>
            <a:r>
              <a:rPr lang="en-US" u="sng" baseline="0" dirty="0" smtClean="0">
                <a:solidFill>
                  <a:srgbClr val="FF0000"/>
                </a:solidFill>
              </a:rPr>
              <a:t>75% </a:t>
            </a:r>
            <a:r>
              <a:rPr lang="en-US" u="none" baseline="0" dirty="0" smtClean="0"/>
              <a:t>to determine an acceptable range of percents not proficient and compare the range to the Safe Harbor goal</a:t>
            </a:r>
          </a:p>
          <a:p>
            <a:pPr marL="698830" lvl="1" indent="-232943">
              <a:buAutoNum type="alphaLcPeriod"/>
            </a:pPr>
            <a:r>
              <a:rPr lang="en-US" u="none" baseline="0" dirty="0" smtClean="0"/>
              <a:t>All others are NOT MET</a:t>
            </a:r>
          </a:p>
          <a:p>
            <a:pPr marL="698830" lvl="1" indent="-232943">
              <a:buAutoNum type="alphaLcPeriod"/>
            </a:pPr>
            <a:endParaRPr lang="en-US" u="none" baseline="0" dirty="0" smtClean="0"/>
          </a:p>
          <a:p>
            <a:pPr marL="698830" lvl="1" indent="-232943"/>
            <a:r>
              <a:rPr lang="en-US" u="none" baseline="0" dirty="0" smtClean="0"/>
              <a:t>The 75% confidence interval applied to determine a range of acceptable not proficient percentages offers another opportunity for the subgroup to meet the state goal by creating a range of values based on the number of FAY students and the initial percent proficient.  </a:t>
            </a:r>
          </a:p>
        </p:txBody>
      </p:sp>
      <p:sp>
        <p:nvSpPr>
          <p:cNvPr id="4" name="Slide Number Placeholder 3"/>
          <p:cNvSpPr>
            <a:spLocks noGrp="1"/>
          </p:cNvSpPr>
          <p:nvPr>
            <p:ph type="sldNum" sz="quarter" idx="10"/>
          </p:nvPr>
        </p:nvSpPr>
        <p:spPr/>
        <p:txBody>
          <a:bodyPr/>
          <a:lstStyle/>
          <a:p>
            <a:fld id="{9757DDF0-154B-47E9-8DA9-4FD986B399C4}" type="slidenum">
              <a:rPr lang="en-US" smtClean="0"/>
              <a:pPr/>
              <a:t>18</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a:t>
            </a:r>
            <a:r>
              <a:rPr lang="en-US" dirty="0" smtClean="0"/>
              <a:t>afe</a:t>
            </a:r>
            <a:r>
              <a:rPr lang="en-US" baseline="0" dirty="0" smtClean="0"/>
              <a:t> Harbor procedure uses a 75% confidence interval since it will be applied to the “difference” between the current year percent of student performance below proficiency and that of the previous year.  </a:t>
            </a:r>
            <a:endParaRPr lang="en-US" dirty="0"/>
          </a:p>
        </p:txBody>
      </p:sp>
      <p:sp>
        <p:nvSpPr>
          <p:cNvPr id="4" name="Slide Number Placeholder 3"/>
          <p:cNvSpPr>
            <a:spLocks noGrp="1"/>
          </p:cNvSpPr>
          <p:nvPr>
            <p:ph type="sldNum" sz="quarter" idx="10"/>
          </p:nvPr>
        </p:nvSpPr>
        <p:spPr/>
        <p:txBody>
          <a:bodyPr/>
          <a:lstStyle/>
          <a:p>
            <a:fld id="{9757DDF0-154B-47E9-8DA9-4FD986B399C4}" type="slidenum">
              <a:rPr lang="en-US" smtClean="0"/>
              <a:pPr/>
              <a:t>19</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Adequate Yearly Progress is a component of the federal law, Elementary and Secondary</a:t>
            </a:r>
            <a:r>
              <a:rPr lang="en-US" baseline="0" dirty="0" smtClean="0"/>
              <a:t> Education Act (ESEA)—reauthorized as No Child Left Behind in January of 2002.  The law requires all schools and districts to annually measure the progress of students toward goals established by the State.  </a:t>
            </a:r>
          </a:p>
          <a:p>
            <a:endParaRPr lang="en-US" baseline="0" dirty="0" smtClean="0"/>
          </a:p>
          <a:p>
            <a:r>
              <a:rPr lang="en-US" baseline="0" dirty="0" smtClean="0"/>
              <a:t>The determination of whether a school or a district has made adequate yearly progress (AYP) includes:</a:t>
            </a:r>
          </a:p>
          <a:p>
            <a:pPr marL="232943" indent="-232943">
              <a:buAutoNum type="arabicPeriod"/>
            </a:pPr>
            <a:r>
              <a:rPr lang="en-US" baseline="0" dirty="0" smtClean="0"/>
              <a:t>Student performance in Reading</a:t>
            </a:r>
          </a:p>
          <a:p>
            <a:pPr marL="232943" indent="-232943">
              <a:buAutoNum type="arabicPeriod"/>
            </a:pPr>
            <a:r>
              <a:rPr lang="en-US" baseline="0" dirty="0" smtClean="0"/>
              <a:t>Student performance in Mathematics</a:t>
            </a:r>
          </a:p>
          <a:p>
            <a:pPr marL="232943" indent="-232943">
              <a:buAutoNum type="arabicPeriod"/>
            </a:pPr>
            <a:r>
              <a:rPr lang="en-US" baseline="0" dirty="0" smtClean="0"/>
              <a:t>Student performance in another academic indicator (writing for grades 4 &amp; 8 and graduation rate for high schools)</a:t>
            </a:r>
          </a:p>
          <a:p>
            <a:pPr marL="232943" indent="-232943">
              <a:buAutoNum type="arabicPeriod"/>
            </a:pPr>
            <a:r>
              <a:rPr lang="en-US" baseline="0" dirty="0" smtClean="0"/>
              <a:t>The participation rate in the Reading and Mathematics assessments</a:t>
            </a:r>
          </a:p>
          <a:p>
            <a:pPr marL="232943" indent="-232943">
              <a:buAutoNum type="arabicPeriod"/>
            </a:pPr>
            <a:endParaRPr lang="en-US" baseline="0" dirty="0" smtClean="0"/>
          </a:p>
          <a:p>
            <a:pPr marL="232943" indent="-232943"/>
            <a:r>
              <a:rPr lang="en-US" baseline="0" dirty="0" smtClean="0"/>
              <a:t>AYP decisions are derived from Nebraska State Accountability (</a:t>
            </a:r>
            <a:r>
              <a:rPr lang="en-US" baseline="0" dirty="0" err="1" smtClean="0"/>
              <a:t>NeSA</a:t>
            </a:r>
            <a:r>
              <a:rPr lang="en-US" baseline="0" dirty="0" smtClean="0"/>
              <a:t>) assessment results and information contained in the Nebraska Student and Staff Record System (NSSRS)</a:t>
            </a:r>
            <a:endParaRPr lang="en-US" dirty="0"/>
          </a:p>
        </p:txBody>
      </p:sp>
      <p:sp>
        <p:nvSpPr>
          <p:cNvPr id="4" name="Slide Number Placeholder 3"/>
          <p:cNvSpPr>
            <a:spLocks noGrp="1"/>
          </p:cNvSpPr>
          <p:nvPr>
            <p:ph type="sldNum" sz="quarter" idx="10"/>
          </p:nvPr>
        </p:nvSpPr>
        <p:spPr/>
        <p:txBody>
          <a:bodyPr/>
          <a:lstStyle/>
          <a:p>
            <a:fld id="{9757DDF0-154B-47E9-8DA9-4FD986B399C4}" type="slidenum">
              <a:rPr lang="en-US" smtClean="0"/>
              <a:pPr/>
              <a:t>2</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20</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13615499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ensure that every small school and grade span has an AYP decision, subject level performance data will be aggregated across all grade spans for all subgroups.  </a:t>
            </a:r>
          </a:p>
          <a:p>
            <a:r>
              <a:rPr lang="en-US" dirty="0" smtClean="0"/>
              <a:t>The state goal of the grade span contributing the greatest number of students to the</a:t>
            </a:r>
            <a:r>
              <a:rPr lang="en-US" baseline="0" dirty="0" smtClean="0"/>
              <a:t> aggregated data will be used to make the AYP decision and that decision will be applied to all grade spans.  </a:t>
            </a:r>
          </a:p>
          <a:p>
            <a:r>
              <a:rPr lang="en-US" baseline="0" dirty="0" smtClean="0"/>
              <a:t>In the event that multiple grade spans contribute the same number of students, the state goal of the lowest grade span will be used.</a:t>
            </a:r>
            <a:endParaRPr lang="en-US" dirty="0"/>
          </a:p>
        </p:txBody>
      </p:sp>
      <p:sp>
        <p:nvSpPr>
          <p:cNvPr id="4" name="Slide Number Placeholder 3"/>
          <p:cNvSpPr>
            <a:spLocks noGrp="1"/>
          </p:cNvSpPr>
          <p:nvPr>
            <p:ph type="sldNum" sz="quarter" idx="10"/>
          </p:nvPr>
        </p:nvSpPr>
        <p:spPr/>
        <p:txBody>
          <a:bodyPr/>
          <a:lstStyle/>
          <a:p>
            <a:fld id="{9757DDF0-154B-47E9-8DA9-4FD986B399C4}" type="slidenum">
              <a:rPr lang="en-US" smtClean="0"/>
              <a:pPr/>
              <a:t>21</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a district/school does not have any subgroups</a:t>
            </a:r>
            <a:r>
              <a:rPr lang="en-US" baseline="0" dirty="0" smtClean="0"/>
              <a:t> with a groups size ≥ 30 within a grade span for reading performance and/or mathematics performance, then add the previous year’s FAY count to the current year’s FAY count.  If this two-year combined FAY count is ≥ 30, then calculate a percent proficient using two years of performance data.  This process will be applied, as needed at both the school and district levels and will eliminate most districts and schools from being categorized a Very Small District or Very Small School.</a:t>
            </a:r>
          </a:p>
          <a:p>
            <a:endParaRPr lang="en-US" baseline="0" dirty="0" smtClean="0"/>
          </a:p>
          <a:p>
            <a:r>
              <a:rPr lang="en-US" baseline="0" dirty="0" smtClean="0"/>
              <a:t>If necessary, 99% confidence intervals will be applied to the aggregated data.</a:t>
            </a:r>
          </a:p>
          <a:p>
            <a:endParaRPr lang="en-US" baseline="0" dirty="0" smtClean="0"/>
          </a:p>
          <a:p>
            <a:r>
              <a:rPr lang="en-US" baseline="0" dirty="0" smtClean="0"/>
              <a:t>The SOSR will display the current school year’s performance data, but the AYP decision will reflect the outcome of the use of two years of performance data.</a:t>
            </a:r>
            <a:endParaRPr lang="en-US" dirty="0"/>
          </a:p>
        </p:txBody>
      </p:sp>
      <p:sp>
        <p:nvSpPr>
          <p:cNvPr id="4" name="Slide Number Placeholder 3"/>
          <p:cNvSpPr>
            <a:spLocks noGrp="1"/>
          </p:cNvSpPr>
          <p:nvPr>
            <p:ph type="sldNum" sz="quarter" idx="10"/>
          </p:nvPr>
        </p:nvSpPr>
        <p:spPr/>
        <p:txBody>
          <a:bodyPr/>
          <a:lstStyle/>
          <a:p>
            <a:fld id="{9757DDF0-154B-47E9-8DA9-4FD986B399C4}" type="slidenum">
              <a:rPr lang="en-US" smtClean="0"/>
              <a:pPr/>
              <a:t>22</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23</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12200102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24</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11390598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25</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1230376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Districts must account for each student in the February 1</a:t>
            </a:r>
            <a:r>
              <a:rPr lang="en-US" baseline="30000" dirty="0" smtClean="0"/>
              <a:t>st</a:t>
            </a:r>
            <a:r>
              <a:rPr lang="en-US" dirty="0" smtClean="0"/>
              <a:t> data as well as any students that transfer into the district after February 1</a:t>
            </a:r>
            <a:r>
              <a:rPr lang="en-US" baseline="30000" dirty="0" smtClean="0"/>
              <a:t>st</a:t>
            </a:r>
            <a:r>
              <a:rPr lang="en-US" dirty="0" smtClean="0"/>
              <a:t> as either assessed or not assessed.</a:t>
            </a:r>
            <a:endParaRPr lang="en-US" dirty="0"/>
          </a:p>
        </p:txBody>
      </p:sp>
      <p:sp>
        <p:nvSpPr>
          <p:cNvPr id="4" name="Slide Number Placeholder 3"/>
          <p:cNvSpPr>
            <a:spLocks noGrp="1"/>
          </p:cNvSpPr>
          <p:nvPr>
            <p:ph type="sldNum" sz="quarter" idx="10"/>
          </p:nvPr>
        </p:nvSpPr>
        <p:spPr/>
        <p:txBody>
          <a:bodyPr/>
          <a:lstStyle/>
          <a:p>
            <a:fld id="{9757DDF0-154B-47E9-8DA9-4FD986B399C4}" type="slidenum">
              <a:rPr lang="en-US" smtClean="0"/>
              <a:pPr/>
              <a:t>26</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27</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5822213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28</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222628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29</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233580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grades that fall in a particular grade span are based upon building and district grade configurations.  It is possible for a school building to have multiple grade spans.  For example, a school building with 7</a:t>
            </a:r>
            <a:r>
              <a:rPr lang="en-US" baseline="30000" dirty="0" smtClean="0"/>
              <a:t>th</a:t>
            </a:r>
            <a:r>
              <a:rPr lang="en-US" dirty="0" smtClean="0"/>
              <a:t> through 12</a:t>
            </a:r>
            <a:r>
              <a:rPr lang="en-US" baseline="30000" dirty="0" smtClean="0"/>
              <a:t>th</a:t>
            </a:r>
            <a:r>
              <a:rPr lang="en-US" baseline="0" dirty="0" smtClean="0"/>
              <a:t> grades will have two grade span designated for the building—Middle School for 7</a:t>
            </a:r>
            <a:r>
              <a:rPr lang="en-US" baseline="30000" dirty="0" smtClean="0"/>
              <a:t>th</a:t>
            </a:r>
            <a:r>
              <a:rPr lang="en-US" baseline="0" dirty="0" smtClean="0"/>
              <a:t> &amp; 8</a:t>
            </a:r>
            <a:r>
              <a:rPr lang="en-US" baseline="30000" dirty="0" smtClean="0"/>
              <a:t>th</a:t>
            </a:r>
            <a:r>
              <a:rPr lang="en-US" baseline="0" dirty="0" smtClean="0"/>
              <a:t> graders and High School.</a:t>
            </a:r>
            <a:endParaRPr lang="en-US" dirty="0"/>
          </a:p>
        </p:txBody>
      </p:sp>
      <p:sp>
        <p:nvSpPr>
          <p:cNvPr id="4" name="Slide Number Placeholder 3"/>
          <p:cNvSpPr>
            <a:spLocks noGrp="1"/>
          </p:cNvSpPr>
          <p:nvPr>
            <p:ph type="sldNum" sz="quarter" idx="10"/>
          </p:nvPr>
        </p:nvSpPr>
        <p:spPr/>
        <p:txBody>
          <a:bodyPr/>
          <a:lstStyle/>
          <a:p>
            <a:fld id="{9757DDF0-154B-47E9-8DA9-4FD986B399C4}" type="slidenum">
              <a:rPr lang="en-US" smtClean="0"/>
              <a:pPr/>
              <a:t>3</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30</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206299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31</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28878016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32</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36652696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33</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30125582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34</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10966325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“MET by comparison” is only displayed on the AYP Audit page of the SOSR Preview for districts to review.  The public display on SOSR will be “MET.”  Also, “MET by comparison” will only be able to be applied, if at all, to the All Students subgroups since no other subgroups were collected for the 2009-10 NCES graduation rates, which were used prior.</a:t>
            </a:r>
          </a:p>
          <a:p>
            <a:r>
              <a:rPr lang="en-US" baseline="0" dirty="0" smtClean="0"/>
              <a:t>NDE has requested to LAG the graduation data for one year.  We have not had a response to the request.</a:t>
            </a:r>
            <a:endParaRPr lang="en-US" dirty="0"/>
          </a:p>
        </p:txBody>
      </p:sp>
      <p:sp>
        <p:nvSpPr>
          <p:cNvPr id="4" name="Slide Number Placeholder 3"/>
          <p:cNvSpPr>
            <a:spLocks noGrp="1"/>
          </p:cNvSpPr>
          <p:nvPr>
            <p:ph type="sldNum" sz="quarter" idx="10"/>
          </p:nvPr>
        </p:nvSpPr>
        <p:spPr/>
        <p:txBody>
          <a:bodyPr/>
          <a:lstStyle/>
          <a:p>
            <a:fld id="{9757DDF0-154B-47E9-8DA9-4FD986B399C4}" type="slidenum">
              <a:rPr lang="en-US" smtClean="0"/>
              <a:pPr/>
              <a:t>35</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36</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4367477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Other students in the denominator include dropouts, students who continue enrollment, or students who pass the</a:t>
            </a:r>
            <a:r>
              <a:rPr lang="en-US" baseline="0" dirty="0" smtClean="0"/>
              <a:t> age to which the district is required to provide a free, public education.</a:t>
            </a:r>
            <a:endParaRPr lang="en-US" dirty="0"/>
          </a:p>
        </p:txBody>
      </p:sp>
      <p:sp>
        <p:nvSpPr>
          <p:cNvPr id="4" name="Slide Number Placeholder 3"/>
          <p:cNvSpPr>
            <a:spLocks noGrp="1"/>
          </p:cNvSpPr>
          <p:nvPr>
            <p:ph type="sldNum" sz="quarter" idx="10"/>
          </p:nvPr>
        </p:nvSpPr>
        <p:spPr/>
        <p:txBody>
          <a:bodyPr/>
          <a:lstStyle/>
          <a:p>
            <a:fld id="{9757DDF0-154B-47E9-8DA9-4FD986B399C4}" type="slidenum">
              <a:rPr lang="en-US" smtClean="0"/>
              <a:pPr/>
              <a:t>37</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38</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21001763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39</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3712925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NCLB requires all students who have been enrolled a full academic year to be included in</a:t>
            </a:r>
            <a:r>
              <a:rPr lang="en-US" baseline="0" dirty="0" smtClean="0"/>
              <a:t> the AYP reporting although AYP determinations are based only on groups that meet the minimum number of students.  The only exceptions are medical emergency and recently arrived LEP students.</a:t>
            </a:r>
          </a:p>
          <a:p>
            <a:endParaRPr lang="en-US" baseline="0" dirty="0" smtClean="0"/>
          </a:p>
          <a:p>
            <a:r>
              <a:rPr lang="en-US" baseline="0" dirty="0" smtClean="0"/>
              <a:t>For Nebraska, the minimum number for statistical reliability has been defines as 30 for all groups at the school and district based on recommendations of the </a:t>
            </a:r>
            <a:r>
              <a:rPr lang="en-US" baseline="0" dirty="0" err="1" smtClean="0"/>
              <a:t>Buros</a:t>
            </a:r>
            <a:r>
              <a:rPr lang="en-US" baseline="0" dirty="0" smtClean="0"/>
              <a:t> Center for Testing and the National Center for Educational Statistics (NCES).  The minimum number required for public reporting of student results remains at fewer than 10.</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757DDF0-154B-47E9-8DA9-4FD986B399C4}" type="slidenum">
              <a:rPr lang="en-US" smtClean="0"/>
              <a:pPr/>
              <a:t>4</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40</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3031857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41</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29132463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42</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40392560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43</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25851532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44</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20773103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Information</a:t>
            </a:r>
            <a:r>
              <a:rPr lang="en-US" baseline="0" dirty="0" smtClean="0"/>
              <a:t> must be provided in the aggregate and disaggregated by race, ethnicity, gender, disability status, migrant status, English Language Proficiency, and status as economically disadvantaged.  Such disaggregation shall not be required in a case in which the number of students in a category is insufficient to yield statistically reliable information or the results would reveal personally identifiable information about an individual student.</a:t>
            </a:r>
            <a:endParaRPr lang="en-US" dirty="0"/>
          </a:p>
        </p:txBody>
      </p:sp>
      <p:sp>
        <p:nvSpPr>
          <p:cNvPr id="4" name="Slide Number Placeholder 3"/>
          <p:cNvSpPr>
            <a:spLocks noGrp="1"/>
          </p:cNvSpPr>
          <p:nvPr>
            <p:ph type="sldNum" sz="quarter" idx="10"/>
          </p:nvPr>
        </p:nvSpPr>
        <p:spPr/>
        <p:txBody>
          <a:bodyPr/>
          <a:lstStyle/>
          <a:p>
            <a:fld id="{9757DDF0-154B-47E9-8DA9-4FD986B399C4}" type="slidenum">
              <a:rPr lang="en-US" smtClean="0"/>
              <a:pPr/>
              <a:t>45</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--The percentage</a:t>
            </a:r>
            <a:r>
              <a:rPr lang="en-US" baseline="0" dirty="0" smtClean="0"/>
              <a:t> of students not tested disaggregated by race, ethnicity, gender, disability status, migrant status, English Language Proficiency, and status as economically disadvantaged.  Such disaggregation shall not be required in a case in which the number of students in a category is insufficient to yield statistically reliable information or the results would reveal personally identifiable information about an individual student.</a:t>
            </a:r>
          </a:p>
          <a:p>
            <a:pPr defTabSz="931774">
              <a:defRPr/>
            </a:pPr>
            <a:r>
              <a:rPr lang="en-US" baseline="0" dirty="0" smtClean="0"/>
              <a:t>--by subject area, and for each grade level, for the required assessments</a:t>
            </a:r>
          </a:p>
          <a:p>
            <a:pPr defTabSz="931774">
              <a:defRPr/>
            </a:pP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9757DDF0-154B-47E9-8DA9-4FD986B399C4}" type="slidenum">
              <a:rPr lang="en-US" smtClean="0"/>
              <a:pPr/>
              <a:t>46</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47</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8907933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48</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192871284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49</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2910298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information will</a:t>
            </a:r>
            <a:r>
              <a:rPr lang="en-US" baseline="0" dirty="0" smtClean="0"/>
              <a:t> be collected at the time of </a:t>
            </a:r>
            <a:r>
              <a:rPr lang="en-US" baseline="0" dirty="0" err="1" smtClean="0"/>
              <a:t>NeSA</a:t>
            </a:r>
            <a:r>
              <a:rPr lang="en-US" baseline="0" dirty="0" smtClean="0"/>
              <a:t> testing</a:t>
            </a:r>
          </a:p>
          <a:p>
            <a:endParaRPr lang="en-US" baseline="0" dirty="0" smtClean="0"/>
          </a:p>
          <a:p>
            <a:r>
              <a:rPr lang="en-US" baseline="0" dirty="0" smtClean="0"/>
              <a:t>NDE will use data from NSSRS to determine students who have exited from ELL services or program in the last two full years for AYP calculations.</a:t>
            </a:r>
            <a:endParaRPr lang="en-US" dirty="0"/>
          </a:p>
        </p:txBody>
      </p:sp>
      <p:sp>
        <p:nvSpPr>
          <p:cNvPr id="4" name="Slide Number Placeholder 3"/>
          <p:cNvSpPr>
            <a:spLocks noGrp="1"/>
          </p:cNvSpPr>
          <p:nvPr>
            <p:ph type="sldNum" sz="quarter" idx="10"/>
          </p:nvPr>
        </p:nvSpPr>
        <p:spPr/>
        <p:txBody>
          <a:bodyPr/>
          <a:lstStyle/>
          <a:p>
            <a:fld id="{9757DDF0-154B-47E9-8DA9-4FD986B399C4}" type="slidenum">
              <a:rPr lang="en-US" smtClean="0"/>
              <a:pPr/>
              <a:t>5</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50</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59964702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51</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7556445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52</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310593150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53</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44986745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54</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60876504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55</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70362608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56</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541610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who do not take a </a:t>
            </a:r>
            <a:r>
              <a:rPr lang="en-US" dirty="0" err="1" smtClean="0"/>
              <a:t>NeSA</a:t>
            </a:r>
            <a:r>
              <a:rPr lang="en-US" dirty="0" smtClean="0"/>
              <a:t> assessment and receive a Reason Not Tested code</a:t>
            </a:r>
            <a:r>
              <a:rPr lang="en-US" baseline="0" dirty="0" smtClean="0"/>
              <a:t> of INV, OTH, PAR, or SAE will be assigned a performance level of Below the Standards.</a:t>
            </a:r>
            <a:endParaRPr lang="en-US" dirty="0"/>
          </a:p>
        </p:txBody>
      </p:sp>
      <p:sp>
        <p:nvSpPr>
          <p:cNvPr id="4" name="Slide Number Placeholder 3"/>
          <p:cNvSpPr>
            <a:spLocks noGrp="1"/>
          </p:cNvSpPr>
          <p:nvPr>
            <p:ph type="sldNum" sz="quarter" idx="10"/>
          </p:nvPr>
        </p:nvSpPr>
        <p:spPr/>
        <p:txBody>
          <a:bodyPr/>
          <a:lstStyle/>
          <a:p>
            <a:fld id="{9757DDF0-154B-47E9-8DA9-4FD986B399C4}" type="slidenum">
              <a:rPr lang="en-US" smtClean="0"/>
              <a:pPr/>
              <a:t>6</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7</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573721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8</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3893974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57DDF0-154B-47E9-8DA9-4FD986B399C4}" type="slidenum">
              <a:rPr lang="en-US" smtClean="0"/>
              <a:pPr/>
              <a:t>9</a:t>
            </a:fld>
            <a:endParaRPr lang="en-US"/>
          </a:p>
        </p:txBody>
      </p:sp>
      <p:sp>
        <p:nvSpPr>
          <p:cNvPr id="5" name="Date Placeholder 4"/>
          <p:cNvSpPr>
            <a:spLocks noGrp="1"/>
          </p:cNvSpPr>
          <p:nvPr>
            <p:ph type="dt" idx="11"/>
          </p:nvPr>
        </p:nvSpPr>
        <p:spPr/>
        <p:txBody>
          <a:bodyPr/>
          <a:lstStyle/>
          <a:p>
            <a:r>
              <a:rPr lang="en-US" smtClean="0"/>
              <a:t>4/30/2013</a:t>
            </a:r>
            <a:endParaRPr lang="en-US"/>
          </a:p>
        </p:txBody>
      </p:sp>
    </p:spTree>
    <p:extLst>
      <p:ext uri="{BB962C8B-B14F-4D97-AF65-F5344CB8AC3E}">
        <p14:creationId xmlns:p14="http://schemas.microsoft.com/office/powerpoint/2010/main" val="4992914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4/30/2013</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4ADEE22-E133-4447-9625-E1137EA19F0D}" type="slidenum">
              <a:rPr lang="en-US" smtClean="0"/>
              <a:pPr/>
              <a:t>‹#›</a:t>
            </a:fld>
            <a:endParaRPr lang="en-US" dirty="0"/>
          </a:p>
        </p:txBody>
      </p:sp>
      <p:pic>
        <p:nvPicPr>
          <p:cNvPr id="8" name="Picture 7" descr="NDE Alternate Logo Color.gif"/>
          <p:cNvPicPr>
            <a:picLocks noChangeAspect="1"/>
          </p:cNvPicPr>
          <p:nvPr userDrawn="1"/>
        </p:nvPicPr>
        <p:blipFill>
          <a:blip r:embed="rId2" cstate="print"/>
          <a:stretch>
            <a:fillRect/>
          </a:stretch>
        </p:blipFill>
        <p:spPr>
          <a:xfrm>
            <a:off x="838200" y="152400"/>
            <a:ext cx="4419600" cy="41842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1"/>
                </a:solidFill>
              </a:defRPr>
            </a:lvl1pPr>
          </a:lstStyle>
          <a:p>
            <a:r>
              <a:rPr lang="en-US" smtClean="0"/>
              <a:t>4/30/2013</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4ADEE22-E133-4447-9625-E1137EA19F0D}"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1"/>
                </a:solidFill>
              </a:defRPr>
            </a:lvl1pPr>
          </a:lstStyle>
          <a:p>
            <a:r>
              <a:rPr lang="en-US" smtClean="0"/>
              <a:t>4/30/2013</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4ADEE22-E133-4447-9625-E1137EA19F0D}"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4/30/2013</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4ADEE22-E133-4447-9625-E1137EA19F0D}"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solidFill>
              </a:defRPr>
            </a:lvl1pPr>
          </a:lstStyle>
          <a:p>
            <a:r>
              <a:rPr lang="en-US" dirty="0" smtClean="0"/>
              <a:t>4/30/2013</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4ADEE22-E133-4447-9625-E1137EA19F0D}"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1"/>
                </a:solidFill>
              </a:defRPr>
            </a:lvl1pPr>
          </a:lstStyle>
          <a:p>
            <a:r>
              <a:rPr lang="en-US" smtClean="0"/>
              <a:t>4/30/2013</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94ADEE22-E133-4447-9625-E1137EA19F0D}" type="slidenum">
              <a:rPr lang="en-US" smtClean="0"/>
              <a:pPr/>
              <a:t>‹#›</a:t>
            </a:fld>
            <a:endParaRPr lang="en-US" dirty="0"/>
          </a:p>
        </p:txBody>
      </p:sp>
      <p:sp>
        <p:nvSpPr>
          <p:cNvPr id="7" name="Content Placeholder 6"/>
          <p:cNvSpPr>
            <a:spLocks noGrp="1"/>
          </p:cNvSpPr>
          <p:nvPr>
            <p:ph sz="quarter" idx="13"/>
          </p:nvPr>
        </p:nvSpPr>
        <p:spPr>
          <a:xfrm>
            <a:off x="533400" y="990600"/>
            <a:ext cx="81534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solidFill>
              </a:defRPr>
            </a:lvl1pPr>
          </a:lstStyle>
          <a:p>
            <a:r>
              <a:rPr lang="en-US" dirty="0" smtClean="0"/>
              <a:t>4/30/2013</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FEDC998-FCAB-4B31-B93B-4D9967696DAB}"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4/30/2013</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ADEE22-E133-4447-9625-E1137EA19F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4/30/2013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DEE22-E133-4447-9625-E1137EA19F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4/30/2013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ADEE22-E133-4447-9625-E1137EA19F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4/30/2013</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ADEE22-E133-4447-9625-E1137EA19F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4/30/2013</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ADEE22-E133-4447-9625-E1137EA19F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r>
              <a:rPr lang="en-US" dirty="0" smtClean="0"/>
              <a:t>4/30/2013</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94ADEE22-E133-4447-9625-E1137EA19F0D}"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solidFill>
              </a:defRPr>
            </a:lvl1pPr>
          </a:lstStyle>
          <a:p>
            <a:r>
              <a:rPr lang="en-US" smtClean="0"/>
              <a:t>4/30/2013</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94ADEE22-E133-4447-9625-E1137EA19F0D}" type="slidenum">
              <a:rPr lang="en-US" smtClean="0"/>
              <a:pPr/>
              <a:t>‹#›</a:t>
            </a:fld>
            <a:endParaRPr lang="en-US" dirty="0"/>
          </a:p>
        </p:txBody>
      </p:sp>
    </p:spTree>
    <p:extLst>
      <p:ext uri="{BB962C8B-B14F-4D97-AF65-F5344CB8AC3E}">
        <p14:creationId xmlns:p14="http://schemas.microsoft.com/office/powerpoint/2010/main" val="32263386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16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r>
              <a:rPr lang="en-US" dirty="0" smtClean="0"/>
              <a:t>4/30/2013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E554CB40-E521-40DD-8210-BF92736036AB}" type="slidenum">
              <a:rPr lang="en-US" smtClean="0"/>
              <a:pPr/>
              <a:t>‹#›</a:t>
            </a:fld>
            <a:endParaRPr lang="en-US" dirty="0"/>
          </a:p>
        </p:txBody>
      </p:sp>
      <p:sp>
        <p:nvSpPr>
          <p:cNvPr id="7" name="L-Shape 6"/>
          <p:cNvSpPr/>
          <p:nvPr/>
        </p:nvSpPr>
        <p:spPr>
          <a:xfrm flipH="1">
            <a:off x="0" y="-8965"/>
            <a:ext cx="9144000" cy="542365"/>
          </a:xfrm>
          <a:prstGeom prst="corner">
            <a:avLst>
              <a:gd name="adj1" fmla="val 36710"/>
              <a:gd name="adj2" fmla="val 0"/>
            </a:avLst>
          </a:prstGeom>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DE Alternate Logo Color.gif"/>
          <p:cNvPicPr>
            <a:picLocks noChangeAspect="1"/>
          </p:cNvPicPr>
          <p:nvPr/>
        </p:nvPicPr>
        <p:blipFill>
          <a:blip r:embed="rId16" cstate="print"/>
          <a:stretch>
            <a:fillRect/>
          </a:stretch>
        </p:blipFill>
        <p:spPr>
          <a:xfrm>
            <a:off x="838200" y="152400"/>
            <a:ext cx="4419600" cy="41842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2" r:id="rId9"/>
    <p:sldLayoutId id="2147483656" r:id="rId10"/>
    <p:sldLayoutId id="2147483657" r:id="rId11"/>
    <p:sldLayoutId id="2147483658" r:id="rId12"/>
    <p:sldLayoutId id="2147483659" r:id="rId13"/>
    <p:sldLayoutId id="2147483661" r:id="rId14"/>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http://www.education.ne.gov/federalprograms/Documents/AYP%20Adequate%20Yearly%20Progress/99PCT_CI_Calculator_JUN2612.xlsx" TargetMode="External"/><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hyperlink" Target="http://www.education.ne.gov/federalprograms/Documents/AYP%20Adequate%20Yearly%20Progress/SAFE_HARBOR_Calculator_JUN2612.xlsx" TargetMode="External"/><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3" Type="http://schemas.openxmlformats.org/officeDocument/2006/relationships/hyperlink" Target="http://www.education.ne.gov/.../Cohort_Graduation_Cohort_Analysis_Tool_Quick%20_Reference_Guide_2010_11_05.pdf" TargetMode="External"/><Relationship Id="rId2" Type="http://schemas.openxmlformats.org/officeDocument/2006/relationships/notesSlide" Target="../notesSlides/notesSlide39.xml"/><Relationship Id="rId1" Type="http://schemas.openxmlformats.org/officeDocument/2006/relationships/slideLayout" Target="../slideLayouts/slideLayout14.xml"/><Relationship Id="rId4" Type="http://schemas.openxmlformats.org/officeDocument/2006/relationships/hyperlink" Target="http://www.education.ne.gov/nssrs/docs/Guidance_for_Graduation_Cohort_2_0_0.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reportcard.education.ne.gov/Documents/DiagramsandInstructionsforAYP20112012.pdf" TargetMode="External"/><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3" Type="http://schemas.openxmlformats.org/officeDocument/2006/relationships/hyperlink" Target="http://www.education.ne.gov/ARRA/PDF/Documentation_for_PLAS_Identification_Process_with%20diagrams_V4.pdf" TargetMode="External"/><Relationship Id="rId2" Type="http://schemas.openxmlformats.org/officeDocument/2006/relationships/notesSlide" Target="../notesSlides/notesSlide55.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a:bodyPr>
          <a:lstStyle/>
          <a:p>
            <a:r>
              <a:rPr lang="en-US" sz="6600" b="1" dirty="0" smtClean="0"/>
              <a:t>AYP - 101</a:t>
            </a:r>
            <a:endParaRPr lang="en-US" sz="6600" b="1" dirty="0"/>
          </a:p>
        </p:txBody>
      </p:sp>
      <p:sp>
        <p:nvSpPr>
          <p:cNvPr id="3" name="Subtitle 2"/>
          <p:cNvSpPr>
            <a:spLocks noGrp="1"/>
          </p:cNvSpPr>
          <p:nvPr>
            <p:ph type="subTitle" idx="1"/>
          </p:nvPr>
        </p:nvSpPr>
        <p:spPr>
          <a:xfrm>
            <a:off x="1524000" y="2286000"/>
            <a:ext cx="6400800" cy="1295400"/>
          </a:xfrm>
        </p:spPr>
        <p:txBody>
          <a:bodyPr/>
          <a:lstStyle/>
          <a:p>
            <a:r>
              <a:rPr lang="en-US" b="1" dirty="0" smtClean="0"/>
              <a:t>NDE Data Conference</a:t>
            </a:r>
          </a:p>
          <a:p>
            <a:r>
              <a:rPr lang="en-US" b="1" dirty="0" smtClean="0"/>
              <a:t>April 30, 2013</a:t>
            </a:r>
          </a:p>
          <a:p>
            <a:endParaRPr lang="en-US" dirty="0" smtClean="0"/>
          </a:p>
          <a:p>
            <a:endParaRPr lang="en-US" dirty="0" smtClean="0"/>
          </a:p>
          <a:p>
            <a:endParaRPr lang="en-US" dirty="0"/>
          </a:p>
        </p:txBody>
      </p:sp>
      <p:sp>
        <p:nvSpPr>
          <p:cNvPr id="5" name="TextBox 4"/>
          <p:cNvSpPr txBox="1"/>
          <p:nvPr/>
        </p:nvSpPr>
        <p:spPr>
          <a:xfrm>
            <a:off x="1066800" y="4140368"/>
            <a:ext cx="7086600" cy="1015663"/>
          </a:xfrm>
          <a:prstGeom prst="rect">
            <a:avLst/>
          </a:prstGeom>
          <a:noFill/>
        </p:spPr>
        <p:txBody>
          <a:bodyPr wrap="square" rtlCol="0">
            <a:spAutoFit/>
          </a:bodyPr>
          <a:lstStyle/>
          <a:p>
            <a:pPr algn="ctr"/>
            <a:r>
              <a:rPr lang="en-US" sz="2000" b="1" dirty="0" smtClean="0"/>
              <a:t>Diane Stuehmer, Federal Programs Administrator</a:t>
            </a:r>
          </a:p>
          <a:p>
            <a:pPr algn="ctr"/>
            <a:r>
              <a:rPr lang="en-US" sz="2000" b="1" dirty="0" smtClean="0"/>
              <a:t>Randy McIntyre, Title I Consultant &amp; SIG Coordinator</a:t>
            </a:r>
          </a:p>
          <a:p>
            <a:pPr algn="ctr"/>
            <a:r>
              <a:rPr lang="en-US" sz="2000" b="1" dirty="0" smtClean="0"/>
              <a:t>Anusha, </a:t>
            </a:r>
            <a:r>
              <a:rPr lang="en-US" sz="2000" b="1" dirty="0" err="1" smtClean="0"/>
              <a:t>Tummula</a:t>
            </a:r>
            <a:r>
              <a:rPr lang="en-US" sz="2000" b="1" dirty="0" smtClean="0"/>
              <a:t>, Data Research &amp; Evaluation—Sr. Data Analyst</a:t>
            </a:r>
            <a:endParaRPr lang="en-US"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en-US" dirty="0" smtClean="0"/>
              <a:t>What students are included in the “Participation” calculations?</a:t>
            </a:r>
          </a:p>
          <a:p>
            <a:pPr lvl="1"/>
            <a:r>
              <a:rPr lang="en-US" dirty="0" smtClean="0"/>
              <a:t>Any student enrolled at the school as of February 1</a:t>
            </a:r>
            <a:r>
              <a:rPr lang="en-US" baseline="30000" dirty="0" smtClean="0"/>
              <a:t>st</a:t>
            </a:r>
            <a:r>
              <a:rPr lang="en-US" dirty="0" smtClean="0"/>
              <a:t>, </a:t>
            </a:r>
            <a:r>
              <a:rPr lang="en-US" b="1" u="sng" dirty="0" smtClean="0"/>
              <a:t>or</a:t>
            </a:r>
            <a:r>
              <a:rPr lang="en-US" dirty="0" smtClean="0"/>
              <a:t> transferred in before the end of the testing window, </a:t>
            </a:r>
            <a:r>
              <a:rPr lang="en-US" b="1" u="sng" dirty="0" smtClean="0"/>
              <a:t>and</a:t>
            </a:r>
            <a:r>
              <a:rPr lang="en-US" dirty="0" smtClean="0"/>
              <a:t> does not have one of the following Reason Not Tested codes:  EMW, NLE, or RAL.  (RAL only affects the calculation of percent participation for Reading)</a:t>
            </a:r>
          </a:p>
          <a:p>
            <a:pPr lvl="1"/>
            <a:r>
              <a:rPr lang="en-US" dirty="0" smtClean="0"/>
              <a:t>It is possible for a student to be a participant, but not considered enrolled a full academic year.</a:t>
            </a:r>
            <a:endParaRPr lang="en-US" dirty="0"/>
          </a:p>
        </p:txBody>
      </p:sp>
      <p:sp>
        <p:nvSpPr>
          <p:cNvPr id="4" name="Date Placeholder 3"/>
          <p:cNvSpPr>
            <a:spLocks noGrp="1"/>
          </p:cNvSpPr>
          <p:nvPr>
            <p:ph type="dt" sz="half" idx="10"/>
          </p:nvPr>
        </p:nvSpPr>
        <p:spPr/>
        <p:txBody>
          <a:bodyPr/>
          <a:lstStyle/>
          <a:p>
            <a:r>
              <a:rPr lang="en-US" smtClean="0"/>
              <a:t>4/30/2013</a:t>
            </a:r>
            <a:endParaRPr lang="en-US"/>
          </a:p>
        </p:txBody>
      </p:sp>
      <p:sp>
        <p:nvSpPr>
          <p:cNvPr id="5" name="Slide Number Placeholder 4"/>
          <p:cNvSpPr>
            <a:spLocks noGrp="1"/>
          </p:cNvSpPr>
          <p:nvPr>
            <p:ph type="sldNum" sz="quarter" idx="12"/>
          </p:nvPr>
        </p:nvSpPr>
        <p:spPr/>
        <p:txBody>
          <a:bodyPr/>
          <a:lstStyle/>
          <a:p>
            <a:fld id="{94ADEE22-E133-4447-9625-E1137EA19F0D}"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11</a:t>
            </a:fld>
            <a:endParaRPr lang="en-US"/>
          </a:p>
        </p:txBody>
      </p:sp>
      <p:sp>
        <p:nvSpPr>
          <p:cNvPr id="4" name="Content Placeholder 3"/>
          <p:cNvSpPr>
            <a:spLocks noGrp="1"/>
          </p:cNvSpPr>
          <p:nvPr>
            <p:ph sz="quarter" idx="13"/>
          </p:nvPr>
        </p:nvSpPr>
        <p:spPr/>
        <p:txBody>
          <a:bodyPr>
            <a:normAutofit fontScale="92500"/>
          </a:bodyPr>
          <a:lstStyle/>
          <a:p>
            <a:r>
              <a:rPr lang="en-US" dirty="0" smtClean="0"/>
              <a:t>Why does subgroup size matter?</a:t>
            </a:r>
          </a:p>
          <a:p>
            <a:pPr lvl="1"/>
            <a:r>
              <a:rPr lang="en-US" dirty="0" smtClean="0"/>
              <a:t>An AYP decision is determined for each subgroup having 30 or more students for each grade span within a school and district.</a:t>
            </a:r>
          </a:p>
          <a:p>
            <a:pPr lvl="1"/>
            <a:r>
              <a:rPr lang="en-US" dirty="0" smtClean="0"/>
              <a:t>No AYP decision can be determined if &lt; 30 students in the subgroup – masking rules are applied</a:t>
            </a:r>
          </a:p>
          <a:p>
            <a:pPr lvl="1"/>
            <a:r>
              <a:rPr lang="en-US" dirty="0" smtClean="0"/>
              <a:t>If &lt; 10 students in a subgroup, the information will be masked and marked with an asterisk (*)</a:t>
            </a:r>
          </a:p>
          <a:p>
            <a:pPr lvl="1"/>
            <a:r>
              <a:rPr lang="en-US" dirty="0" smtClean="0"/>
              <a:t>If &gt; 10, but &lt; 30 students in a subgroup, the information will be masked and marked with a tilde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12</a:t>
            </a:fld>
            <a:endParaRPr lang="en-US"/>
          </a:p>
        </p:txBody>
      </p:sp>
      <p:sp>
        <p:nvSpPr>
          <p:cNvPr id="4" name="Content Placeholder 3"/>
          <p:cNvSpPr>
            <a:spLocks noGrp="1"/>
          </p:cNvSpPr>
          <p:nvPr>
            <p:ph sz="quarter" idx="13"/>
          </p:nvPr>
        </p:nvSpPr>
        <p:spPr/>
        <p:txBody>
          <a:bodyPr/>
          <a:lstStyle/>
          <a:p>
            <a:r>
              <a:rPr lang="en-US" dirty="0" smtClean="0"/>
              <a:t>What is an AYP Rating?</a:t>
            </a:r>
          </a:p>
          <a:p>
            <a:pPr lvl="1"/>
            <a:r>
              <a:rPr lang="en-US" dirty="0" smtClean="0"/>
              <a:t>For subgroups with 30 or more students, an AYP decision is based on whether the proficiency of the subgroup meets or exceeds the State goal.</a:t>
            </a:r>
          </a:p>
          <a:p>
            <a:pPr lvl="1"/>
            <a:r>
              <a:rPr lang="en-US" dirty="0" smtClean="0"/>
              <a:t>Two possible decisions:  MET or NOT MET</a:t>
            </a:r>
          </a:p>
          <a:p>
            <a:pPr lv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13</a:t>
            </a:fld>
            <a:endParaRPr lang="en-US"/>
          </a:p>
        </p:txBody>
      </p:sp>
      <p:sp>
        <p:nvSpPr>
          <p:cNvPr id="4" name="Content Placeholder 3"/>
          <p:cNvSpPr>
            <a:spLocks noGrp="1"/>
          </p:cNvSpPr>
          <p:nvPr>
            <p:ph sz="quarter" idx="13"/>
          </p:nvPr>
        </p:nvSpPr>
        <p:spPr/>
        <p:txBody>
          <a:bodyPr>
            <a:normAutofit lnSpcReduction="10000"/>
          </a:bodyPr>
          <a:lstStyle/>
          <a:p>
            <a:r>
              <a:rPr lang="en-US" dirty="0" smtClean="0"/>
              <a:t>Grade Span Federal Accountability</a:t>
            </a:r>
          </a:p>
          <a:p>
            <a:pPr lvl="1"/>
            <a:r>
              <a:rPr lang="en-US" dirty="0" smtClean="0"/>
              <a:t>Indicator 1 is Reading Performance</a:t>
            </a:r>
          </a:p>
          <a:p>
            <a:pPr lvl="1"/>
            <a:r>
              <a:rPr lang="en-US" dirty="0" smtClean="0"/>
              <a:t>Indicator 2 is Mathematics Performance</a:t>
            </a:r>
          </a:p>
          <a:p>
            <a:pPr lvl="1"/>
            <a:r>
              <a:rPr lang="en-US" dirty="0" smtClean="0"/>
              <a:t>Indicator 3 is Participation (Reading &amp; Math)</a:t>
            </a:r>
          </a:p>
          <a:p>
            <a:pPr lvl="1"/>
            <a:r>
              <a:rPr lang="en-US" dirty="0" smtClean="0"/>
              <a:t>Indicator 4 is Other Academic Indicator Performance  (Writing in Elementary &amp; MS,  Graduation Rate in HS)</a:t>
            </a:r>
          </a:p>
          <a:p>
            <a:pPr lvl="1"/>
            <a:r>
              <a:rPr lang="en-US" dirty="0" smtClean="0">
                <a:solidFill>
                  <a:srgbClr val="FF0000"/>
                </a:solidFill>
              </a:rPr>
              <a:t>In order for a school or district level grade span to receive a MET, all four indicators must be MET.  </a:t>
            </a:r>
          </a:p>
          <a:p>
            <a:pPr lvl="1"/>
            <a:r>
              <a:rPr lang="en-US" dirty="0" smtClean="0">
                <a:solidFill>
                  <a:srgbClr val="FF0000"/>
                </a:solidFill>
              </a:rPr>
              <a:t>If ANY of the indicators are NOT MET, then the school or district decision is a NOT MET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14</a:t>
            </a:fld>
            <a:endParaRPr lang="en-US"/>
          </a:p>
        </p:txBody>
      </p:sp>
      <p:sp>
        <p:nvSpPr>
          <p:cNvPr id="4" name="Content Placeholder 3"/>
          <p:cNvSpPr>
            <a:spLocks noGrp="1"/>
          </p:cNvSpPr>
          <p:nvPr>
            <p:ph sz="quarter" idx="13"/>
          </p:nvPr>
        </p:nvSpPr>
        <p:spPr/>
        <p:txBody>
          <a:bodyPr/>
          <a:lstStyle/>
          <a:p>
            <a:r>
              <a:rPr lang="en-US" dirty="0" smtClean="0"/>
              <a:t>Indicator 1:  Reading Performance</a:t>
            </a:r>
          </a:p>
          <a:p>
            <a:endParaRPr lang="en-US" dirty="0" smtClean="0"/>
          </a:p>
          <a:p>
            <a:pPr algn="ctr">
              <a:buNone/>
            </a:pPr>
            <a:r>
              <a:rPr lang="en-US" dirty="0" smtClean="0">
                <a:solidFill>
                  <a:schemeClr val="tx2">
                    <a:lumMod val="60000"/>
                    <a:lumOff val="40000"/>
                  </a:schemeClr>
                </a:solidFill>
              </a:rPr>
              <a:t>Sum of the number of students enrolled FAY and have a performance level of Meeting or Exceeding the Standards</a:t>
            </a:r>
          </a:p>
          <a:p>
            <a:pPr algn="ctr">
              <a:buNone/>
            </a:pPr>
            <a:r>
              <a:rPr lang="en-US" dirty="0" smtClean="0">
                <a:solidFill>
                  <a:schemeClr val="tx2">
                    <a:lumMod val="60000"/>
                    <a:lumOff val="40000"/>
                  </a:schemeClr>
                </a:solidFill>
              </a:rPr>
              <a:t>Sum of the number of students enrolled FAY and do not have a Reason Not Tested code of NLE, EMW, or RAL</a:t>
            </a:r>
            <a:endParaRPr lang="en-US" dirty="0">
              <a:solidFill>
                <a:schemeClr val="tx2">
                  <a:lumMod val="60000"/>
                  <a:lumOff val="40000"/>
                </a:schemeClr>
              </a:solidFill>
            </a:endParaRPr>
          </a:p>
        </p:txBody>
      </p:sp>
      <p:cxnSp>
        <p:nvCxnSpPr>
          <p:cNvPr id="6" name="Straight Connector 5"/>
          <p:cNvCxnSpPr/>
          <p:nvPr/>
        </p:nvCxnSpPr>
        <p:spPr>
          <a:xfrm>
            <a:off x="914400" y="3733800"/>
            <a:ext cx="73914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15</a:t>
            </a:fld>
            <a:endParaRPr lang="en-US"/>
          </a:p>
        </p:txBody>
      </p:sp>
      <p:sp>
        <p:nvSpPr>
          <p:cNvPr id="4" name="Content Placeholder 3"/>
          <p:cNvSpPr>
            <a:spLocks noGrp="1"/>
          </p:cNvSpPr>
          <p:nvPr>
            <p:ph sz="quarter" idx="13"/>
          </p:nvPr>
        </p:nvSpPr>
        <p:spPr/>
        <p:txBody>
          <a:bodyPr>
            <a:normAutofit fontScale="92500" lnSpcReduction="10000"/>
          </a:bodyPr>
          <a:lstStyle/>
          <a:p>
            <a:r>
              <a:rPr lang="en-US" dirty="0" smtClean="0"/>
              <a:t>What are Confidence Intervals?</a:t>
            </a:r>
          </a:p>
          <a:p>
            <a:pPr lvl="1"/>
            <a:r>
              <a:rPr lang="en-US" dirty="0" smtClean="0"/>
              <a:t>If the percent proficient for a subgroup is not greater than or equal to the AYP State goals, then it is appropriate to apply the 99% confidence interval to determine a statistically, acceptable range for the subgroup’s percent proficient.</a:t>
            </a:r>
          </a:p>
          <a:p>
            <a:pPr lvl="1"/>
            <a:r>
              <a:rPr lang="en-US" dirty="0" smtClean="0"/>
              <a:t>A 99% confidence interval will provide two values:  an upper limit and a lower limit.</a:t>
            </a:r>
          </a:p>
          <a:p>
            <a:pPr lvl="2"/>
            <a:r>
              <a:rPr lang="en-US" dirty="0" smtClean="0"/>
              <a:t>The upper limit will result in the highest percent proficient possible within the 99% confidence interval</a:t>
            </a:r>
          </a:p>
          <a:p>
            <a:pPr lvl="2"/>
            <a:r>
              <a:rPr lang="en-US" dirty="0" smtClean="0"/>
              <a:t>If the upper limit of the 99% confidence interval is equal to or greater than the AYP State goals, then the “NOT MET” for the subgroup becomes a” MET with Confidence Intervals.”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16</a:t>
            </a:fld>
            <a:endParaRPr lang="en-US" dirty="0"/>
          </a:p>
        </p:txBody>
      </p:sp>
      <p:sp>
        <p:nvSpPr>
          <p:cNvPr id="4" name="Content Placeholder 3"/>
          <p:cNvSpPr>
            <a:spLocks noGrp="1"/>
          </p:cNvSpPr>
          <p:nvPr>
            <p:ph sz="quarter" idx="13"/>
          </p:nvPr>
        </p:nvSpPr>
        <p:spPr/>
        <p:txBody>
          <a:bodyPr/>
          <a:lstStyle/>
          <a:p>
            <a:r>
              <a:rPr lang="en-US" dirty="0" smtClean="0"/>
              <a:t>Confidence Interval Calculator</a:t>
            </a:r>
          </a:p>
          <a:p>
            <a:pPr lvl="1"/>
            <a:r>
              <a:rPr lang="en-US" dirty="0" smtClean="0"/>
              <a:t>The following link will open an Excel AYP 99% Confidence Interval Calculator to enable the user easy access for determining the upper limit of the 99% confidence interval.  The only inputs required will be the number of students proficient and the number of students enrolled a full-academic year (FAY)</a:t>
            </a:r>
          </a:p>
          <a:p>
            <a:pPr lvl="1"/>
            <a:r>
              <a:rPr lang="en-US" dirty="0" smtClean="0">
                <a:hlinkClick r:id="rId3"/>
              </a:rPr>
              <a:t>http://www.education.ne.gov/federalprograms/Documents/AYP%20Adequate%20Yearly%20Progress/99PCT_CI_Calculator_JUN2612.xlsx</a:t>
            </a: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quare Root.PNG"/>
          <p:cNvPicPr>
            <a:picLocks noChangeAspect="1"/>
          </p:cNvPicPr>
          <p:nvPr/>
        </p:nvPicPr>
        <p:blipFill>
          <a:blip r:embed="rId3" cstate="print"/>
          <a:stretch>
            <a:fillRect/>
          </a:stretch>
        </p:blipFill>
        <p:spPr>
          <a:xfrm>
            <a:off x="685800" y="2667000"/>
            <a:ext cx="7772400" cy="449619"/>
          </a:xfrm>
          <a:prstGeom prst="rect">
            <a:avLst/>
          </a:prstGeom>
        </p:spPr>
      </p:pic>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17</a:t>
            </a:fld>
            <a:endParaRPr lang="en-US"/>
          </a:p>
        </p:txBody>
      </p:sp>
      <p:sp>
        <p:nvSpPr>
          <p:cNvPr id="4" name="Content Placeholder 3"/>
          <p:cNvSpPr>
            <a:spLocks noGrp="1"/>
          </p:cNvSpPr>
          <p:nvPr>
            <p:ph sz="quarter" idx="13"/>
          </p:nvPr>
        </p:nvSpPr>
        <p:spPr/>
        <p:txBody>
          <a:bodyPr/>
          <a:lstStyle/>
          <a:p>
            <a:r>
              <a:rPr lang="en-US" dirty="0" smtClean="0"/>
              <a:t>Confidence Interval Formula</a:t>
            </a:r>
          </a:p>
          <a:p>
            <a:pPr>
              <a:buNone/>
            </a:pPr>
            <a:endParaRPr lang="en-US" dirty="0" smtClean="0"/>
          </a:p>
          <a:p>
            <a:pPr>
              <a:buNone/>
            </a:pPr>
            <a:r>
              <a:rPr lang="en-US" sz="1800" dirty="0" smtClean="0"/>
              <a:t>(Number FAY ÷ (Number FAY + 6.56))</a:t>
            </a:r>
          </a:p>
          <a:p>
            <a:pPr>
              <a:buNone/>
            </a:pPr>
            <a:r>
              <a:rPr lang="en-US" sz="1800" dirty="0" smtClean="0"/>
              <a:t>x (Percent Proficient + (3.33 ÷Number FAY) + 2.58</a:t>
            </a:r>
          </a:p>
          <a:p>
            <a:pPr>
              <a:buNone/>
            </a:pPr>
            <a:r>
              <a:rPr lang="en-US" sz="1800" dirty="0" smtClean="0"/>
              <a:t>x</a:t>
            </a:r>
          </a:p>
          <a:p>
            <a:pPr>
              <a:buNone/>
            </a:pPr>
            <a:endParaRPr lang="en-US" sz="2400" dirty="0" smtClean="0"/>
          </a:p>
          <a:p>
            <a:pPr>
              <a:buNone/>
            </a:pPr>
            <a:endParaRPr lang="en-US" sz="2400" dirty="0" smtClean="0"/>
          </a:p>
          <a:p>
            <a:pPr>
              <a:buNone/>
            </a:pPr>
            <a:endParaRPr lang="en-US" sz="2400" dirty="0" smtClean="0"/>
          </a:p>
          <a:p>
            <a:pPr>
              <a:buNone/>
            </a:pPr>
            <a:r>
              <a:rPr lang="en-US" sz="2400" u="sng" dirty="0" smtClean="0">
                <a:solidFill>
                  <a:srgbClr val="FF0000"/>
                </a:solidFill>
              </a:rPr>
              <a:t>NOTE</a:t>
            </a:r>
            <a:r>
              <a:rPr lang="en-US" sz="2400" dirty="0" smtClean="0">
                <a:solidFill>
                  <a:srgbClr val="FF0000"/>
                </a:solidFill>
              </a:rPr>
              <a:t>:  “MET with Confidence Interval” is only displayed on the AYP Audit page of the SOSR Preview for districts to review.  The public display on the SOSR will be listed as MET</a:t>
            </a:r>
          </a:p>
        </p:txBody>
      </p:sp>
      <p:sp>
        <p:nvSpPr>
          <p:cNvPr id="10" name="Rectangle 9"/>
          <p:cNvSpPr/>
          <p:nvPr/>
        </p:nvSpPr>
        <p:spPr>
          <a:xfrm>
            <a:off x="990600" y="2815610"/>
            <a:ext cx="7467600" cy="307777"/>
          </a:xfrm>
          <a:prstGeom prst="rect">
            <a:avLst/>
          </a:prstGeom>
        </p:spPr>
        <p:txBody>
          <a:bodyPr wrap="square">
            <a:spAutoFit/>
          </a:bodyPr>
          <a:lstStyle/>
          <a:p>
            <a:r>
              <a:rPr lang="en-US" sz="1400" dirty="0" smtClean="0"/>
              <a:t>((Percent Proficient  x (1 – Percent Proficient) ÷ Number FAY) + (1.66 ÷ (Number FAY x Number FAY))</a:t>
            </a:r>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18</a:t>
            </a:fld>
            <a:endParaRPr lang="en-US"/>
          </a:p>
        </p:txBody>
      </p:sp>
      <p:sp>
        <p:nvSpPr>
          <p:cNvPr id="4" name="Content Placeholder 3"/>
          <p:cNvSpPr>
            <a:spLocks noGrp="1"/>
          </p:cNvSpPr>
          <p:nvPr>
            <p:ph sz="quarter" idx="13"/>
          </p:nvPr>
        </p:nvSpPr>
        <p:spPr/>
        <p:txBody>
          <a:bodyPr>
            <a:normAutofit fontScale="92500" lnSpcReduction="20000"/>
          </a:bodyPr>
          <a:lstStyle/>
          <a:p>
            <a:r>
              <a:rPr lang="en-US" dirty="0" smtClean="0"/>
              <a:t>What is Safe Harbor?</a:t>
            </a:r>
          </a:p>
          <a:p>
            <a:pPr lvl="1"/>
            <a:r>
              <a:rPr lang="en-US" dirty="0" smtClean="0"/>
              <a:t>A separate calculation done after the calculation of AYP for subgroups if ≥30</a:t>
            </a:r>
          </a:p>
          <a:p>
            <a:pPr lvl="2"/>
            <a:r>
              <a:rPr lang="en-US" dirty="0" smtClean="0"/>
              <a:t>Provides an opportunity for a subgroup that doesn’t meet the state goal to still receive a MET, if the percent of students who are not proficient is reduced by 10% from the previous year (and received an AYP decision of MET for the Other Academic Indicator </a:t>
            </a:r>
            <a:r>
              <a:rPr lang="en-US" u="sng" dirty="0" smtClean="0"/>
              <a:t>and</a:t>
            </a:r>
            <a:r>
              <a:rPr lang="en-US" dirty="0" smtClean="0"/>
              <a:t> for participation for the specific grade span.)</a:t>
            </a:r>
          </a:p>
          <a:p>
            <a:pPr lvl="3"/>
            <a:r>
              <a:rPr lang="en-US" dirty="0" smtClean="0">
                <a:solidFill>
                  <a:schemeClr val="tx2">
                    <a:lumMod val="60000"/>
                    <a:lumOff val="40000"/>
                  </a:schemeClr>
                </a:solidFill>
              </a:rPr>
              <a:t>If a writing subgroup has &lt;30 students, two years of writing data is combined to see if the total number of students is ≥30 to see if safe harbor can be applied to reading and math</a:t>
            </a:r>
          </a:p>
          <a:p>
            <a:pPr lvl="1"/>
            <a:r>
              <a:rPr lang="en-US" dirty="0" smtClean="0"/>
              <a:t>Ensures that subgroups get credit for making significant year-to-year improvement, even if the subgroup misses the overall target.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19</a:t>
            </a:fld>
            <a:endParaRPr lang="en-US"/>
          </a:p>
        </p:txBody>
      </p:sp>
      <p:sp>
        <p:nvSpPr>
          <p:cNvPr id="4" name="Content Placeholder 3"/>
          <p:cNvSpPr>
            <a:spLocks noGrp="1"/>
          </p:cNvSpPr>
          <p:nvPr>
            <p:ph sz="quarter" idx="13"/>
          </p:nvPr>
        </p:nvSpPr>
        <p:spPr/>
        <p:txBody>
          <a:bodyPr>
            <a:normAutofit lnSpcReduction="10000"/>
          </a:bodyPr>
          <a:lstStyle/>
          <a:p>
            <a:r>
              <a:rPr lang="en-US" dirty="0" smtClean="0"/>
              <a:t>The following link will open an Excel “Safe Harbor Calculator,” to enable the user easy access to determining the upper limit of the 75% confidence interval.  The only inputs required will be the number of students proficient and the number of students enrolled a full-academic-year (FAY)</a:t>
            </a:r>
          </a:p>
          <a:p>
            <a:r>
              <a:rPr lang="en-US" dirty="0" smtClean="0">
                <a:hlinkClick r:id="rId3"/>
              </a:rPr>
              <a:t>http://www.education.ne.gov/federalprograms/Documents/AYP%20Adequate%20Yearly%20Progress/SAFE_HARBOR_Calculator_JUN2612.xlsx</a:t>
            </a: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066800"/>
            <a:ext cx="8229600" cy="5059363"/>
          </a:xfrm>
        </p:spPr>
        <p:txBody>
          <a:bodyPr>
            <a:normAutofit/>
          </a:bodyPr>
          <a:lstStyle/>
          <a:p>
            <a:r>
              <a:rPr lang="en-US" sz="6600" dirty="0" smtClean="0"/>
              <a:t>What is AYP and why do we have it?</a:t>
            </a:r>
            <a:endParaRPr lang="en-US" sz="6600" dirty="0"/>
          </a:p>
        </p:txBody>
      </p:sp>
      <p:sp>
        <p:nvSpPr>
          <p:cNvPr id="4" name="Date Placeholder 3"/>
          <p:cNvSpPr>
            <a:spLocks noGrp="1"/>
          </p:cNvSpPr>
          <p:nvPr>
            <p:ph type="dt" sz="half" idx="10"/>
          </p:nvPr>
        </p:nvSpPr>
        <p:spPr/>
        <p:txBody>
          <a:bodyPr/>
          <a:lstStyle/>
          <a:p>
            <a:r>
              <a:rPr lang="en-US" smtClean="0">
                <a:solidFill>
                  <a:schemeClr val="tx1"/>
                </a:solidFill>
              </a:rPr>
              <a:t>4/30/2013</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94ADEE22-E133-4447-9625-E1137EA19F0D}" type="slidenum">
              <a:rPr lang="en-US" smtClean="0">
                <a:solidFill>
                  <a:schemeClr val="tx1"/>
                </a:solidFill>
              </a:rPr>
              <a:pPr/>
              <a:t>2</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20</a:t>
            </a:fld>
            <a:endParaRPr lang="en-US"/>
          </a:p>
        </p:txBody>
      </p:sp>
      <p:sp>
        <p:nvSpPr>
          <p:cNvPr id="4" name="Content Placeholder 3"/>
          <p:cNvSpPr>
            <a:spLocks noGrp="1"/>
          </p:cNvSpPr>
          <p:nvPr>
            <p:ph sz="quarter" idx="13"/>
          </p:nvPr>
        </p:nvSpPr>
        <p:spPr/>
        <p:txBody>
          <a:bodyPr/>
          <a:lstStyle/>
          <a:p>
            <a:r>
              <a:rPr lang="en-US" dirty="0" smtClean="0"/>
              <a:t>AYP Indicator Level Decision if at least one group ≥30 (School and District Grade Spans)</a:t>
            </a:r>
          </a:p>
          <a:p>
            <a:pPr lvl="1"/>
            <a:r>
              <a:rPr lang="en-US" dirty="0" smtClean="0"/>
              <a:t>Looks at ALL subgroups combined</a:t>
            </a:r>
          </a:p>
          <a:p>
            <a:pPr lvl="1"/>
            <a:r>
              <a:rPr lang="en-US" dirty="0" smtClean="0"/>
              <a:t>If ALL subgroups receive rating of MET, indicator level decision is MET</a:t>
            </a:r>
          </a:p>
          <a:p>
            <a:pPr lvl="1"/>
            <a:r>
              <a:rPr lang="en-US" dirty="0" smtClean="0"/>
              <a:t>If </a:t>
            </a:r>
            <a:r>
              <a:rPr lang="en-US" b="1" i="1" dirty="0" smtClean="0"/>
              <a:t>ANY</a:t>
            </a:r>
            <a:r>
              <a:rPr lang="en-US" dirty="0" smtClean="0"/>
              <a:t> subgroup receives a rating of NOT MET, the indicator level decision is NOT MET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21</a:t>
            </a:fld>
            <a:endParaRPr lang="en-US"/>
          </a:p>
        </p:txBody>
      </p:sp>
      <p:sp>
        <p:nvSpPr>
          <p:cNvPr id="4" name="Content Placeholder 3"/>
          <p:cNvSpPr>
            <a:spLocks noGrp="1"/>
          </p:cNvSpPr>
          <p:nvPr>
            <p:ph sz="quarter" idx="13"/>
          </p:nvPr>
        </p:nvSpPr>
        <p:spPr/>
        <p:txBody>
          <a:bodyPr/>
          <a:lstStyle/>
          <a:p>
            <a:r>
              <a:rPr lang="en-US" dirty="0" smtClean="0"/>
              <a:t>Very Small Districts</a:t>
            </a:r>
          </a:p>
          <a:p>
            <a:pPr lvl="1"/>
            <a:r>
              <a:rPr lang="en-US" dirty="0" smtClean="0"/>
              <a:t>Used for districts with any school(s) or grade span(s) having no subgroups ≥ 30 students </a:t>
            </a:r>
          </a:p>
          <a:p>
            <a:pPr lvl="1"/>
            <a:r>
              <a:rPr lang="en-US" dirty="0" smtClean="0"/>
              <a:t>AYP decision will be applied to all grade spans in the Very Small District</a:t>
            </a:r>
          </a:p>
          <a:p>
            <a:pPr lvl="2"/>
            <a:r>
              <a:rPr lang="en-US" dirty="0" smtClean="0"/>
              <a:t>Applicable </a:t>
            </a:r>
            <a:r>
              <a:rPr lang="en-US" dirty="0"/>
              <a:t>for Reading Performance and Mathematics Performance</a:t>
            </a:r>
          </a:p>
          <a:p>
            <a:pPr lvl="2"/>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22</a:t>
            </a:fld>
            <a:endParaRPr lang="en-US"/>
          </a:p>
        </p:txBody>
      </p:sp>
      <p:sp>
        <p:nvSpPr>
          <p:cNvPr id="4" name="Content Placeholder 3"/>
          <p:cNvSpPr>
            <a:spLocks noGrp="1"/>
          </p:cNvSpPr>
          <p:nvPr>
            <p:ph sz="quarter" idx="13"/>
          </p:nvPr>
        </p:nvSpPr>
        <p:spPr/>
        <p:txBody>
          <a:bodyPr>
            <a:normAutofit/>
          </a:bodyPr>
          <a:lstStyle/>
          <a:p>
            <a:r>
              <a:rPr lang="en-US" dirty="0" smtClean="0"/>
              <a:t>Very Small Schools</a:t>
            </a:r>
          </a:p>
          <a:p>
            <a:pPr lvl="1"/>
            <a:r>
              <a:rPr lang="en-US" dirty="0" smtClean="0"/>
              <a:t>Used for schools having no subgroups ≥ 30 students </a:t>
            </a:r>
          </a:p>
          <a:p>
            <a:pPr lvl="1"/>
            <a:r>
              <a:rPr lang="en-US" dirty="0" smtClean="0"/>
              <a:t>The AYP decision from the grade span at the district level will be applied to all schools having subgroups with at least one student, but less than 30 students at the grade span </a:t>
            </a:r>
          </a:p>
          <a:p>
            <a:pPr lvl="2"/>
            <a:r>
              <a:rPr lang="en-US" dirty="0" smtClean="0"/>
              <a:t>Applicable for Reading Performance and Mathematics Performance</a:t>
            </a:r>
          </a:p>
          <a:p>
            <a:pPr lvl="1"/>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23</a:t>
            </a:fld>
            <a:endParaRPr lang="en-US"/>
          </a:p>
        </p:txBody>
      </p:sp>
      <p:sp>
        <p:nvSpPr>
          <p:cNvPr id="4" name="Content Placeholder 3"/>
          <p:cNvSpPr>
            <a:spLocks noGrp="1"/>
          </p:cNvSpPr>
          <p:nvPr>
            <p:ph sz="quarter" idx="13"/>
          </p:nvPr>
        </p:nvSpPr>
        <p:spPr/>
        <p:txBody>
          <a:bodyPr>
            <a:normAutofit/>
          </a:bodyPr>
          <a:lstStyle/>
          <a:p>
            <a:r>
              <a:rPr lang="en-US" dirty="0" smtClean="0"/>
              <a:t>Very Small Schools (Continued)</a:t>
            </a:r>
          </a:p>
          <a:p>
            <a:pPr lvl="1"/>
            <a:r>
              <a:rPr lang="en-US" dirty="0" smtClean="0"/>
              <a:t>Starting 2010-11 school year, </a:t>
            </a:r>
            <a:r>
              <a:rPr lang="en-US" dirty="0" err="1" smtClean="0"/>
              <a:t>NeSA</a:t>
            </a:r>
            <a:r>
              <a:rPr lang="en-US" dirty="0" smtClean="0"/>
              <a:t> Reading results from two years will be combined for any grade span or school with no groups of 30.  </a:t>
            </a:r>
          </a:p>
          <a:p>
            <a:pPr lvl="1"/>
            <a:r>
              <a:rPr lang="en-US" dirty="0" smtClean="0"/>
              <a:t>If the combined data for students enrolled a FAY results in at least one subgroup of 30 or more, then the school or district will no longer be included in the Very Small District/Very Small School process</a:t>
            </a:r>
          </a:p>
          <a:p>
            <a:pPr lvl="1"/>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24</a:t>
            </a:fld>
            <a:endParaRPr lang="en-US"/>
          </a:p>
        </p:txBody>
      </p:sp>
      <p:sp>
        <p:nvSpPr>
          <p:cNvPr id="4" name="Content Placeholder 3"/>
          <p:cNvSpPr>
            <a:spLocks noGrp="1"/>
          </p:cNvSpPr>
          <p:nvPr>
            <p:ph sz="quarter" idx="13"/>
          </p:nvPr>
        </p:nvSpPr>
        <p:spPr/>
        <p:txBody>
          <a:bodyPr>
            <a:normAutofit/>
          </a:bodyPr>
          <a:lstStyle/>
          <a:p>
            <a:r>
              <a:rPr lang="en-US" dirty="0" smtClean="0"/>
              <a:t>Indicator 2:  Mathematics Performance</a:t>
            </a:r>
          </a:p>
          <a:p>
            <a:endParaRPr lang="en-US" dirty="0" smtClean="0"/>
          </a:p>
          <a:p>
            <a:pPr algn="ctr">
              <a:buNone/>
            </a:pPr>
            <a:r>
              <a:rPr lang="en-US" dirty="0" smtClean="0">
                <a:solidFill>
                  <a:schemeClr val="tx2">
                    <a:lumMod val="60000"/>
                    <a:lumOff val="40000"/>
                  </a:schemeClr>
                </a:solidFill>
              </a:rPr>
              <a:t>Sum of the number of students enrolled FAY and have a performance level of Meeting or Exceeding the Standards</a:t>
            </a:r>
          </a:p>
          <a:p>
            <a:pPr algn="ctr">
              <a:buNone/>
            </a:pPr>
            <a:r>
              <a:rPr lang="en-US" dirty="0" smtClean="0">
                <a:solidFill>
                  <a:schemeClr val="tx2">
                    <a:lumMod val="60000"/>
                    <a:lumOff val="40000"/>
                  </a:schemeClr>
                </a:solidFill>
              </a:rPr>
              <a:t>Sum of the number of students enrolled FAY and do not have a Reason Not Tested code of NLE or EMW</a:t>
            </a:r>
          </a:p>
          <a:p>
            <a:pPr algn="ctr">
              <a:buNone/>
            </a:pPr>
            <a:endParaRPr lang="en-US" dirty="0" smtClean="0">
              <a:solidFill>
                <a:schemeClr val="tx2">
                  <a:lumMod val="60000"/>
                  <a:lumOff val="40000"/>
                </a:schemeClr>
              </a:solidFill>
            </a:endParaRPr>
          </a:p>
        </p:txBody>
      </p:sp>
      <p:cxnSp>
        <p:nvCxnSpPr>
          <p:cNvPr id="6" name="Straight Connector 5"/>
          <p:cNvCxnSpPr/>
          <p:nvPr/>
        </p:nvCxnSpPr>
        <p:spPr>
          <a:xfrm>
            <a:off x="762000" y="3733800"/>
            <a:ext cx="77724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25</a:t>
            </a:fld>
            <a:endParaRPr lang="en-US"/>
          </a:p>
        </p:txBody>
      </p:sp>
      <p:sp>
        <p:nvSpPr>
          <p:cNvPr id="4" name="Content Placeholder 3"/>
          <p:cNvSpPr>
            <a:spLocks noGrp="1"/>
          </p:cNvSpPr>
          <p:nvPr>
            <p:ph sz="quarter" idx="13"/>
          </p:nvPr>
        </p:nvSpPr>
        <p:spPr/>
        <p:txBody>
          <a:bodyPr>
            <a:normAutofit lnSpcReduction="10000"/>
          </a:bodyPr>
          <a:lstStyle/>
          <a:p>
            <a:r>
              <a:rPr lang="en-US" i="1" dirty="0" smtClean="0">
                <a:solidFill>
                  <a:srgbClr val="FF0000"/>
                </a:solidFill>
              </a:rPr>
              <a:t>NOTE:  Confidence Interval formula for Mathematics is the same as for Reading</a:t>
            </a:r>
          </a:p>
          <a:p>
            <a:r>
              <a:rPr lang="en-US" i="1" dirty="0" smtClean="0">
                <a:solidFill>
                  <a:srgbClr val="FF0000"/>
                </a:solidFill>
              </a:rPr>
              <a:t>SAFE HARBOR calculation steps same as for Reading</a:t>
            </a:r>
          </a:p>
          <a:p>
            <a:r>
              <a:rPr lang="en-US" i="1" dirty="0" smtClean="0">
                <a:solidFill>
                  <a:srgbClr val="FF0000"/>
                </a:solidFill>
              </a:rPr>
              <a:t>AYP subject level decision for Mathematics uses the same formula as Reading</a:t>
            </a:r>
          </a:p>
          <a:p>
            <a:r>
              <a:rPr lang="en-US" i="1" dirty="0" smtClean="0">
                <a:solidFill>
                  <a:srgbClr val="FF0000"/>
                </a:solidFill>
              </a:rPr>
              <a:t>Starting with 2011-12 school year, </a:t>
            </a:r>
            <a:r>
              <a:rPr lang="en-US" i="1" dirty="0" err="1" smtClean="0">
                <a:solidFill>
                  <a:srgbClr val="FF0000"/>
                </a:solidFill>
              </a:rPr>
              <a:t>NeSA</a:t>
            </a:r>
            <a:r>
              <a:rPr lang="en-US" i="1" dirty="0" smtClean="0">
                <a:solidFill>
                  <a:srgbClr val="FF0000"/>
                </a:solidFill>
              </a:rPr>
              <a:t> mathematics results will be combined for any grade span or school with no groups of 30 for </a:t>
            </a:r>
            <a:r>
              <a:rPr lang="en-US" b="1" i="1" dirty="0" smtClean="0">
                <a:solidFill>
                  <a:srgbClr val="FF0000"/>
                </a:solidFill>
              </a:rPr>
              <a:t>Very Small Districts/Very Small Schools</a:t>
            </a:r>
            <a:endParaRPr lang="en-US" i="1" dirty="0" smtClean="0">
              <a:solidFill>
                <a:srgbClr val="FF0000"/>
              </a:solidFill>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26</a:t>
            </a:fld>
            <a:endParaRPr lang="en-US"/>
          </a:p>
        </p:txBody>
      </p:sp>
      <p:sp>
        <p:nvSpPr>
          <p:cNvPr id="4" name="Content Placeholder 3"/>
          <p:cNvSpPr>
            <a:spLocks noGrp="1"/>
          </p:cNvSpPr>
          <p:nvPr>
            <p:ph sz="quarter" idx="13"/>
          </p:nvPr>
        </p:nvSpPr>
        <p:spPr/>
        <p:txBody>
          <a:bodyPr/>
          <a:lstStyle/>
          <a:p>
            <a:r>
              <a:rPr lang="en-US" dirty="0" smtClean="0"/>
              <a:t>Indicator 3:  Participation (Reading &amp; Mathematics)</a:t>
            </a:r>
          </a:p>
          <a:p>
            <a:pPr lvl="1"/>
            <a:r>
              <a:rPr lang="en-US" dirty="0" smtClean="0"/>
              <a:t>Student enrollment &amp; demographic data from NSSRS is updated by districts prior to February 1</a:t>
            </a:r>
            <a:r>
              <a:rPr lang="en-US" baseline="30000" dirty="0" smtClean="0"/>
              <a:t>st</a:t>
            </a:r>
            <a:r>
              <a:rPr lang="en-US" dirty="0" smtClean="0"/>
              <a:t> when the data is sent to the </a:t>
            </a:r>
            <a:r>
              <a:rPr lang="en-US" dirty="0" err="1" smtClean="0"/>
              <a:t>NeSA</a:t>
            </a:r>
            <a:r>
              <a:rPr lang="en-US" dirty="0" smtClean="0"/>
              <a:t> vendor.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27</a:t>
            </a:fld>
            <a:endParaRPr lang="en-US"/>
          </a:p>
        </p:txBody>
      </p:sp>
      <p:sp>
        <p:nvSpPr>
          <p:cNvPr id="4" name="Content Placeholder 3"/>
          <p:cNvSpPr>
            <a:spLocks noGrp="1"/>
          </p:cNvSpPr>
          <p:nvPr>
            <p:ph sz="quarter" idx="13"/>
          </p:nvPr>
        </p:nvSpPr>
        <p:spPr/>
        <p:txBody>
          <a:bodyPr/>
          <a:lstStyle/>
          <a:p>
            <a:r>
              <a:rPr lang="en-US" dirty="0" smtClean="0"/>
              <a:t>Percent Participation for Reading</a:t>
            </a:r>
          </a:p>
          <a:p>
            <a:endParaRPr lang="en-US" dirty="0" smtClean="0"/>
          </a:p>
          <a:p>
            <a:pPr algn="ctr">
              <a:buNone/>
            </a:pPr>
            <a:r>
              <a:rPr lang="en-US" dirty="0" smtClean="0">
                <a:solidFill>
                  <a:schemeClr val="tx2">
                    <a:lumMod val="60000"/>
                    <a:lumOff val="40000"/>
                  </a:schemeClr>
                </a:solidFill>
              </a:rPr>
              <a:t>Sum of the number of students that do not have a Reason Not Tested code of NLE, EMW, RAL, SAE, OTH, INV, or PAR</a:t>
            </a:r>
          </a:p>
          <a:p>
            <a:pPr algn="ctr">
              <a:buNone/>
            </a:pPr>
            <a:r>
              <a:rPr lang="en-US" dirty="0" smtClean="0">
                <a:solidFill>
                  <a:schemeClr val="tx2">
                    <a:lumMod val="60000"/>
                    <a:lumOff val="40000"/>
                  </a:schemeClr>
                </a:solidFill>
              </a:rPr>
              <a:t>Sum of the number of students that do not have a Reason Not Tested code of NLE, EMW, or RAL</a:t>
            </a:r>
          </a:p>
          <a:p>
            <a:endParaRPr lang="en-US" dirty="0"/>
          </a:p>
        </p:txBody>
      </p:sp>
      <p:cxnSp>
        <p:nvCxnSpPr>
          <p:cNvPr id="6" name="Straight Connector 5"/>
          <p:cNvCxnSpPr/>
          <p:nvPr/>
        </p:nvCxnSpPr>
        <p:spPr>
          <a:xfrm>
            <a:off x="762000" y="3657600"/>
            <a:ext cx="76962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28</a:t>
            </a:fld>
            <a:endParaRPr lang="en-US"/>
          </a:p>
        </p:txBody>
      </p:sp>
      <p:sp>
        <p:nvSpPr>
          <p:cNvPr id="4" name="Content Placeholder 3"/>
          <p:cNvSpPr>
            <a:spLocks noGrp="1"/>
          </p:cNvSpPr>
          <p:nvPr>
            <p:ph sz="quarter" idx="13"/>
          </p:nvPr>
        </p:nvSpPr>
        <p:spPr/>
        <p:txBody>
          <a:bodyPr/>
          <a:lstStyle/>
          <a:p>
            <a:r>
              <a:rPr lang="en-US" dirty="0" smtClean="0"/>
              <a:t>Percent Participation for Mathematics</a:t>
            </a:r>
          </a:p>
          <a:p>
            <a:endParaRPr lang="en-US" dirty="0" smtClean="0"/>
          </a:p>
          <a:p>
            <a:pPr algn="ctr">
              <a:buNone/>
            </a:pPr>
            <a:r>
              <a:rPr lang="en-US" dirty="0" smtClean="0">
                <a:solidFill>
                  <a:schemeClr val="tx2">
                    <a:lumMod val="60000"/>
                    <a:lumOff val="40000"/>
                  </a:schemeClr>
                </a:solidFill>
              </a:rPr>
              <a:t>Sum of the number of students that do not have a Reason Not Tested code of NLE, EMW, SAE, OTH, INV, or PAR</a:t>
            </a:r>
          </a:p>
          <a:p>
            <a:pPr algn="ctr">
              <a:buNone/>
            </a:pPr>
            <a:r>
              <a:rPr lang="en-US" dirty="0" smtClean="0">
                <a:solidFill>
                  <a:schemeClr val="tx2">
                    <a:lumMod val="60000"/>
                    <a:lumOff val="40000"/>
                  </a:schemeClr>
                </a:solidFill>
              </a:rPr>
              <a:t>Sum of the number of students that do not have a Reason Not Tested code of NLE or EMW</a:t>
            </a:r>
          </a:p>
          <a:p>
            <a:endParaRPr lang="en-US" dirty="0"/>
          </a:p>
        </p:txBody>
      </p:sp>
      <p:cxnSp>
        <p:nvCxnSpPr>
          <p:cNvPr id="6" name="Straight Connector 5"/>
          <p:cNvCxnSpPr/>
          <p:nvPr/>
        </p:nvCxnSpPr>
        <p:spPr>
          <a:xfrm>
            <a:off x="762000" y="3733800"/>
            <a:ext cx="76962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29</a:t>
            </a:fld>
            <a:endParaRPr lang="en-US"/>
          </a:p>
        </p:txBody>
      </p:sp>
      <p:sp>
        <p:nvSpPr>
          <p:cNvPr id="4" name="Content Placeholder 3"/>
          <p:cNvSpPr>
            <a:spLocks noGrp="1"/>
          </p:cNvSpPr>
          <p:nvPr>
            <p:ph sz="quarter" idx="13"/>
          </p:nvPr>
        </p:nvSpPr>
        <p:spPr/>
        <p:txBody>
          <a:bodyPr>
            <a:normAutofit lnSpcReduction="10000"/>
          </a:bodyPr>
          <a:lstStyle/>
          <a:p>
            <a:r>
              <a:rPr lang="en-US" dirty="0" smtClean="0"/>
              <a:t>Participation MET or NOT MET</a:t>
            </a:r>
          </a:p>
          <a:p>
            <a:pPr lvl="1"/>
            <a:r>
              <a:rPr lang="en-US" dirty="0" smtClean="0"/>
              <a:t>For subgroups with 30 or more students, an AYP decision for each subgroup is based on whether or not the subgroup’s participation meets or exceeds 95%</a:t>
            </a:r>
          </a:p>
          <a:p>
            <a:pPr lvl="2"/>
            <a:r>
              <a:rPr lang="en-US" dirty="0" smtClean="0"/>
              <a:t>≥ 95% participation results in a MET </a:t>
            </a:r>
          </a:p>
          <a:p>
            <a:pPr lvl="2"/>
            <a:r>
              <a:rPr lang="en-US" dirty="0" smtClean="0"/>
              <a:t>&lt; 95% participation results in a NOT MET</a:t>
            </a:r>
          </a:p>
          <a:p>
            <a:pPr lvl="1"/>
            <a:r>
              <a:rPr lang="en-US" dirty="0" smtClean="0"/>
              <a:t>If the participation rate for any subgroup is a NOT MET, then the current year’s participation data and the previous year’s participation data are averaged to determine a two-year participation rate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en-US" dirty="0" smtClean="0"/>
              <a:t>AYP is calculated at the building level by grade span</a:t>
            </a:r>
          </a:p>
          <a:p>
            <a:pPr lvl="1"/>
            <a:r>
              <a:rPr lang="en-US" dirty="0" smtClean="0"/>
              <a:t>It is possible for a building (i.e. K-8) to have two decisions</a:t>
            </a:r>
          </a:p>
          <a:p>
            <a:r>
              <a:rPr lang="en-US" dirty="0" smtClean="0"/>
              <a:t>District level AYP is calculated by grade spans</a:t>
            </a:r>
          </a:p>
          <a:p>
            <a:pPr lvl="1"/>
            <a:r>
              <a:rPr lang="en-US" dirty="0" smtClean="0"/>
              <a:t>Elementary</a:t>
            </a:r>
          </a:p>
          <a:p>
            <a:pPr lvl="1"/>
            <a:r>
              <a:rPr lang="en-US" dirty="0" smtClean="0"/>
              <a:t>Middle School</a:t>
            </a:r>
          </a:p>
          <a:p>
            <a:pPr lvl="1"/>
            <a:r>
              <a:rPr lang="en-US" dirty="0" smtClean="0"/>
              <a:t>High School</a:t>
            </a:r>
            <a:endParaRPr lang="en-US" dirty="0"/>
          </a:p>
        </p:txBody>
      </p:sp>
      <p:sp>
        <p:nvSpPr>
          <p:cNvPr id="4" name="Date Placeholder 3"/>
          <p:cNvSpPr>
            <a:spLocks noGrp="1"/>
          </p:cNvSpPr>
          <p:nvPr>
            <p:ph type="dt" sz="half" idx="10"/>
          </p:nvPr>
        </p:nvSpPr>
        <p:spPr/>
        <p:txBody>
          <a:bodyPr/>
          <a:lstStyle/>
          <a:p>
            <a:r>
              <a:rPr lang="en-US" smtClean="0"/>
              <a:t>4/30/2013</a:t>
            </a:r>
            <a:endParaRPr lang="en-US"/>
          </a:p>
        </p:txBody>
      </p:sp>
      <p:sp>
        <p:nvSpPr>
          <p:cNvPr id="5" name="Slide Number Placeholder 4"/>
          <p:cNvSpPr>
            <a:spLocks noGrp="1"/>
          </p:cNvSpPr>
          <p:nvPr>
            <p:ph type="sldNum" sz="quarter" idx="12"/>
          </p:nvPr>
        </p:nvSpPr>
        <p:spPr/>
        <p:txBody>
          <a:bodyPr/>
          <a:lstStyle/>
          <a:p>
            <a:fld id="{94ADEE22-E133-4447-9625-E1137EA19F0D}"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30</a:t>
            </a:fld>
            <a:endParaRPr lang="en-US"/>
          </a:p>
        </p:txBody>
      </p:sp>
      <p:sp>
        <p:nvSpPr>
          <p:cNvPr id="4" name="Content Placeholder 3"/>
          <p:cNvSpPr>
            <a:spLocks noGrp="1"/>
          </p:cNvSpPr>
          <p:nvPr>
            <p:ph sz="quarter" idx="13"/>
          </p:nvPr>
        </p:nvSpPr>
        <p:spPr/>
        <p:txBody>
          <a:bodyPr>
            <a:normAutofit lnSpcReduction="10000"/>
          </a:bodyPr>
          <a:lstStyle/>
          <a:p>
            <a:r>
              <a:rPr lang="en-US" dirty="0" smtClean="0"/>
              <a:t>AYP Subject Level Decision for Participation </a:t>
            </a:r>
          </a:p>
          <a:p>
            <a:pPr lvl="1"/>
            <a:r>
              <a:rPr lang="en-US" dirty="0" smtClean="0"/>
              <a:t>If at least one group ≥30 (School and District Grade Spans)</a:t>
            </a:r>
          </a:p>
          <a:p>
            <a:pPr lvl="1"/>
            <a:r>
              <a:rPr lang="en-US" dirty="0" smtClean="0"/>
              <a:t>Looks at ALL subgroups combined</a:t>
            </a:r>
          </a:p>
          <a:p>
            <a:pPr lvl="1"/>
            <a:r>
              <a:rPr lang="en-US" dirty="0" smtClean="0"/>
              <a:t>If ALL subgroups receive Participation rating of MET, subject level decision is MET</a:t>
            </a:r>
          </a:p>
          <a:p>
            <a:pPr lvl="1"/>
            <a:r>
              <a:rPr lang="en-US" dirty="0" smtClean="0"/>
              <a:t>If </a:t>
            </a:r>
            <a:r>
              <a:rPr lang="en-US" b="1" i="1" dirty="0" smtClean="0"/>
              <a:t>ANY</a:t>
            </a:r>
            <a:r>
              <a:rPr lang="en-US" dirty="0" smtClean="0"/>
              <a:t> subgroup receives a Participation rating of NOT MET, the subject level decision is NOT MET</a:t>
            </a:r>
          </a:p>
          <a:p>
            <a:pPr lvl="1"/>
            <a:r>
              <a:rPr lang="en-US" dirty="0" smtClean="0"/>
              <a:t>IF there are no subgroups ≥ 30, then there is no AYP decision designated for that particular subject’s participation</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31</a:t>
            </a:fld>
            <a:endParaRPr lang="en-US"/>
          </a:p>
        </p:txBody>
      </p:sp>
      <p:sp>
        <p:nvSpPr>
          <p:cNvPr id="4" name="Content Placeholder 3"/>
          <p:cNvSpPr>
            <a:spLocks noGrp="1"/>
          </p:cNvSpPr>
          <p:nvPr>
            <p:ph sz="quarter" idx="13"/>
          </p:nvPr>
        </p:nvSpPr>
        <p:spPr/>
        <p:txBody>
          <a:bodyPr/>
          <a:lstStyle/>
          <a:p>
            <a:r>
              <a:rPr lang="en-US" dirty="0" smtClean="0"/>
              <a:t>Indicator 4:  Other Academic Indicator</a:t>
            </a:r>
          </a:p>
          <a:p>
            <a:pPr lvl="1"/>
            <a:r>
              <a:rPr lang="en-US" dirty="0" err="1" smtClean="0"/>
              <a:t>NeSA</a:t>
            </a:r>
            <a:r>
              <a:rPr lang="en-US" dirty="0" smtClean="0"/>
              <a:t> Writing for grades 4 &amp; 8</a:t>
            </a:r>
          </a:p>
          <a:p>
            <a:pPr lvl="1"/>
            <a:r>
              <a:rPr lang="en-US" dirty="0" smtClean="0"/>
              <a:t>Graduation rate for High School</a:t>
            </a:r>
          </a:p>
          <a:p>
            <a:pPr lvl="2"/>
            <a:r>
              <a:rPr lang="en-US" dirty="0" smtClean="0"/>
              <a:t>AYP is calculated by subgroup</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32</a:t>
            </a:fld>
            <a:endParaRPr lang="en-US"/>
          </a:p>
        </p:txBody>
      </p:sp>
      <p:sp>
        <p:nvSpPr>
          <p:cNvPr id="4" name="Content Placeholder 3"/>
          <p:cNvSpPr>
            <a:spLocks noGrp="1"/>
          </p:cNvSpPr>
          <p:nvPr>
            <p:ph sz="quarter" idx="13"/>
          </p:nvPr>
        </p:nvSpPr>
        <p:spPr/>
        <p:txBody>
          <a:bodyPr/>
          <a:lstStyle/>
          <a:p>
            <a:r>
              <a:rPr lang="en-US" dirty="0" smtClean="0"/>
              <a:t>Percent Proficient for Writing</a:t>
            </a:r>
          </a:p>
          <a:p>
            <a:endParaRPr lang="en-US" dirty="0" smtClean="0"/>
          </a:p>
          <a:p>
            <a:pPr algn="ctr">
              <a:buNone/>
            </a:pPr>
            <a:r>
              <a:rPr lang="en-US" dirty="0" smtClean="0">
                <a:solidFill>
                  <a:schemeClr val="tx2">
                    <a:lumMod val="60000"/>
                    <a:lumOff val="40000"/>
                  </a:schemeClr>
                </a:solidFill>
              </a:rPr>
              <a:t>Sum of the number of students enrolled FAY and have a performance level of Meeting or Exceeding the Standards</a:t>
            </a:r>
          </a:p>
          <a:p>
            <a:pPr algn="ctr">
              <a:buNone/>
            </a:pPr>
            <a:r>
              <a:rPr lang="en-US" dirty="0" smtClean="0">
                <a:solidFill>
                  <a:schemeClr val="tx2">
                    <a:lumMod val="60000"/>
                    <a:lumOff val="40000"/>
                  </a:schemeClr>
                </a:solidFill>
              </a:rPr>
              <a:t>Sum of the number of students enrolled FAY and do not have a Reason Not Tested code of NLE, EMW, ALT, or FNS</a:t>
            </a:r>
          </a:p>
          <a:p>
            <a:endParaRPr lang="en-US" dirty="0" smtClean="0"/>
          </a:p>
          <a:p>
            <a:endParaRPr lang="en-US" dirty="0"/>
          </a:p>
        </p:txBody>
      </p:sp>
      <p:cxnSp>
        <p:nvCxnSpPr>
          <p:cNvPr id="6" name="Straight Connector 5"/>
          <p:cNvCxnSpPr/>
          <p:nvPr/>
        </p:nvCxnSpPr>
        <p:spPr>
          <a:xfrm>
            <a:off x="990600" y="3733800"/>
            <a:ext cx="74676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33</a:t>
            </a:fld>
            <a:endParaRPr lang="en-US"/>
          </a:p>
        </p:txBody>
      </p:sp>
      <p:sp>
        <p:nvSpPr>
          <p:cNvPr id="4" name="Content Placeholder 3"/>
          <p:cNvSpPr>
            <a:spLocks noGrp="1"/>
          </p:cNvSpPr>
          <p:nvPr>
            <p:ph sz="quarter" idx="13"/>
          </p:nvPr>
        </p:nvSpPr>
        <p:spPr/>
        <p:txBody>
          <a:bodyPr/>
          <a:lstStyle/>
          <a:p>
            <a:r>
              <a:rPr lang="en-US" dirty="0" smtClean="0"/>
              <a:t>MET or NOT MET for Writing</a:t>
            </a:r>
          </a:p>
          <a:p>
            <a:pPr lvl="1"/>
            <a:r>
              <a:rPr lang="en-US" dirty="0" smtClean="0"/>
              <a:t>For subgroups with ≥ 30 students, AYP decision is based on whether the subgroup’s percent  proficient meets or exceeds the State goal.  </a:t>
            </a:r>
          </a:p>
          <a:p>
            <a:pPr lvl="1"/>
            <a:endParaRPr lang="en-US" dirty="0" smtClean="0"/>
          </a:p>
          <a:p>
            <a:pPr lvl="1">
              <a:buNone/>
            </a:pPr>
            <a:r>
              <a:rPr lang="en-US" i="1" dirty="0" smtClean="0">
                <a:solidFill>
                  <a:srgbClr val="FF0000"/>
                </a:solidFill>
              </a:rPr>
              <a:t>Confidence Interval formula is on Slide 16</a:t>
            </a:r>
            <a:endParaRPr lang="en-US" i="1"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34</a:t>
            </a:fld>
            <a:endParaRPr lang="en-US"/>
          </a:p>
        </p:txBody>
      </p:sp>
      <p:sp>
        <p:nvSpPr>
          <p:cNvPr id="4" name="Content Placeholder 3"/>
          <p:cNvSpPr>
            <a:spLocks noGrp="1"/>
          </p:cNvSpPr>
          <p:nvPr>
            <p:ph sz="quarter" idx="13"/>
          </p:nvPr>
        </p:nvSpPr>
        <p:spPr/>
        <p:txBody>
          <a:bodyPr>
            <a:normAutofit fontScale="92500" lnSpcReduction="10000"/>
          </a:bodyPr>
          <a:lstStyle/>
          <a:p>
            <a:r>
              <a:rPr lang="en-US" dirty="0" smtClean="0"/>
              <a:t>AYP Indicator Level Decision for Writing</a:t>
            </a:r>
          </a:p>
          <a:p>
            <a:pPr lvl="1"/>
            <a:r>
              <a:rPr lang="en-US" dirty="0" smtClean="0"/>
              <a:t>Based on the collective AYP decisions for each subgroup within the school level grade span or district level grade span.  </a:t>
            </a:r>
          </a:p>
          <a:p>
            <a:pPr lvl="1"/>
            <a:r>
              <a:rPr lang="en-US" dirty="0" smtClean="0"/>
              <a:t>If all subgroups that have an AYP decision in writing are MET, then the AYP decision for performance for writing is MET</a:t>
            </a:r>
          </a:p>
          <a:p>
            <a:pPr lvl="1"/>
            <a:r>
              <a:rPr lang="en-US" dirty="0" smtClean="0"/>
              <a:t>If </a:t>
            </a:r>
            <a:r>
              <a:rPr lang="en-US" b="1" i="1" dirty="0" smtClean="0"/>
              <a:t>ANY</a:t>
            </a:r>
            <a:r>
              <a:rPr lang="en-US" dirty="0" smtClean="0"/>
              <a:t> subgroup has an AYP decision in writing of NOT MET, then the AYP decision for performance is NOT MET</a:t>
            </a:r>
          </a:p>
          <a:p>
            <a:pPr lvl="1"/>
            <a:r>
              <a:rPr lang="en-US" dirty="0" smtClean="0"/>
              <a:t>No decision is made IF there are no subgroups with a group size ≥ 30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35</a:t>
            </a:fld>
            <a:endParaRPr lang="en-US"/>
          </a:p>
        </p:txBody>
      </p:sp>
      <p:sp>
        <p:nvSpPr>
          <p:cNvPr id="4" name="Content Placeholder 3"/>
          <p:cNvSpPr>
            <a:spLocks noGrp="1"/>
          </p:cNvSpPr>
          <p:nvPr>
            <p:ph sz="quarter" idx="13"/>
          </p:nvPr>
        </p:nvSpPr>
        <p:spPr>
          <a:xfrm>
            <a:off x="533400" y="990600"/>
            <a:ext cx="8153400" cy="5257800"/>
          </a:xfrm>
        </p:spPr>
        <p:txBody>
          <a:bodyPr>
            <a:normAutofit fontScale="85000" lnSpcReduction="20000"/>
          </a:bodyPr>
          <a:lstStyle/>
          <a:p>
            <a:r>
              <a:rPr lang="en-US" dirty="0" smtClean="0"/>
              <a:t>Indicator 4:  Other Academic Indicator—Graduation Rate</a:t>
            </a:r>
          </a:p>
          <a:p>
            <a:pPr lvl="1"/>
            <a:r>
              <a:rPr lang="en-US" dirty="0" smtClean="0"/>
              <a:t>The 2011-12 school year is the first time using the Four-Year Graduation Cohort.  </a:t>
            </a:r>
          </a:p>
          <a:p>
            <a:pPr lvl="1"/>
            <a:r>
              <a:rPr lang="en-US" dirty="0" smtClean="0"/>
              <a:t>Graduation goal:  90%</a:t>
            </a:r>
          </a:p>
          <a:p>
            <a:pPr lvl="1"/>
            <a:r>
              <a:rPr lang="en-US" dirty="0" smtClean="0"/>
              <a:t>If the graduation rate for a given subgroup is less than the state goal, then compare the subgroup’s previous year’s graduation rate with the subgroup’s current year’s graduation rate.  If the subgroup’s current year’s graduation rate is at least two percentage points greater than the subgroup’s previous year’s graduation rate, regardless of the previous year’s subgroup size, the subgroup receives a “MET by comparison.”  </a:t>
            </a:r>
          </a:p>
          <a:p>
            <a:pPr lvl="2"/>
            <a:r>
              <a:rPr lang="en-US" dirty="0" smtClean="0"/>
              <a:t>All other subgroups with 30 or more students receive a NOT MET if the comparison does not indicate an increase of two percentage points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36</a:t>
            </a:fld>
            <a:endParaRPr lang="en-US"/>
          </a:p>
        </p:txBody>
      </p:sp>
      <p:sp>
        <p:nvSpPr>
          <p:cNvPr id="4" name="Content Placeholder 3"/>
          <p:cNvSpPr>
            <a:spLocks noGrp="1"/>
          </p:cNvSpPr>
          <p:nvPr>
            <p:ph sz="quarter" idx="13"/>
          </p:nvPr>
        </p:nvSpPr>
        <p:spPr/>
        <p:txBody>
          <a:bodyPr>
            <a:normAutofit fontScale="85000" lnSpcReduction="10000"/>
          </a:bodyPr>
          <a:lstStyle/>
          <a:p>
            <a:r>
              <a:rPr lang="en-US" dirty="0" smtClean="0"/>
              <a:t>A </a:t>
            </a:r>
            <a:r>
              <a:rPr lang="en-US" dirty="0"/>
              <a:t>student is assigned an Expected Graduation Year when entering the 9</a:t>
            </a:r>
            <a:r>
              <a:rPr lang="en-US" baseline="30000" dirty="0"/>
              <a:t>th</a:t>
            </a:r>
            <a:r>
              <a:rPr lang="en-US" dirty="0"/>
              <a:t> grade for the first time</a:t>
            </a:r>
          </a:p>
          <a:p>
            <a:r>
              <a:rPr lang="en-US" dirty="0"/>
              <a:t>The Graduation Cohort Year (Year X) is based on the Expected Graduation Year</a:t>
            </a:r>
          </a:p>
          <a:p>
            <a:r>
              <a:rPr lang="en-US" dirty="0" smtClean="0"/>
              <a:t>For AYP purposes the graduation rate lags for one year (2011-2012 graduation rates will be used for calculating 2012-13 AYP)</a:t>
            </a:r>
          </a:p>
          <a:p>
            <a:r>
              <a:rPr lang="en-US" dirty="0" smtClean="0"/>
              <a:t>Beginning with 2012-13 school year, Nebraska is using the 5</a:t>
            </a:r>
            <a:r>
              <a:rPr lang="en-US" baseline="30000" dirty="0" smtClean="0"/>
              <a:t>th</a:t>
            </a:r>
            <a:r>
              <a:rPr lang="en-US" dirty="0" smtClean="0"/>
              <a:t> year adjusted cohort graduation rate</a:t>
            </a:r>
          </a:p>
          <a:p>
            <a:r>
              <a:rPr lang="en-US" dirty="0" smtClean="0"/>
              <a:t>When enough data is available the 6</a:t>
            </a:r>
            <a:r>
              <a:rPr lang="en-US" baseline="30000" dirty="0" smtClean="0"/>
              <a:t>th</a:t>
            </a:r>
            <a:r>
              <a:rPr lang="en-US" dirty="0" smtClean="0"/>
              <a:t> year adjusted cohort graduation rate will be applied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37</a:t>
            </a:fld>
            <a:endParaRPr lang="en-US"/>
          </a:p>
        </p:txBody>
      </p:sp>
      <p:sp>
        <p:nvSpPr>
          <p:cNvPr id="4" name="Content Placeholder 3"/>
          <p:cNvSpPr>
            <a:spLocks noGrp="1"/>
          </p:cNvSpPr>
          <p:nvPr>
            <p:ph sz="quarter" idx="13"/>
          </p:nvPr>
        </p:nvSpPr>
        <p:spPr/>
        <p:txBody>
          <a:bodyPr>
            <a:normAutofit fontScale="92500"/>
          </a:bodyPr>
          <a:lstStyle/>
          <a:p>
            <a:r>
              <a:rPr lang="en-US" dirty="0" smtClean="0">
                <a:solidFill>
                  <a:srgbClr val="FF0000"/>
                </a:solidFill>
              </a:rPr>
              <a:t>Formula for calculating Cohort Graduation Rate</a:t>
            </a:r>
          </a:p>
          <a:p>
            <a:endParaRPr lang="en-US" dirty="0" smtClean="0"/>
          </a:p>
          <a:p>
            <a:pPr algn="ctr">
              <a:buNone/>
            </a:pPr>
            <a:r>
              <a:rPr lang="en-US" dirty="0" smtClean="0">
                <a:solidFill>
                  <a:schemeClr val="accent1"/>
                </a:solidFill>
              </a:rPr>
              <a:t>Students receiving a regular high school diploma</a:t>
            </a:r>
          </a:p>
          <a:p>
            <a:pPr algn="ctr">
              <a:buNone/>
            </a:pPr>
            <a:r>
              <a:rPr lang="en-US" dirty="0" smtClean="0">
                <a:solidFill>
                  <a:schemeClr val="accent1"/>
                </a:solidFill>
              </a:rPr>
              <a:t>All students in the Current Graduation Cohort including students receiving a regular HS diploma, General Education Development (GED) diploma or credential, certificate of attendance, certificate of achievement, or an alternate award</a:t>
            </a:r>
            <a:endParaRPr lang="en-US" dirty="0">
              <a:solidFill>
                <a:schemeClr val="accent1"/>
              </a:solidFill>
            </a:endParaRPr>
          </a:p>
        </p:txBody>
      </p:sp>
      <p:cxnSp>
        <p:nvCxnSpPr>
          <p:cNvPr id="6" name="Straight Connector 5"/>
          <p:cNvCxnSpPr/>
          <p:nvPr/>
        </p:nvCxnSpPr>
        <p:spPr>
          <a:xfrm>
            <a:off x="914400" y="2667000"/>
            <a:ext cx="74676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38</a:t>
            </a:fld>
            <a:endParaRPr lang="en-US"/>
          </a:p>
        </p:txBody>
      </p:sp>
      <p:pic>
        <p:nvPicPr>
          <p:cNvPr id="1026" name="Picture 2"/>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2669822" y="990600"/>
            <a:ext cx="3880555"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89303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39</a:t>
            </a:fld>
            <a:endParaRPr lang="en-US"/>
          </a:p>
        </p:txBody>
      </p:sp>
      <p:sp>
        <p:nvSpPr>
          <p:cNvPr id="4" name="Content Placeholder 3"/>
          <p:cNvSpPr>
            <a:spLocks noGrp="1"/>
          </p:cNvSpPr>
          <p:nvPr>
            <p:ph sz="quarter" idx="13"/>
          </p:nvPr>
        </p:nvSpPr>
        <p:spPr/>
        <p:txBody>
          <a:bodyPr/>
          <a:lstStyle/>
          <a:p>
            <a:r>
              <a:rPr lang="en-US" dirty="0" smtClean="0"/>
              <a:t>Where can I learn more about Graduation Cohort?</a:t>
            </a:r>
          </a:p>
          <a:p>
            <a:pPr lvl="1"/>
            <a:r>
              <a:rPr lang="en-US" dirty="0" smtClean="0"/>
              <a:t>Graduation Cohort Analysis Tool (G-CAT) Quick Reference Guide:  </a:t>
            </a:r>
            <a:r>
              <a:rPr lang="en-US" sz="2400" dirty="0" smtClean="0">
                <a:hlinkClick r:id="rId3"/>
              </a:rPr>
              <a:t>www.education.ne.gov/.../</a:t>
            </a:r>
            <a:r>
              <a:rPr lang="en-US" sz="2400" b="1" dirty="0" err="1" smtClean="0">
                <a:hlinkClick r:id="rId3"/>
              </a:rPr>
              <a:t>Cohort</a:t>
            </a:r>
            <a:r>
              <a:rPr lang="en-US" sz="2400" dirty="0" err="1" smtClean="0">
                <a:hlinkClick r:id="rId3"/>
              </a:rPr>
              <a:t>_</a:t>
            </a:r>
            <a:r>
              <a:rPr lang="en-US" sz="2400" b="1" dirty="0" err="1" smtClean="0">
                <a:hlinkClick r:id="rId3"/>
              </a:rPr>
              <a:t>Graduation</a:t>
            </a:r>
            <a:r>
              <a:rPr lang="en-US" sz="2400" dirty="0" err="1" smtClean="0">
                <a:hlinkClick r:id="rId3"/>
              </a:rPr>
              <a:t>_</a:t>
            </a:r>
            <a:r>
              <a:rPr lang="en-US" sz="2400" b="1" dirty="0" err="1" smtClean="0">
                <a:hlinkClick r:id="rId3"/>
              </a:rPr>
              <a:t>Cohort</a:t>
            </a:r>
            <a:r>
              <a:rPr lang="en-US" sz="2400" dirty="0" err="1" smtClean="0">
                <a:hlinkClick r:id="rId3"/>
              </a:rPr>
              <a:t>_Analysis_Tool_Quick</a:t>
            </a:r>
            <a:r>
              <a:rPr lang="en-US" sz="2400" dirty="0" smtClean="0">
                <a:hlinkClick r:id="rId3"/>
              </a:rPr>
              <a:t> _Reference_Guide_2010_11_05.pdf</a:t>
            </a:r>
            <a:endParaRPr lang="en-US" dirty="0" smtClean="0"/>
          </a:p>
          <a:p>
            <a:pPr lvl="1"/>
            <a:r>
              <a:rPr lang="en-US" dirty="0" smtClean="0"/>
              <a:t>Guidance for Graduation Cohort:</a:t>
            </a:r>
            <a:r>
              <a:rPr lang="en-US" sz="2400" dirty="0" smtClean="0"/>
              <a:t> </a:t>
            </a:r>
            <a:r>
              <a:rPr lang="en-US" sz="2400" dirty="0" smtClean="0">
                <a:hlinkClick r:id="rId4"/>
              </a:rPr>
              <a:t>http://www.education.ne.gov/nssrs/docs/Guidance_for_Graduation_Cohort_2_0_0.pdf</a:t>
            </a:r>
            <a:r>
              <a:rPr lang="en-US" sz="2400" dirty="0" smtClean="0"/>
              <a:t> </a:t>
            </a:r>
            <a:endParaRPr lang="en-US" dirty="0" smtClean="0"/>
          </a:p>
          <a:p>
            <a:pPr lvl="1"/>
            <a:endParaRPr lang="en-US" dirty="0" smtClean="0"/>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en-US" dirty="0" smtClean="0"/>
              <a:t>What subgroups receive AYP determinations?</a:t>
            </a:r>
          </a:p>
          <a:p>
            <a:pPr lvl="1"/>
            <a:r>
              <a:rPr lang="en-US" dirty="0" smtClean="0"/>
              <a:t>All Students</a:t>
            </a:r>
          </a:p>
          <a:p>
            <a:pPr lvl="1"/>
            <a:r>
              <a:rPr lang="en-US" dirty="0" smtClean="0"/>
              <a:t>American Indian/Alaska Native</a:t>
            </a:r>
          </a:p>
          <a:p>
            <a:pPr lvl="1"/>
            <a:r>
              <a:rPr lang="en-US" dirty="0" smtClean="0"/>
              <a:t>Asian</a:t>
            </a:r>
          </a:p>
          <a:p>
            <a:pPr lvl="1"/>
            <a:r>
              <a:rPr lang="en-US" dirty="0" smtClean="0"/>
              <a:t>Black or African American</a:t>
            </a:r>
          </a:p>
          <a:p>
            <a:pPr lvl="1"/>
            <a:r>
              <a:rPr lang="en-US" dirty="0" smtClean="0"/>
              <a:t>Hispanic</a:t>
            </a:r>
          </a:p>
          <a:p>
            <a:pPr lvl="1"/>
            <a:r>
              <a:rPr lang="en-US" dirty="0" smtClean="0"/>
              <a:t>Native Hawaiian or Other Pacific Islander</a:t>
            </a:r>
          </a:p>
          <a:p>
            <a:pPr lvl="1"/>
            <a:r>
              <a:rPr lang="en-US" dirty="0" smtClean="0"/>
              <a:t>White</a:t>
            </a:r>
          </a:p>
          <a:p>
            <a:pPr lvl="1"/>
            <a:r>
              <a:rPr lang="en-US" dirty="0" smtClean="0"/>
              <a:t>Two or More Races</a:t>
            </a:r>
          </a:p>
          <a:p>
            <a:pPr lvl="1"/>
            <a:r>
              <a:rPr lang="en-US" dirty="0" smtClean="0"/>
              <a:t>Students Eligible for Free or Reduced Price Lunch</a:t>
            </a:r>
          </a:p>
          <a:p>
            <a:pPr lvl="1"/>
            <a:r>
              <a:rPr lang="en-US" dirty="0" smtClean="0"/>
              <a:t>Special Education Students</a:t>
            </a:r>
          </a:p>
          <a:p>
            <a:pPr lvl="1"/>
            <a:r>
              <a:rPr lang="en-US" dirty="0" smtClean="0"/>
              <a:t>English Language Learners</a:t>
            </a:r>
            <a:endParaRPr lang="en-US" dirty="0"/>
          </a:p>
        </p:txBody>
      </p:sp>
      <p:sp>
        <p:nvSpPr>
          <p:cNvPr id="4" name="Date Placeholder 3"/>
          <p:cNvSpPr>
            <a:spLocks noGrp="1"/>
          </p:cNvSpPr>
          <p:nvPr>
            <p:ph type="dt" sz="half" idx="10"/>
          </p:nvPr>
        </p:nvSpPr>
        <p:spPr/>
        <p:txBody>
          <a:bodyPr/>
          <a:lstStyle/>
          <a:p>
            <a:r>
              <a:rPr lang="en-US" smtClean="0"/>
              <a:t>4/30/2013</a:t>
            </a:r>
            <a:endParaRPr lang="en-US"/>
          </a:p>
        </p:txBody>
      </p:sp>
      <p:sp>
        <p:nvSpPr>
          <p:cNvPr id="5" name="Slide Number Placeholder 4"/>
          <p:cNvSpPr>
            <a:spLocks noGrp="1"/>
          </p:cNvSpPr>
          <p:nvPr>
            <p:ph type="sldNum" sz="quarter" idx="12"/>
          </p:nvPr>
        </p:nvSpPr>
        <p:spPr/>
        <p:txBody>
          <a:bodyPr/>
          <a:lstStyle/>
          <a:p>
            <a:fld id="{94ADEE22-E133-4447-9625-E1137EA19F0D}"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40</a:t>
            </a:fld>
            <a:endParaRPr lang="en-US"/>
          </a:p>
        </p:txBody>
      </p:sp>
      <p:sp>
        <p:nvSpPr>
          <p:cNvPr id="4" name="Content Placeholder 3"/>
          <p:cNvSpPr>
            <a:spLocks noGrp="1"/>
          </p:cNvSpPr>
          <p:nvPr>
            <p:ph sz="quarter" idx="13"/>
          </p:nvPr>
        </p:nvSpPr>
        <p:spPr/>
        <p:txBody>
          <a:bodyPr>
            <a:normAutofit fontScale="92500"/>
          </a:bodyPr>
          <a:lstStyle/>
          <a:p>
            <a:r>
              <a:rPr lang="en-US" dirty="0" smtClean="0"/>
              <a:t>AYP Graduation Rate Decision</a:t>
            </a:r>
          </a:p>
          <a:p>
            <a:pPr lvl="1"/>
            <a:r>
              <a:rPr lang="en-US" dirty="0" smtClean="0"/>
              <a:t>AYP decision for graduation rate, at a school grade span level or district grade span level, is based in the collective AYP decisions for each subgroup within the school level grade span or district level grade span.</a:t>
            </a:r>
          </a:p>
          <a:p>
            <a:pPr lvl="1"/>
            <a:r>
              <a:rPr lang="en-US" dirty="0" smtClean="0"/>
              <a:t>If ALL the subgroups that have an AYP decision for graduation rate are MET, then the AYP decision for the Other Academic Indicator is MET.</a:t>
            </a:r>
          </a:p>
          <a:p>
            <a:pPr lvl="1"/>
            <a:r>
              <a:rPr lang="en-US" dirty="0" smtClean="0"/>
              <a:t>If </a:t>
            </a:r>
            <a:r>
              <a:rPr lang="en-US" b="1" i="1" dirty="0" smtClean="0"/>
              <a:t>ANY</a:t>
            </a:r>
            <a:r>
              <a:rPr lang="en-US" dirty="0" smtClean="0"/>
              <a:t> subgroup has an AYP decision for graduation rate of NOT MET, then the AYP decision for the Other Academic Indicator is NOT MET.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41</a:t>
            </a:fld>
            <a:endParaRPr lang="en-US"/>
          </a:p>
        </p:txBody>
      </p:sp>
      <p:sp>
        <p:nvSpPr>
          <p:cNvPr id="4" name="Content Placeholder 3"/>
          <p:cNvSpPr>
            <a:spLocks noGrp="1"/>
          </p:cNvSpPr>
          <p:nvPr>
            <p:ph sz="quarter" idx="13"/>
          </p:nvPr>
        </p:nvSpPr>
        <p:spPr/>
        <p:txBody>
          <a:bodyPr/>
          <a:lstStyle/>
          <a:p>
            <a:pPr lvl="1"/>
            <a:r>
              <a:rPr lang="en-US" dirty="0" smtClean="0"/>
              <a:t>IF there does not exist at least ONE subgroup with a group size ≥ 30, then there are no subgroups with an AYP decision for graduation rate, </a:t>
            </a:r>
          </a:p>
          <a:p>
            <a:pPr lvl="1"/>
            <a:r>
              <a:rPr lang="en-US" dirty="0" smtClean="0"/>
              <a:t>Then there is no AYP decision for the Other Academic Indicator</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8229600" cy="1295400"/>
          </a:xfrm>
        </p:spPr>
        <p:txBody>
          <a:bodyPr/>
          <a:lstStyle/>
          <a:p>
            <a:r>
              <a:rPr lang="en-US" dirty="0" smtClean="0"/>
              <a:t>Continuous Years of Progress (CYP) for Federal Accountability AYP</a:t>
            </a:r>
            <a:endParaRPr lang="en-US" dirty="0"/>
          </a:p>
        </p:txBody>
      </p:sp>
      <p:sp>
        <p:nvSpPr>
          <p:cNvPr id="4" name="Content Placeholder 3"/>
          <p:cNvSpPr>
            <a:spLocks noGrp="1"/>
          </p:cNvSpPr>
          <p:nvPr>
            <p:ph idx="1"/>
          </p:nvPr>
        </p:nvSpPr>
        <p:spPr>
          <a:xfrm>
            <a:off x="381000" y="1981200"/>
            <a:ext cx="8229600" cy="4297363"/>
          </a:xfrm>
        </p:spPr>
        <p:txBody>
          <a:bodyPr>
            <a:normAutofit lnSpcReduction="10000"/>
          </a:bodyPr>
          <a:lstStyle/>
          <a:p>
            <a:r>
              <a:rPr lang="en-US" b="1" dirty="0" smtClean="0"/>
              <a:t>MET</a:t>
            </a:r>
            <a:r>
              <a:rPr lang="en-US" dirty="0" smtClean="0"/>
              <a:t>:  Both previous year’s AYP decision </a:t>
            </a:r>
            <a:r>
              <a:rPr lang="en-US" i="1" dirty="0" smtClean="0"/>
              <a:t>AND</a:t>
            </a:r>
            <a:r>
              <a:rPr lang="en-US" dirty="0" smtClean="0"/>
              <a:t> current year AYP decision are MET </a:t>
            </a:r>
          </a:p>
          <a:p>
            <a:r>
              <a:rPr lang="en-US" b="1" dirty="0" smtClean="0"/>
              <a:t>NOT MET</a:t>
            </a:r>
            <a:r>
              <a:rPr lang="en-US" dirty="0" smtClean="0"/>
              <a:t>:  Previous years AYP decision is MET and the current year’s AYP decision is NOT MET</a:t>
            </a:r>
          </a:p>
          <a:p>
            <a:r>
              <a:rPr lang="en-US" b="1" dirty="0" smtClean="0"/>
              <a:t>NOT MET, IMPROVEMENT SHOWN</a:t>
            </a:r>
            <a:r>
              <a:rPr lang="en-US" dirty="0" smtClean="0"/>
              <a:t>:  Previous year’s AYP decision is NOT MET </a:t>
            </a:r>
            <a:r>
              <a:rPr lang="en-US" b="1" i="1" dirty="0" smtClean="0">
                <a:solidFill>
                  <a:srgbClr val="FF0000"/>
                </a:solidFill>
              </a:rPr>
              <a:t>AND</a:t>
            </a:r>
            <a:r>
              <a:rPr lang="en-US" i="1" dirty="0" smtClean="0"/>
              <a:t> </a:t>
            </a:r>
            <a:r>
              <a:rPr lang="en-US" dirty="0" smtClean="0"/>
              <a:t>the grade span is NOT in NEEDS IMPROVEMENT </a:t>
            </a:r>
            <a:r>
              <a:rPr lang="en-US" b="1" i="1" dirty="0" smtClean="0">
                <a:solidFill>
                  <a:srgbClr val="FF0000"/>
                </a:solidFill>
              </a:rPr>
              <a:t>AND</a:t>
            </a:r>
            <a:r>
              <a:rPr lang="en-US" i="1" dirty="0" smtClean="0"/>
              <a:t> </a:t>
            </a:r>
            <a:r>
              <a:rPr lang="en-US" dirty="0" smtClean="0"/>
              <a:t>the current year’s AYP decision is MET</a:t>
            </a:r>
            <a:endParaRPr lang="en-US" b="1" dirty="0"/>
          </a:p>
        </p:txBody>
      </p:sp>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lstStyle/>
          <a:p>
            <a:r>
              <a:rPr lang="en-US" dirty="0" smtClean="0"/>
              <a:t>CYP for Federal AYP (Cont.)</a:t>
            </a:r>
            <a:endParaRPr lang="en-US" dirty="0"/>
          </a:p>
        </p:txBody>
      </p:sp>
      <p:sp>
        <p:nvSpPr>
          <p:cNvPr id="3" name="Content Placeholder 2"/>
          <p:cNvSpPr>
            <a:spLocks noGrp="1"/>
          </p:cNvSpPr>
          <p:nvPr>
            <p:ph idx="1"/>
          </p:nvPr>
        </p:nvSpPr>
        <p:spPr>
          <a:xfrm>
            <a:off x="457200" y="1981200"/>
            <a:ext cx="8229600" cy="3916363"/>
          </a:xfrm>
        </p:spPr>
        <p:txBody>
          <a:bodyPr>
            <a:normAutofit fontScale="92500" lnSpcReduction="20000"/>
          </a:bodyPr>
          <a:lstStyle/>
          <a:p>
            <a:r>
              <a:rPr lang="en-US" b="1" dirty="0" smtClean="0"/>
              <a:t>NEEDS IMPROVEMENT</a:t>
            </a:r>
            <a:r>
              <a:rPr lang="en-US" dirty="0" smtClean="0"/>
              <a:t>:  Having a NOT MET for two or more consecutive years in the same subject area in the same grade span</a:t>
            </a:r>
          </a:p>
          <a:p>
            <a:pPr lvl="1"/>
            <a:r>
              <a:rPr lang="en-US" dirty="0" smtClean="0"/>
              <a:t>Performance </a:t>
            </a:r>
            <a:r>
              <a:rPr lang="en-US" dirty="0" smtClean="0">
                <a:solidFill>
                  <a:srgbClr val="FF0000"/>
                </a:solidFill>
              </a:rPr>
              <a:t>AND/OR</a:t>
            </a:r>
            <a:r>
              <a:rPr lang="en-US" dirty="0" smtClean="0"/>
              <a:t> Participation</a:t>
            </a:r>
          </a:p>
          <a:p>
            <a:pPr lvl="1"/>
            <a:endParaRPr lang="en-US" dirty="0" smtClean="0"/>
          </a:p>
          <a:p>
            <a:r>
              <a:rPr lang="en-US" b="1" dirty="0" smtClean="0"/>
              <a:t>NOTE</a:t>
            </a:r>
            <a:r>
              <a:rPr lang="en-US" dirty="0" smtClean="0"/>
              <a:t>:  It takes two consecutive years of MET, in the subject area and grade span that caused the identification, to be removed from “Needs Improvement” status.</a:t>
            </a:r>
            <a:endParaRPr lang="en-US" dirty="0"/>
          </a:p>
        </p:txBody>
      </p:sp>
      <p:sp>
        <p:nvSpPr>
          <p:cNvPr id="4" name="Date Placeholder 3"/>
          <p:cNvSpPr>
            <a:spLocks noGrp="1"/>
          </p:cNvSpPr>
          <p:nvPr>
            <p:ph type="dt" sz="half" idx="10"/>
          </p:nvPr>
        </p:nvSpPr>
        <p:spPr/>
        <p:txBody>
          <a:bodyPr/>
          <a:lstStyle/>
          <a:p>
            <a:r>
              <a:rPr lang="en-US" smtClean="0"/>
              <a:t>4/30/2013</a:t>
            </a:r>
            <a:endParaRPr lang="en-US"/>
          </a:p>
        </p:txBody>
      </p:sp>
      <p:sp>
        <p:nvSpPr>
          <p:cNvPr id="5" name="Slide Number Placeholder 4"/>
          <p:cNvSpPr>
            <a:spLocks noGrp="1"/>
          </p:cNvSpPr>
          <p:nvPr>
            <p:ph type="sldNum" sz="quarter" idx="12"/>
          </p:nvPr>
        </p:nvSpPr>
        <p:spPr/>
        <p:txBody>
          <a:bodyPr/>
          <a:lstStyle/>
          <a:p>
            <a:fld id="{94ADEE22-E133-4447-9625-E1137EA19F0D}"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4/30/2013</a:t>
            </a:r>
            <a:endParaRPr lang="en-US"/>
          </a:p>
        </p:txBody>
      </p:sp>
      <p:sp>
        <p:nvSpPr>
          <p:cNvPr id="5" name="Slide Number Placeholder 4"/>
          <p:cNvSpPr>
            <a:spLocks noGrp="1"/>
          </p:cNvSpPr>
          <p:nvPr>
            <p:ph type="sldNum" sz="quarter" idx="12"/>
          </p:nvPr>
        </p:nvSpPr>
        <p:spPr/>
        <p:txBody>
          <a:bodyPr/>
          <a:lstStyle/>
          <a:p>
            <a:fld id="{94ADEE22-E133-4447-9625-E1137EA19F0D}" type="slidenum">
              <a:rPr lang="en-US" smtClean="0"/>
              <a:pPr/>
              <a:t>44</a:t>
            </a:fld>
            <a:endParaRPr lang="en-US"/>
          </a:p>
        </p:txBody>
      </p:sp>
      <p:sp>
        <p:nvSpPr>
          <p:cNvPr id="6" name="Content Placeholder 5"/>
          <p:cNvSpPr>
            <a:spLocks noGrp="1"/>
          </p:cNvSpPr>
          <p:nvPr>
            <p:ph sz="quarter" idx="13"/>
          </p:nvPr>
        </p:nvSpPr>
        <p:spPr/>
        <p:txBody>
          <a:bodyPr/>
          <a:lstStyle/>
          <a:p>
            <a:r>
              <a:rPr lang="en-US" dirty="0" smtClean="0"/>
              <a:t>Diagrams and Instructions for AYP</a:t>
            </a:r>
          </a:p>
          <a:p>
            <a:r>
              <a:rPr lang="en-US" dirty="0">
                <a:solidFill>
                  <a:srgbClr val="FF0000"/>
                </a:solidFill>
                <a:hlinkClick r:id="rId3"/>
              </a:rPr>
              <a:t>http://</a:t>
            </a:r>
            <a:r>
              <a:rPr lang="en-US" dirty="0" smtClean="0">
                <a:solidFill>
                  <a:srgbClr val="FF0000"/>
                </a:solidFill>
                <a:hlinkClick r:id="rId3"/>
              </a:rPr>
              <a:t>reportcard.education.ne.gov/Documents/DiagramsandInstructionsforAYP20112012.pdf</a:t>
            </a:r>
            <a:endParaRPr lang="en-US" dirty="0" smtClean="0">
              <a:solidFill>
                <a:srgbClr val="FF0000"/>
              </a:solidFill>
            </a:endParaRPr>
          </a:p>
          <a:p>
            <a:endParaRPr lang="en-US" dirty="0" smtClean="0">
              <a:solidFill>
                <a:srgbClr val="FF0000"/>
              </a:solidFill>
            </a:endParaRPr>
          </a:p>
          <a:p>
            <a:pPr>
              <a:buNone/>
            </a:pPr>
            <a:r>
              <a:rPr lang="en-US" dirty="0" smtClean="0"/>
              <a:t>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45</a:t>
            </a:fld>
            <a:endParaRPr lang="en-US"/>
          </a:p>
        </p:txBody>
      </p:sp>
      <p:sp>
        <p:nvSpPr>
          <p:cNvPr id="4" name="Content Placeholder 3"/>
          <p:cNvSpPr>
            <a:spLocks noGrp="1"/>
          </p:cNvSpPr>
          <p:nvPr>
            <p:ph sz="quarter" idx="13"/>
          </p:nvPr>
        </p:nvSpPr>
        <p:spPr/>
        <p:txBody>
          <a:bodyPr>
            <a:normAutofit fontScale="92500"/>
          </a:bodyPr>
          <a:lstStyle/>
          <a:p>
            <a:r>
              <a:rPr lang="en-US" dirty="0" smtClean="0"/>
              <a:t>What information are districts required to report to parents/public?</a:t>
            </a:r>
          </a:p>
          <a:p>
            <a:r>
              <a:rPr lang="en-US" dirty="0" smtClean="0"/>
              <a:t>Districts are required to provide reports to the public that include the following:</a:t>
            </a:r>
          </a:p>
          <a:p>
            <a:pPr lvl="1"/>
            <a:r>
              <a:rPr lang="en-US" dirty="0" smtClean="0"/>
              <a:t>Information on student achievement at each proficiency level on the State academic assessments</a:t>
            </a:r>
          </a:p>
          <a:p>
            <a:pPr lvl="1"/>
            <a:r>
              <a:rPr lang="en-US" dirty="0" smtClean="0"/>
              <a:t>Information that provides a comparison between the actual achievement levels of each subgroup and the State’s annual measurable objectives for each group of students on each of the academic assessments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46</a:t>
            </a:fld>
            <a:endParaRPr lang="en-US"/>
          </a:p>
        </p:txBody>
      </p:sp>
      <p:sp>
        <p:nvSpPr>
          <p:cNvPr id="4" name="Content Placeholder 3"/>
          <p:cNvSpPr>
            <a:spLocks noGrp="1"/>
          </p:cNvSpPr>
          <p:nvPr>
            <p:ph sz="quarter" idx="13"/>
          </p:nvPr>
        </p:nvSpPr>
        <p:spPr/>
        <p:txBody>
          <a:bodyPr/>
          <a:lstStyle/>
          <a:p>
            <a:pPr lvl="1"/>
            <a:r>
              <a:rPr lang="en-US" dirty="0" smtClean="0"/>
              <a:t>The percentage of students not tested</a:t>
            </a:r>
          </a:p>
          <a:p>
            <a:pPr lvl="1"/>
            <a:r>
              <a:rPr lang="en-US" dirty="0" smtClean="0"/>
              <a:t>The most recent 2-year trend in student achievement</a:t>
            </a:r>
          </a:p>
          <a:p>
            <a:pPr lvl="1"/>
            <a:r>
              <a:rPr lang="en-US" dirty="0" smtClean="0"/>
              <a:t>Aggregate information on any other indicators used by the State to determine AYP of students in achieving State academic standards disaggregated by student subgroups</a:t>
            </a:r>
          </a:p>
          <a:p>
            <a:pPr lvl="1"/>
            <a:r>
              <a:rPr lang="en-US" dirty="0" smtClean="0"/>
              <a:t>Disaggregated graduation rates for secondary school students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47</a:t>
            </a:fld>
            <a:endParaRPr lang="en-US"/>
          </a:p>
        </p:txBody>
      </p:sp>
      <p:sp>
        <p:nvSpPr>
          <p:cNvPr id="4" name="Content Placeholder 3"/>
          <p:cNvSpPr>
            <a:spLocks noGrp="1"/>
          </p:cNvSpPr>
          <p:nvPr>
            <p:ph sz="quarter" idx="13"/>
          </p:nvPr>
        </p:nvSpPr>
        <p:spPr/>
        <p:txBody>
          <a:bodyPr/>
          <a:lstStyle/>
          <a:p>
            <a:pPr lvl="1"/>
            <a:r>
              <a:rPr lang="en-US" dirty="0" smtClean="0"/>
              <a:t>Information on the performance of districts regarding AYP status</a:t>
            </a:r>
          </a:p>
          <a:p>
            <a:pPr lvl="2"/>
            <a:r>
              <a:rPr lang="en-US" dirty="0" smtClean="0"/>
              <a:t>Must include the number and names of each school identified for Title I School Improvement</a:t>
            </a:r>
          </a:p>
          <a:p>
            <a:pPr lvl="1"/>
            <a:r>
              <a:rPr lang="en-US" dirty="0" smtClean="0"/>
              <a:t>Professional qualifications of teachers</a:t>
            </a:r>
          </a:p>
          <a:p>
            <a:r>
              <a:rPr lang="en-US" b="1" dirty="0" smtClean="0"/>
              <a:t>The above information is available on NDE’s SOSR (State of the Schools Report)</a:t>
            </a:r>
            <a:endParaRPr 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48</a:t>
            </a:fld>
            <a:endParaRPr lang="en-US"/>
          </a:p>
        </p:txBody>
      </p:sp>
      <p:sp>
        <p:nvSpPr>
          <p:cNvPr id="4" name="Content Placeholder 3"/>
          <p:cNvSpPr>
            <a:spLocks noGrp="1"/>
          </p:cNvSpPr>
          <p:nvPr>
            <p:ph sz="quarter" idx="13"/>
          </p:nvPr>
        </p:nvSpPr>
        <p:spPr/>
        <p:txBody>
          <a:bodyPr/>
          <a:lstStyle/>
          <a:p>
            <a:r>
              <a:rPr lang="en-US" dirty="0" smtClean="0"/>
              <a:t>Districts using Title I-A funds are also required to provide individual reports of student progress on the standards to parents of ALL children in Title I schools in both Targeted and </a:t>
            </a:r>
            <a:r>
              <a:rPr lang="en-US" dirty="0" err="1" smtClean="0"/>
              <a:t>Schoolwide</a:t>
            </a:r>
            <a:r>
              <a:rPr lang="en-US" smtClean="0"/>
              <a:t> projects</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49</a:t>
            </a:fld>
            <a:endParaRPr lang="en-US"/>
          </a:p>
        </p:txBody>
      </p:sp>
      <p:sp>
        <p:nvSpPr>
          <p:cNvPr id="4" name="Content Placeholder 3"/>
          <p:cNvSpPr>
            <a:spLocks noGrp="1"/>
          </p:cNvSpPr>
          <p:nvPr>
            <p:ph sz="quarter" idx="13"/>
          </p:nvPr>
        </p:nvSpPr>
        <p:spPr/>
        <p:txBody>
          <a:bodyPr/>
          <a:lstStyle/>
          <a:p>
            <a:r>
              <a:rPr lang="en-US" dirty="0" smtClean="0"/>
              <a:t>What happens if a school or districts does not meet AYP goals for two consecutive years?</a:t>
            </a:r>
          </a:p>
          <a:p>
            <a:pPr lvl="1"/>
            <a:r>
              <a:rPr lang="en-US" dirty="0" smtClean="0"/>
              <a:t>Two years of not meeting AYP in the same subject (performance OR participation) identifies a school /district for Needs Improvement</a:t>
            </a:r>
          </a:p>
          <a:p>
            <a:pPr lvl="1"/>
            <a:r>
              <a:rPr lang="en-US" dirty="0" smtClean="0"/>
              <a:t>Consequences for Title I schools / districts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4/30/2013</a:t>
            </a:r>
            <a:endParaRPr lang="en-US"/>
          </a:p>
        </p:txBody>
      </p:sp>
      <p:sp>
        <p:nvSpPr>
          <p:cNvPr id="5" name="Slide Number Placeholder 4"/>
          <p:cNvSpPr>
            <a:spLocks noGrp="1"/>
          </p:cNvSpPr>
          <p:nvPr>
            <p:ph type="sldNum" sz="quarter" idx="12"/>
          </p:nvPr>
        </p:nvSpPr>
        <p:spPr/>
        <p:txBody>
          <a:bodyPr/>
          <a:lstStyle/>
          <a:p>
            <a:fld id="{94ADEE22-E133-4447-9625-E1137EA19F0D}" type="slidenum">
              <a:rPr lang="en-US" smtClean="0"/>
              <a:pPr/>
              <a:t>5</a:t>
            </a:fld>
            <a:endParaRPr lang="en-US"/>
          </a:p>
        </p:txBody>
      </p:sp>
      <p:sp>
        <p:nvSpPr>
          <p:cNvPr id="6" name="Content Placeholder 5"/>
          <p:cNvSpPr>
            <a:spLocks noGrp="1"/>
          </p:cNvSpPr>
          <p:nvPr>
            <p:ph sz="quarter" idx="13"/>
          </p:nvPr>
        </p:nvSpPr>
        <p:spPr/>
        <p:txBody>
          <a:bodyPr>
            <a:normAutofit fontScale="92500" lnSpcReduction="10000"/>
          </a:bodyPr>
          <a:lstStyle/>
          <a:p>
            <a:r>
              <a:rPr lang="en-US" dirty="0" smtClean="0"/>
              <a:t>What students are counted as recently arrived LEP (Limited English Proficient) students?</a:t>
            </a:r>
          </a:p>
          <a:p>
            <a:pPr lvl="1"/>
            <a:r>
              <a:rPr lang="en-US" dirty="0" smtClean="0"/>
              <a:t>All English Language learners must be included in the AYP reporting </a:t>
            </a:r>
          </a:p>
          <a:p>
            <a:pPr lvl="1"/>
            <a:r>
              <a:rPr lang="en-US" dirty="0" smtClean="0"/>
              <a:t>USDE guidance requires districts to include recently arrived students (formerly called immigrants) enrolled in a U.S. public school for less than 12 months, in the assessment of Reading*, Math, and Science and count them for participation</a:t>
            </a:r>
          </a:p>
          <a:p>
            <a:pPr lvl="1"/>
            <a:r>
              <a:rPr lang="en-US" dirty="0" smtClean="0"/>
              <a:t>*A language proficiency test may be counted towards participation for AYP as the Reading assessment for the recently arrived students only</a:t>
            </a:r>
          </a:p>
          <a:p>
            <a:pPr lvl="2"/>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50</a:t>
            </a:fld>
            <a:endParaRPr lang="en-US"/>
          </a:p>
        </p:txBody>
      </p:sp>
      <p:sp>
        <p:nvSpPr>
          <p:cNvPr id="4" name="Content Placeholder 3"/>
          <p:cNvSpPr>
            <a:spLocks noGrp="1"/>
          </p:cNvSpPr>
          <p:nvPr>
            <p:ph sz="quarter" idx="13"/>
          </p:nvPr>
        </p:nvSpPr>
        <p:spPr/>
        <p:txBody>
          <a:bodyPr/>
          <a:lstStyle/>
          <a:p>
            <a:r>
              <a:rPr lang="en-US" dirty="0" smtClean="0"/>
              <a:t>Who can apply for Title I Accountability funds?</a:t>
            </a:r>
          </a:p>
          <a:p>
            <a:pPr lvl="1"/>
            <a:r>
              <a:rPr lang="en-US" dirty="0" smtClean="0"/>
              <a:t>Any Title I school identified for Needs Improvement and not currently a recipient of School Improvement Grant (SIG) funds is eligible to apply for Title I Accountability funds</a:t>
            </a:r>
          </a:p>
          <a:p>
            <a:pPr lvl="1"/>
            <a:r>
              <a:rPr lang="en-US" dirty="0" smtClean="0"/>
              <a:t>Application in GMS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51</a:t>
            </a:fld>
            <a:endParaRPr lang="en-US"/>
          </a:p>
        </p:txBody>
      </p:sp>
      <p:sp>
        <p:nvSpPr>
          <p:cNvPr id="4" name="Content Placeholder 3"/>
          <p:cNvSpPr>
            <a:spLocks noGrp="1"/>
          </p:cNvSpPr>
          <p:nvPr>
            <p:ph sz="quarter" idx="13"/>
          </p:nvPr>
        </p:nvSpPr>
        <p:spPr/>
        <p:txBody>
          <a:bodyPr>
            <a:normAutofit fontScale="92500"/>
          </a:bodyPr>
          <a:lstStyle/>
          <a:p>
            <a:r>
              <a:rPr lang="en-US" dirty="0" smtClean="0"/>
              <a:t>How are PLAS (Persistently Lowest Achieving Schools) determined?</a:t>
            </a:r>
          </a:p>
          <a:p>
            <a:pPr lvl="1"/>
            <a:r>
              <a:rPr lang="en-US" dirty="0" smtClean="0"/>
              <a:t>PLAS is another way of looking at school performance</a:t>
            </a:r>
          </a:p>
          <a:p>
            <a:pPr lvl="1"/>
            <a:r>
              <a:rPr lang="en-US" dirty="0" smtClean="0"/>
              <a:t>All schools identified as being in Need of Improvement under AYP are also considered PLAS</a:t>
            </a:r>
          </a:p>
          <a:p>
            <a:pPr lvl="1"/>
            <a:r>
              <a:rPr lang="en-US" dirty="0" smtClean="0"/>
              <a:t>High schools with graduation rates below 75% over a period of three years are considered PLAS</a:t>
            </a:r>
          </a:p>
          <a:p>
            <a:pPr lvl="1"/>
            <a:r>
              <a:rPr lang="en-US" dirty="0" smtClean="0"/>
              <a:t>Secondary schools that are eligible for Title I funds, but not served, that are the lowest ranked among all the schools in the state are also considered PLAS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52</a:t>
            </a:fld>
            <a:endParaRPr lang="en-US"/>
          </a:p>
        </p:txBody>
      </p:sp>
      <p:sp>
        <p:nvSpPr>
          <p:cNvPr id="4" name="Content Placeholder 3"/>
          <p:cNvSpPr>
            <a:spLocks noGrp="1"/>
          </p:cNvSpPr>
          <p:nvPr>
            <p:ph sz="quarter" idx="13"/>
          </p:nvPr>
        </p:nvSpPr>
        <p:spPr/>
        <p:txBody>
          <a:bodyPr/>
          <a:lstStyle/>
          <a:p>
            <a:r>
              <a:rPr lang="en-US" dirty="0" smtClean="0"/>
              <a:t>Three Tiers of PLAS</a:t>
            </a:r>
          </a:p>
          <a:p>
            <a:pPr lvl="1"/>
            <a:r>
              <a:rPr lang="en-US" u="sng" dirty="0" smtClean="0"/>
              <a:t>Tier I</a:t>
            </a:r>
            <a:r>
              <a:rPr lang="en-US" dirty="0" smtClean="0"/>
              <a:t>:  The 5 or 5% (whichever is greater) of the lowest-achieving Title I schools identified to be in Needs Improvement PLUS and Title I served secondary school with a graduation rate &lt;75% over the three latest years that was not identified in the 5 or 5% of the lowest-achieving Title I schools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53</a:t>
            </a:fld>
            <a:endParaRPr lang="en-US"/>
          </a:p>
        </p:txBody>
      </p:sp>
      <p:sp>
        <p:nvSpPr>
          <p:cNvPr id="4" name="Content Placeholder 3"/>
          <p:cNvSpPr>
            <a:spLocks noGrp="1"/>
          </p:cNvSpPr>
          <p:nvPr>
            <p:ph sz="quarter" idx="13"/>
          </p:nvPr>
        </p:nvSpPr>
        <p:spPr/>
        <p:txBody>
          <a:bodyPr/>
          <a:lstStyle/>
          <a:p>
            <a:r>
              <a:rPr lang="en-US" dirty="0" smtClean="0"/>
              <a:t>Three Tiers of PLAS</a:t>
            </a:r>
          </a:p>
          <a:p>
            <a:pPr lvl="1"/>
            <a:r>
              <a:rPr lang="en-US" u="sng" dirty="0" smtClean="0"/>
              <a:t>Tier II</a:t>
            </a:r>
            <a:r>
              <a:rPr lang="en-US" dirty="0" smtClean="0"/>
              <a:t>:  The 5 or 5% (whichever is greater) of the lowest ranked secondary schools where the “all students” group meets the minimum n-size (30) for AYP that are eligible for, but do not receive, Title I funds PLUS any secondary school that is eligible for, but does not receive, Title I funds that has a graduation rate &lt;75% over the three latest years  and was not identified as one of the 5 or 5% (whichever is greater) of the lowest ranked secondary schools</a:t>
            </a:r>
            <a:endParaRPr lang="en-US" u="sng"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54</a:t>
            </a:fld>
            <a:endParaRPr lang="en-US"/>
          </a:p>
        </p:txBody>
      </p:sp>
      <p:sp>
        <p:nvSpPr>
          <p:cNvPr id="4" name="Content Placeholder 3"/>
          <p:cNvSpPr>
            <a:spLocks noGrp="1"/>
          </p:cNvSpPr>
          <p:nvPr>
            <p:ph sz="quarter" idx="13"/>
          </p:nvPr>
        </p:nvSpPr>
        <p:spPr/>
        <p:txBody>
          <a:bodyPr/>
          <a:lstStyle/>
          <a:p>
            <a:r>
              <a:rPr lang="en-US" dirty="0" smtClean="0"/>
              <a:t>Three Tiers of PLAS</a:t>
            </a:r>
          </a:p>
          <a:p>
            <a:pPr lvl="1"/>
            <a:r>
              <a:rPr lang="en-US" u="sng" dirty="0" smtClean="0"/>
              <a:t>Tier III</a:t>
            </a:r>
            <a:r>
              <a:rPr lang="en-US" dirty="0" smtClean="0"/>
              <a:t>:  Any Title I school identified to be in Needs Improvement that is not a Tier I School and any school that is ranked as low as the Tier I and Tier II Schools but has no groups of </a:t>
            </a:r>
            <a:r>
              <a:rPr lang="en-US" dirty="0" err="1" smtClean="0"/>
              <a:t>ot</a:t>
            </a:r>
            <a:r>
              <a:rPr lang="en-US" dirty="0" smtClean="0"/>
              <a:t> least 30 students.</a:t>
            </a:r>
            <a:endParaRPr lang="en-US" u="sng"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55</a:t>
            </a:fld>
            <a:endParaRPr lang="en-US"/>
          </a:p>
        </p:txBody>
      </p:sp>
      <p:sp>
        <p:nvSpPr>
          <p:cNvPr id="4" name="Content Placeholder 3"/>
          <p:cNvSpPr>
            <a:spLocks noGrp="1"/>
          </p:cNvSpPr>
          <p:nvPr>
            <p:ph sz="quarter" idx="13"/>
          </p:nvPr>
        </p:nvSpPr>
        <p:spPr/>
        <p:txBody>
          <a:bodyPr/>
          <a:lstStyle/>
          <a:p>
            <a:r>
              <a:rPr lang="en-US" i="1" dirty="0" smtClean="0"/>
              <a:t>Nebraska Department of Education Persistently Lowest Achieving Schools Selection Process </a:t>
            </a:r>
            <a:r>
              <a:rPr lang="en-US" dirty="0" smtClean="0"/>
              <a:t>is available at </a:t>
            </a:r>
            <a:r>
              <a:rPr lang="en-US" dirty="0" smtClean="0">
                <a:hlinkClick r:id="rId3"/>
              </a:rPr>
              <a:t>http://www.education.ne.gov/ARRA/PDF/Documentation_for_PLAS_Identification_Process_with%20diagrams_V4.pdf</a:t>
            </a:r>
            <a:r>
              <a:rPr lang="en-US" dirty="0" smtClean="0"/>
              <a:t> </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4/30/2013</a:t>
            </a:r>
            <a:endParaRPr lang="en-US"/>
          </a:p>
        </p:txBody>
      </p:sp>
      <p:sp>
        <p:nvSpPr>
          <p:cNvPr id="3" name="Slide Number Placeholder 2"/>
          <p:cNvSpPr>
            <a:spLocks noGrp="1"/>
          </p:cNvSpPr>
          <p:nvPr>
            <p:ph type="sldNum" sz="quarter" idx="12"/>
          </p:nvPr>
        </p:nvSpPr>
        <p:spPr/>
        <p:txBody>
          <a:bodyPr/>
          <a:lstStyle/>
          <a:p>
            <a:fld id="{94ADEE22-E133-4447-9625-E1137EA19F0D}" type="slidenum">
              <a:rPr lang="en-US" smtClean="0"/>
              <a:pPr/>
              <a:t>56</a:t>
            </a:fld>
            <a:endParaRPr lang="en-US"/>
          </a:p>
        </p:txBody>
      </p:sp>
      <p:sp>
        <p:nvSpPr>
          <p:cNvPr id="4" name="Content Placeholder 3"/>
          <p:cNvSpPr>
            <a:spLocks noGrp="1"/>
          </p:cNvSpPr>
          <p:nvPr>
            <p:ph sz="quarter" idx="13"/>
          </p:nvPr>
        </p:nvSpPr>
        <p:spPr/>
        <p:txBody>
          <a:bodyPr/>
          <a:lstStyle/>
          <a:p>
            <a:r>
              <a:rPr lang="en-US" dirty="0" smtClean="0"/>
              <a:t>Who is eligible to apply for School Improvement Grants?</a:t>
            </a:r>
          </a:p>
          <a:p>
            <a:pPr lvl="1"/>
            <a:r>
              <a:rPr lang="en-US" dirty="0" smtClean="0"/>
              <a:t>Any District having one or more schools identified as PLAS may apply</a:t>
            </a:r>
          </a:p>
          <a:p>
            <a:pPr lvl="1"/>
            <a:r>
              <a:rPr lang="en-US" dirty="0" smtClean="0"/>
              <a:t>The State must fund Tier I schools before considering Tier II or Tier </a:t>
            </a:r>
            <a:r>
              <a:rPr lang="en-US" smtClean="0"/>
              <a:t>III schools</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765" y="457200"/>
            <a:ext cx="8229600" cy="1384518"/>
          </a:xfrm>
        </p:spPr>
        <p:txBody>
          <a:bodyPr/>
          <a:lstStyle/>
          <a:p>
            <a:r>
              <a:rPr lang="en-US" dirty="0"/>
              <a:t>Who Can Answer My Questions About AYP?</a:t>
            </a:r>
          </a:p>
        </p:txBody>
      </p:sp>
      <p:sp>
        <p:nvSpPr>
          <p:cNvPr id="3" name="Date Placeholder 2"/>
          <p:cNvSpPr>
            <a:spLocks noGrp="1"/>
          </p:cNvSpPr>
          <p:nvPr>
            <p:ph type="dt" sz="half" idx="10"/>
          </p:nvPr>
        </p:nvSpPr>
        <p:spPr/>
        <p:txBody>
          <a:bodyPr/>
          <a:lstStyle/>
          <a:p>
            <a:r>
              <a:rPr lang="en-US" smtClean="0"/>
              <a:t>4/30/2013</a:t>
            </a:r>
            <a:endParaRPr lang="en-US" dirty="0"/>
          </a:p>
        </p:txBody>
      </p:sp>
      <p:sp>
        <p:nvSpPr>
          <p:cNvPr id="4" name="Slide Number Placeholder 3"/>
          <p:cNvSpPr>
            <a:spLocks noGrp="1"/>
          </p:cNvSpPr>
          <p:nvPr>
            <p:ph type="sldNum" sz="quarter" idx="12"/>
          </p:nvPr>
        </p:nvSpPr>
        <p:spPr/>
        <p:txBody>
          <a:bodyPr/>
          <a:lstStyle/>
          <a:p>
            <a:fld id="{94ADEE22-E133-4447-9625-E1137EA19F0D}" type="slidenum">
              <a:rPr lang="en-US" smtClean="0"/>
              <a:pPr/>
              <a:t>57</a:t>
            </a:fld>
            <a:endParaRPr lang="en-US" dirty="0"/>
          </a:p>
        </p:txBody>
      </p:sp>
      <p:sp>
        <p:nvSpPr>
          <p:cNvPr id="6" name="TextBox 5"/>
          <p:cNvSpPr txBox="1"/>
          <p:nvPr/>
        </p:nvSpPr>
        <p:spPr>
          <a:xfrm>
            <a:off x="533400" y="1841718"/>
            <a:ext cx="4800600" cy="181588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lvl="0"/>
            <a:r>
              <a:rPr lang="en-US" sz="2800" dirty="0"/>
              <a:t>Randy McIntyre</a:t>
            </a:r>
          </a:p>
          <a:p>
            <a:pPr lvl="0"/>
            <a:r>
              <a:rPr lang="en-US" sz="2800" dirty="0"/>
              <a:t>402-471-1740</a:t>
            </a:r>
          </a:p>
          <a:p>
            <a:pPr lvl="0"/>
            <a:r>
              <a:rPr lang="en-US" sz="2800" dirty="0"/>
              <a:t>randy.mcintyre@nebraska.gov</a:t>
            </a:r>
          </a:p>
          <a:p>
            <a:endParaRPr lang="en-US" sz="2800" dirty="0"/>
          </a:p>
        </p:txBody>
      </p:sp>
      <p:sp>
        <p:nvSpPr>
          <p:cNvPr id="7" name="TextBox 6"/>
          <p:cNvSpPr txBox="1"/>
          <p:nvPr/>
        </p:nvSpPr>
        <p:spPr>
          <a:xfrm>
            <a:off x="685800" y="4508718"/>
            <a:ext cx="4953000" cy="181588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lvl="0"/>
            <a:r>
              <a:rPr lang="en-US" sz="2800" dirty="0" err="1" smtClean="0"/>
              <a:t>Anusha</a:t>
            </a:r>
            <a:r>
              <a:rPr lang="en-US" sz="2800" dirty="0" smtClean="0"/>
              <a:t> </a:t>
            </a:r>
            <a:r>
              <a:rPr lang="en-US" sz="2800" dirty="0" err="1"/>
              <a:t>Tummala</a:t>
            </a:r>
            <a:endParaRPr lang="en-US" sz="2800" dirty="0"/>
          </a:p>
          <a:p>
            <a:pPr lvl="0"/>
            <a:r>
              <a:rPr lang="en-US" sz="2800" dirty="0"/>
              <a:t>402-471-6593</a:t>
            </a:r>
          </a:p>
          <a:p>
            <a:pPr lvl="0"/>
            <a:r>
              <a:rPr lang="en-US" sz="2800" dirty="0"/>
              <a:t>anusha.tummala@nebraska.gov</a:t>
            </a:r>
          </a:p>
          <a:p>
            <a:endParaRPr lang="en-US" sz="2800" dirty="0"/>
          </a:p>
        </p:txBody>
      </p:sp>
      <p:sp>
        <p:nvSpPr>
          <p:cNvPr id="8" name="TextBox 7"/>
          <p:cNvSpPr txBox="1"/>
          <p:nvPr/>
        </p:nvSpPr>
        <p:spPr>
          <a:xfrm>
            <a:off x="3955774" y="3365718"/>
            <a:ext cx="5029200" cy="1815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r>
              <a:rPr lang="en-US" sz="2800" dirty="0"/>
              <a:t>Diane </a:t>
            </a:r>
            <a:r>
              <a:rPr lang="en-US" sz="2800" dirty="0" err="1"/>
              <a:t>Stuehmer</a:t>
            </a:r>
            <a:endParaRPr lang="en-US" sz="2800" dirty="0"/>
          </a:p>
          <a:p>
            <a:pPr lvl="0"/>
            <a:r>
              <a:rPr lang="en-US" sz="2800" dirty="0"/>
              <a:t>402-471-1740</a:t>
            </a:r>
          </a:p>
          <a:p>
            <a:pPr lvl="0"/>
            <a:r>
              <a:rPr lang="en-US" sz="2800" dirty="0"/>
              <a:t>diane.stuehmer@nebraska.gov</a:t>
            </a:r>
          </a:p>
          <a:p>
            <a:endParaRPr lang="en-US" sz="2800" dirty="0"/>
          </a:p>
        </p:txBody>
      </p:sp>
    </p:spTree>
    <p:extLst>
      <p:ext uri="{BB962C8B-B14F-4D97-AF65-F5344CB8AC3E}">
        <p14:creationId xmlns:p14="http://schemas.microsoft.com/office/powerpoint/2010/main" val="2379311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en-US" dirty="0" smtClean="0"/>
              <a:t>What are the </a:t>
            </a:r>
            <a:r>
              <a:rPr lang="en-US" dirty="0" err="1" smtClean="0"/>
              <a:t>NeSA</a:t>
            </a:r>
            <a:r>
              <a:rPr lang="en-US" dirty="0" smtClean="0"/>
              <a:t> Performance Levels?</a:t>
            </a:r>
          </a:p>
          <a:p>
            <a:pPr lvl="1"/>
            <a:r>
              <a:rPr lang="en-US" dirty="0" smtClean="0"/>
              <a:t>Below the Standards (B)</a:t>
            </a:r>
          </a:p>
          <a:p>
            <a:pPr lvl="1"/>
            <a:r>
              <a:rPr lang="en-US" dirty="0" smtClean="0"/>
              <a:t>Meeting the Standards (M)</a:t>
            </a:r>
          </a:p>
          <a:p>
            <a:pPr lvl="1"/>
            <a:r>
              <a:rPr lang="en-US" dirty="0" smtClean="0"/>
              <a:t>Exceeding the Standards (E)</a:t>
            </a:r>
          </a:p>
          <a:p>
            <a:r>
              <a:rPr lang="en-US" dirty="0" smtClean="0"/>
              <a:t>Two possible decisions</a:t>
            </a:r>
          </a:p>
          <a:p>
            <a:pPr lvl="1"/>
            <a:r>
              <a:rPr lang="en-US" dirty="0" smtClean="0"/>
              <a:t>MET includes M &amp; E above</a:t>
            </a:r>
          </a:p>
          <a:p>
            <a:pPr lvl="1"/>
            <a:r>
              <a:rPr lang="en-US" dirty="0" smtClean="0"/>
              <a:t>NOT MET includes B above</a:t>
            </a:r>
            <a:endParaRPr lang="en-US" dirty="0"/>
          </a:p>
        </p:txBody>
      </p:sp>
      <p:sp>
        <p:nvSpPr>
          <p:cNvPr id="4" name="Date Placeholder 3"/>
          <p:cNvSpPr>
            <a:spLocks noGrp="1"/>
          </p:cNvSpPr>
          <p:nvPr>
            <p:ph type="dt" sz="half" idx="10"/>
          </p:nvPr>
        </p:nvSpPr>
        <p:spPr/>
        <p:txBody>
          <a:bodyPr/>
          <a:lstStyle/>
          <a:p>
            <a:r>
              <a:rPr lang="en-US" smtClean="0"/>
              <a:t>4/30/2013</a:t>
            </a:r>
            <a:endParaRPr lang="en-US"/>
          </a:p>
        </p:txBody>
      </p:sp>
      <p:sp>
        <p:nvSpPr>
          <p:cNvPr id="5" name="Slide Number Placeholder 4"/>
          <p:cNvSpPr>
            <a:spLocks noGrp="1"/>
          </p:cNvSpPr>
          <p:nvPr>
            <p:ph type="sldNum" sz="quarter" idx="12"/>
          </p:nvPr>
        </p:nvSpPr>
        <p:spPr/>
        <p:txBody>
          <a:bodyPr/>
          <a:lstStyle/>
          <a:p>
            <a:fld id="{94ADEE22-E133-4447-9625-E1137EA19F0D}"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219200" y="1295400"/>
          <a:ext cx="6858000" cy="5116963"/>
        </p:xfrm>
        <a:graphic>
          <a:graphicData uri="http://schemas.openxmlformats.org/drawingml/2006/table">
            <a:tbl>
              <a:tblPr firstRow="1" bandRow="1">
                <a:tableStyleId>{5C22544A-7EE6-4342-B048-85BDC9FD1C3A}</a:tableStyleId>
              </a:tblPr>
              <a:tblGrid>
                <a:gridCol w="2819400"/>
                <a:gridCol w="1524000"/>
                <a:gridCol w="1219200"/>
                <a:gridCol w="1295400"/>
              </a:tblGrid>
              <a:tr h="636403">
                <a:tc>
                  <a:txBody>
                    <a:bodyPr/>
                    <a:lstStyle/>
                    <a:p>
                      <a:endParaRPr lang="en-US" sz="2400" dirty="0"/>
                    </a:p>
                  </a:txBody>
                  <a:tcPr/>
                </a:tc>
                <a:tc>
                  <a:txBody>
                    <a:bodyPr/>
                    <a:lstStyle/>
                    <a:p>
                      <a:pPr algn="ctr"/>
                      <a:r>
                        <a:rPr lang="en-US" sz="2400" dirty="0" smtClean="0"/>
                        <a:t>2011-12</a:t>
                      </a:r>
                      <a:endParaRPr lang="en-US" sz="2400" dirty="0"/>
                    </a:p>
                  </a:txBody>
                  <a:tcPr/>
                </a:tc>
                <a:tc>
                  <a:txBody>
                    <a:bodyPr/>
                    <a:lstStyle/>
                    <a:p>
                      <a:pPr algn="ctr"/>
                      <a:r>
                        <a:rPr lang="en-US" sz="2400" dirty="0" smtClean="0"/>
                        <a:t>2012-13</a:t>
                      </a:r>
                      <a:endParaRPr lang="en-US" sz="2400" dirty="0"/>
                    </a:p>
                  </a:txBody>
                  <a:tcPr/>
                </a:tc>
                <a:tc>
                  <a:txBody>
                    <a:bodyPr/>
                    <a:lstStyle/>
                    <a:p>
                      <a:pPr algn="ctr"/>
                      <a:r>
                        <a:rPr lang="en-US" sz="2400" dirty="0" smtClean="0"/>
                        <a:t>2013-14</a:t>
                      </a:r>
                      <a:endParaRPr lang="en-US" sz="2400" dirty="0"/>
                    </a:p>
                  </a:txBody>
                  <a:tcPr/>
                </a:tc>
              </a:tr>
              <a:tr h="440469">
                <a:tc>
                  <a:txBody>
                    <a:bodyPr/>
                    <a:lstStyle/>
                    <a:p>
                      <a:r>
                        <a:rPr lang="en-US" sz="2400" dirty="0" smtClean="0"/>
                        <a:t>Reading – Gr. 4</a:t>
                      </a:r>
                    </a:p>
                  </a:txBody>
                  <a:tcPr/>
                </a:tc>
                <a:tc>
                  <a:txBody>
                    <a:bodyPr/>
                    <a:lstStyle/>
                    <a:p>
                      <a:pPr algn="r"/>
                      <a:r>
                        <a:rPr lang="en-US" sz="2400" dirty="0" smtClean="0"/>
                        <a:t>78%</a:t>
                      </a:r>
                      <a:endParaRPr lang="en-US" sz="2400" dirty="0"/>
                    </a:p>
                  </a:txBody>
                  <a:tcPr/>
                </a:tc>
                <a:tc>
                  <a:txBody>
                    <a:bodyPr/>
                    <a:lstStyle/>
                    <a:p>
                      <a:pPr algn="r"/>
                      <a:r>
                        <a:rPr lang="en-US" sz="2400" dirty="0" smtClean="0"/>
                        <a:t>89%</a:t>
                      </a:r>
                      <a:endParaRPr lang="en-US" sz="2400" dirty="0"/>
                    </a:p>
                  </a:txBody>
                  <a:tcPr/>
                </a:tc>
                <a:tc>
                  <a:txBody>
                    <a:bodyPr/>
                    <a:lstStyle/>
                    <a:p>
                      <a:pPr algn="r"/>
                      <a:r>
                        <a:rPr lang="en-US" sz="2400" dirty="0" smtClean="0"/>
                        <a:t>100%</a:t>
                      </a:r>
                      <a:endParaRPr lang="en-US" sz="2400" dirty="0"/>
                    </a:p>
                  </a:txBody>
                  <a:tcPr/>
                </a:tc>
              </a:tr>
              <a:tr h="440469">
                <a:tc>
                  <a:txBody>
                    <a:bodyPr/>
                    <a:lstStyle/>
                    <a:p>
                      <a:r>
                        <a:rPr lang="en-US" sz="2400" dirty="0" smtClean="0"/>
                        <a:t>Reading – Gr.</a:t>
                      </a:r>
                      <a:r>
                        <a:rPr lang="en-US" sz="2400" baseline="0" dirty="0" smtClean="0"/>
                        <a:t> 8</a:t>
                      </a:r>
                      <a:endParaRPr lang="en-US" sz="2400" dirty="0"/>
                    </a:p>
                  </a:txBody>
                  <a:tcPr/>
                </a:tc>
                <a:tc>
                  <a:txBody>
                    <a:bodyPr/>
                    <a:lstStyle/>
                    <a:p>
                      <a:pPr algn="r"/>
                      <a:r>
                        <a:rPr lang="en-US" sz="2400" dirty="0" smtClean="0"/>
                        <a:t>80%</a:t>
                      </a:r>
                      <a:endParaRPr lang="en-US" sz="2400" dirty="0"/>
                    </a:p>
                  </a:txBody>
                  <a:tcPr/>
                </a:tc>
                <a:tc>
                  <a:txBody>
                    <a:bodyPr/>
                    <a:lstStyle/>
                    <a:p>
                      <a:pPr algn="r"/>
                      <a:r>
                        <a:rPr lang="en-US" sz="2400" dirty="0" smtClean="0"/>
                        <a:t>90%</a:t>
                      </a:r>
                      <a:endParaRPr lang="en-US" sz="2400" dirty="0"/>
                    </a:p>
                  </a:txBody>
                  <a:tcPr/>
                </a:tc>
                <a:tc>
                  <a:txBody>
                    <a:bodyPr/>
                    <a:lstStyle/>
                    <a:p>
                      <a:pPr algn="r"/>
                      <a:r>
                        <a:rPr lang="en-US" sz="2400" dirty="0" smtClean="0"/>
                        <a:t>100%</a:t>
                      </a:r>
                      <a:endParaRPr lang="en-US" sz="2400" dirty="0"/>
                    </a:p>
                  </a:txBody>
                  <a:tcPr/>
                </a:tc>
              </a:tr>
              <a:tr h="440469">
                <a:tc>
                  <a:txBody>
                    <a:bodyPr/>
                    <a:lstStyle/>
                    <a:p>
                      <a:r>
                        <a:rPr lang="en-US" sz="2400" dirty="0" smtClean="0"/>
                        <a:t>Reading – Gr. 11</a:t>
                      </a:r>
                      <a:endParaRPr lang="en-US" sz="2400" dirty="0"/>
                    </a:p>
                  </a:txBody>
                  <a:tcPr/>
                </a:tc>
                <a:tc>
                  <a:txBody>
                    <a:bodyPr/>
                    <a:lstStyle/>
                    <a:p>
                      <a:pPr algn="r"/>
                      <a:r>
                        <a:rPr lang="en-US" sz="2400" dirty="0" smtClean="0"/>
                        <a:t>79%</a:t>
                      </a:r>
                      <a:endParaRPr lang="en-US" sz="2400" dirty="0"/>
                    </a:p>
                  </a:txBody>
                  <a:tcPr/>
                </a:tc>
                <a:tc>
                  <a:txBody>
                    <a:bodyPr/>
                    <a:lstStyle/>
                    <a:p>
                      <a:pPr algn="r"/>
                      <a:r>
                        <a:rPr lang="en-US" sz="2400" dirty="0" smtClean="0"/>
                        <a:t>89%</a:t>
                      </a:r>
                      <a:endParaRPr lang="en-US" sz="2400" dirty="0"/>
                    </a:p>
                  </a:txBody>
                  <a:tcPr/>
                </a:tc>
                <a:tc>
                  <a:txBody>
                    <a:bodyPr/>
                    <a:lstStyle/>
                    <a:p>
                      <a:pPr algn="r"/>
                      <a:r>
                        <a:rPr lang="en-US" sz="2400" dirty="0" smtClean="0"/>
                        <a:t>100%</a:t>
                      </a:r>
                      <a:endParaRPr lang="en-US" sz="2400" dirty="0"/>
                    </a:p>
                  </a:txBody>
                  <a:tcPr/>
                </a:tc>
              </a:tr>
              <a:tr h="440469">
                <a:tc>
                  <a:txBody>
                    <a:bodyPr/>
                    <a:lstStyle/>
                    <a:p>
                      <a:r>
                        <a:rPr lang="en-US" sz="2400" dirty="0" smtClean="0"/>
                        <a:t>Mathematics</a:t>
                      </a:r>
                      <a:r>
                        <a:rPr lang="en-US" sz="2400" baseline="0" dirty="0" smtClean="0"/>
                        <a:t> – Gr. 4</a:t>
                      </a:r>
                      <a:endParaRPr lang="en-US" sz="2400" dirty="0"/>
                    </a:p>
                  </a:txBody>
                  <a:tcPr/>
                </a:tc>
                <a:tc>
                  <a:txBody>
                    <a:bodyPr/>
                    <a:lstStyle/>
                    <a:p>
                      <a:pPr algn="r"/>
                      <a:r>
                        <a:rPr lang="en-US" sz="2400" dirty="0" smtClean="0"/>
                        <a:t>67%</a:t>
                      </a:r>
                      <a:endParaRPr lang="en-US" sz="2400" dirty="0"/>
                    </a:p>
                  </a:txBody>
                  <a:tcPr/>
                </a:tc>
                <a:tc>
                  <a:txBody>
                    <a:bodyPr/>
                    <a:lstStyle/>
                    <a:p>
                      <a:pPr algn="r"/>
                      <a:r>
                        <a:rPr lang="en-US" sz="2400" dirty="0" smtClean="0"/>
                        <a:t>84%</a:t>
                      </a:r>
                      <a:endParaRPr lang="en-US" sz="2400" dirty="0"/>
                    </a:p>
                  </a:txBody>
                  <a:tcPr/>
                </a:tc>
                <a:tc>
                  <a:txBody>
                    <a:bodyPr/>
                    <a:lstStyle/>
                    <a:p>
                      <a:pPr algn="r"/>
                      <a:r>
                        <a:rPr lang="en-US" sz="2400" dirty="0" smtClean="0"/>
                        <a:t>100%</a:t>
                      </a:r>
                      <a:endParaRPr lang="en-US" sz="2400" dirty="0"/>
                    </a:p>
                  </a:txBody>
                  <a:tcPr/>
                </a:tc>
              </a:tr>
              <a:tr h="440469">
                <a:tc>
                  <a:txBody>
                    <a:bodyPr/>
                    <a:lstStyle/>
                    <a:p>
                      <a:r>
                        <a:rPr lang="en-US" sz="2400" dirty="0" smtClean="0"/>
                        <a:t>Mathematics – Gr. 8</a:t>
                      </a:r>
                      <a:endParaRPr lang="en-US" sz="2400" dirty="0"/>
                    </a:p>
                  </a:txBody>
                  <a:tcPr/>
                </a:tc>
                <a:tc>
                  <a:txBody>
                    <a:bodyPr/>
                    <a:lstStyle/>
                    <a:p>
                      <a:pPr algn="r"/>
                      <a:r>
                        <a:rPr lang="en-US" sz="2400" dirty="0" smtClean="0"/>
                        <a:t>67%</a:t>
                      </a:r>
                      <a:endParaRPr lang="en-US" sz="2400" dirty="0"/>
                    </a:p>
                  </a:txBody>
                  <a:tcPr/>
                </a:tc>
                <a:tc>
                  <a:txBody>
                    <a:bodyPr/>
                    <a:lstStyle/>
                    <a:p>
                      <a:pPr algn="r"/>
                      <a:r>
                        <a:rPr lang="en-US" sz="2400" dirty="0" smtClean="0"/>
                        <a:t>83%</a:t>
                      </a:r>
                      <a:endParaRPr lang="en-US" sz="2400" dirty="0"/>
                    </a:p>
                  </a:txBody>
                  <a:tcPr/>
                </a:tc>
                <a:tc>
                  <a:txBody>
                    <a:bodyPr/>
                    <a:lstStyle/>
                    <a:p>
                      <a:pPr algn="r"/>
                      <a:r>
                        <a:rPr lang="en-US" sz="2400" dirty="0" smtClean="0"/>
                        <a:t>100%</a:t>
                      </a:r>
                      <a:endParaRPr lang="en-US" sz="2400" dirty="0"/>
                    </a:p>
                  </a:txBody>
                  <a:tcPr/>
                </a:tc>
              </a:tr>
              <a:tr h="440469">
                <a:tc>
                  <a:txBody>
                    <a:bodyPr/>
                    <a:lstStyle/>
                    <a:p>
                      <a:r>
                        <a:rPr lang="en-US" sz="2400" dirty="0" smtClean="0"/>
                        <a:t>Mathematics</a:t>
                      </a:r>
                      <a:r>
                        <a:rPr lang="en-US" sz="2400" baseline="0" dirty="0" smtClean="0"/>
                        <a:t> – Gr. 11</a:t>
                      </a:r>
                      <a:endParaRPr lang="en-US" sz="2400" dirty="0"/>
                    </a:p>
                  </a:txBody>
                  <a:tcPr/>
                </a:tc>
                <a:tc>
                  <a:txBody>
                    <a:bodyPr/>
                    <a:lstStyle/>
                    <a:p>
                      <a:pPr algn="r"/>
                      <a:r>
                        <a:rPr lang="en-US" sz="2400" dirty="0" smtClean="0"/>
                        <a:t>61%</a:t>
                      </a:r>
                      <a:endParaRPr lang="en-US" sz="2400" dirty="0"/>
                    </a:p>
                  </a:txBody>
                  <a:tcPr/>
                </a:tc>
                <a:tc>
                  <a:txBody>
                    <a:bodyPr/>
                    <a:lstStyle/>
                    <a:p>
                      <a:pPr algn="r"/>
                      <a:r>
                        <a:rPr lang="en-US" sz="2400" dirty="0" smtClean="0"/>
                        <a:t>80%</a:t>
                      </a:r>
                      <a:endParaRPr lang="en-US" sz="2400" dirty="0"/>
                    </a:p>
                  </a:txBody>
                  <a:tcPr/>
                </a:tc>
                <a:tc>
                  <a:txBody>
                    <a:bodyPr/>
                    <a:lstStyle/>
                    <a:p>
                      <a:pPr algn="r"/>
                      <a:r>
                        <a:rPr lang="en-US" sz="2400" dirty="0" smtClean="0"/>
                        <a:t>100%</a:t>
                      </a:r>
                      <a:endParaRPr lang="en-US" sz="2400" dirty="0"/>
                    </a:p>
                  </a:txBody>
                  <a:tcPr/>
                </a:tc>
              </a:tr>
              <a:tr h="440469">
                <a:tc>
                  <a:txBody>
                    <a:bodyPr/>
                    <a:lstStyle/>
                    <a:p>
                      <a:r>
                        <a:rPr lang="en-US" sz="2400" dirty="0" smtClean="0"/>
                        <a:t>Writing – Grade 4</a:t>
                      </a:r>
                      <a:endParaRPr lang="en-US" sz="2400" dirty="0"/>
                    </a:p>
                  </a:txBody>
                  <a:tcPr/>
                </a:tc>
                <a:tc>
                  <a:txBody>
                    <a:bodyPr/>
                    <a:lstStyle/>
                    <a:p>
                      <a:pPr algn="r"/>
                      <a:r>
                        <a:rPr lang="en-US" sz="2400" dirty="0" smtClean="0"/>
                        <a:t>62%</a:t>
                      </a:r>
                      <a:endParaRPr lang="en-US" sz="2400" dirty="0"/>
                    </a:p>
                  </a:txBody>
                  <a:tcPr/>
                </a:tc>
                <a:tc>
                  <a:txBody>
                    <a:bodyPr/>
                    <a:lstStyle/>
                    <a:p>
                      <a:pPr algn="r"/>
                      <a:r>
                        <a:rPr lang="en-US" sz="2400" dirty="0" smtClean="0"/>
                        <a:t>62%</a:t>
                      </a:r>
                      <a:endParaRPr lang="en-US" sz="2400" dirty="0"/>
                    </a:p>
                  </a:txBody>
                  <a:tcPr/>
                </a:tc>
                <a:tc>
                  <a:txBody>
                    <a:bodyPr/>
                    <a:lstStyle/>
                    <a:p>
                      <a:pPr algn="r"/>
                      <a:r>
                        <a:rPr lang="en-US" sz="2400" dirty="0" smtClean="0"/>
                        <a:t>62%</a:t>
                      </a:r>
                      <a:endParaRPr lang="en-US" sz="2400" dirty="0"/>
                    </a:p>
                  </a:txBody>
                  <a:tcPr/>
                </a:tc>
              </a:tr>
              <a:tr h="440469">
                <a:tc>
                  <a:txBody>
                    <a:bodyPr/>
                    <a:lstStyle/>
                    <a:p>
                      <a:r>
                        <a:rPr lang="en-US" sz="2400" dirty="0" smtClean="0"/>
                        <a:t>Writing – Grade 8</a:t>
                      </a:r>
                      <a:endParaRPr lang="en-US" sz="2400" dirty="0"/>
                    </a:p>
                  </a:txBody>
                  <a:tcPr/>
                </a:tc>
                <a:tc>
                  <a:txBody>
                    <a:bodyPr/>
                    <a:lstStyle/>
                    <a:p>
                      <a:pPr algn="r"/>
                      <a:r>
                        <a:rPr lang="en-US" sz="2400" dirty="0" smtClean="0"/>
                        <a:t>61%</a:t>
                      </a:r>
                      <a:endParaRPr lang="en-US" sz="2400" dirty="0"/>
                    </a:p>
                  </a:txBody>
                  <a:tcPr/>
                </a:tc>
                <a:tc>
                  <a:txBody>
                    <a:bodyPr/>
                    <a:lstStyle/>
                    <a:p>
                      <a:pPr algn="r"/>
                      <a:r>
                        <a:rPr lang="en-US" sz="2400" dirty="0" smtClean="0"/>
                        <a:t>61%</a:t>
                      </a:r>
                      <a:endParaRPr lang="en-US" sz="2400" dirty="0"/>
                    </a:p>
                  </a:txBody>
                  <a:tcPr/>
                </a:tc>
                <a:tc>
                  <a:txBody>
                    <a:bodyPr/>
                    <a:lstStyle/>
                    <a:p>
                      <a:pPr algn="r"/>
                      <a:r>
                        <a:rPr lang="en-US" sz="2400" dirty="0" smtClean="0"/>
                        <a:t>61%</a:t>
                      </a:r>
                      <a:endParaRPr lang="en-US" sz="2400" dirty="0"/>
                    </a:p>
                  </a:txBody>
                  <a:tcPr/>
                </a:tc>
              </a:tr>
              <a:tr h="792844">
                <a:tc>
                  <a:txBody>
                    <a:bodyPr/>
                    <a:lstStyle/>
                    <a:p>
                      <a:r>
                        <a:rPr lang="en-US" sz="2400" dirty="0" smtClean="0"/>
                        <a:t>Graduation Rate</a:t>
                      </a:r>
                      <a:endParaRPr lang="en-US" sz="24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90%</a:t>
                      </a:r>
                    </a:p>
                    <a:p>
                      <a:pPr algn="r"/>
                      <a:endParaRPr lang="en-US" sz="2400" dirty="0"/>
                    </a:p>
                  </a:txBody>
                  <a:tcPr/>
                </a:tc>
                <a:tc>
                  <a:txBody>
                    <a:bodyPr/>
                    <a:lstStyle/>
                    <a:p>
                      <a:pPr algn="r"/>
                      <a:r>
                        <a:rPr lang="en-US" sz="2400" dirty="0" smtClean="0"/>
                        <a:t>90%</a:t>
                      </a:r>
                      <a:endParaRPr lang="en-US" sz="2400" dirty="0"/>
                    </a:p>
                  </a:txBody>
                  <a:tcPr/>
                </a:tc>
                <a:tc>
                  <a:txBody>
                    <a:bodyPr/>
                    <a:lstStyle/>
                    <a:p>
                      <a:pPr algn="r"/>
                      <a:r>
                        <a:rPr lang="en-US" sz="2400" dirty="0" smtClean="0"/>
                        <a:t>90%</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4/30/2013</a:t>
            </a:r>
            <a:endParaRPr lang="en-US"/>
          </a:p>
        </p:txBody>
      </p:sp>
      <p:sp>
        <p:nvSpPr>
          <p:cNvPr id="5" name="Slide Number Placeholder 4"/>
          <p:cNvSpPr>
            <a:spLocks noGrp="1"/>
          </p:cNvSpPr>
          <p:nvPr>
            <p:ph type="sldNum" sz="quarter" idx="12"/>
          </p:nvPr>
        </p:nvSpPr>
        <p:spPr>
          <a:xfrm>
            <a:off x="6553200" y="6324600"/>
            <a:ext cx="2133600" cy="365125"/>
          </a:xfrm>
        </p:spPr>
        <p:txBody>
          <a:bodyPr/>
          <a:lstStyle/>
          <a:p>
            <a:fld id="{94ADEE22-E133-4447-9625-E1137EA19F0D}" type="slidenum">
              <a:rPr lang="en-US" smtClean="0"/>
              <a:pPr/>
              <a:t>7</a:t>
            </a:fld>
            <a:endParaRPr lang="en-US"/>
          </a:p>
        </p:txBody>
      </p:sp>
      <p:sp>
        <p:nvSpPr>
          <p:cNvPr id="7" name="TextBox 6"/>
          <p:cNvSpPr txBox="1"/>
          <p:nvPr/>
        </p:nvSpPr>
        <p:spPr>
          <a:xfrm>
            <a:off x="1981200" y="609600"/>
            <a:ext cx="5334000" cy="769441"/>
          </a:xfrm>
          <a:prstGeom prst="rect">
            <a:avLst/>
          </a:prstGeom>
          <a:noFill/>
        </p:spPr>
        <p:txBody>
          <a:bodyPr wrap="square" rtlCol="0">
            <a:spAutoFit/>
          </a:bodyPr>
          <a:lstStyle/>
          <a:p>
            <a:pPr algn="ctr"/>
            <a:r>
              <a:rPr lang="en-US" sz="4400" b="1" dirty="0" smtClean="0"/>
              <a:t>AYP GOALS</a:t>
            </a:r>
            <a:endParaRPr lang="en-US" sz="4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en-US" dirty="0" smtClean="0"/>
              <a:t>What is considered a Full Academic Year (FAY)?</a:t>
            </a:r>
          </a:p>
          <a:p>
            <a:pPr lvl="1"/>
            <a:r>
              <a:rPr lang="en-US" dirty="0" smtClean="0"/>
              <a:t>A student enrolled on the last Friday in September and also received a performance level of Below the Standards (B), Meeting the Standards (M), or Exceeding the Standards (E)</a:t>
            </a:r>
          </a:p>
          <a:p>
            <a:pPr lvl="1"/>
            <a:endParaRPr lang="en-US" dirty="0"/>
          </a:p>
        </p:txBody>
      </p:sp>
      <p:sp>
        <p:nvSpPr>
          <p:cNvPr id="4" name="Date Placeholder 3"/>
          <p:cNvSpPr>
            <a:spLocks noGrp="1"/>
          </p:cNvSpPr>
          <p:nvPr>
            <p:ph type="dt" sz="half" idx="10"/>
          </p:nvPr>
        </p:nvSpPr>
        <p:spPr/>
        <p:txBody>
          <a:bodyPr/>
          <a:lstStyle/>
          <a:p>
            <a:r>
              <a:rPr lang="en-US" smtClean="0"/>
              <a:t>4/30/2013</a:t>
            </a:r>
            <a:endParaRPr lang="en-US"/>
          </a:p>
        </p:txBody>
      </p:sp>
      <p:sp>
        <p:nvSpPr>
          <p:cNvPr id="5" name="Slide Number Placeholder 4"/>
          <p:cNvSpPr>
            <a:spLocks noGrp="1"/>
          </p:cNvSpPr>
          <p:nvPr>
            <p:ph type="sldNum" sz="quarter" idx="12"/>
          </p:nvPr>
        </p:nvSpPr>
        <p:spPr/>
        <p:txBody>
          <a:bodyPr/>
          <a:lstStyle/>
          <a:p>
            <a:fld id="{94ADEE22-E133-4447-9625-E1137EA19F0D}"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r>
              <a:rPr lang="en-US" dirty="0" smtClean="0"/>
              <a:t>Students with one of the following “Reason Not Tested” codes are excluded from performance calculations</a:t>
            </a:r>
          </a:p>
          <a:p>
            <a:pPr lvl="1"/>
            <a:r>
              <a:rPr lang="en-US" dirty="0" smtClean="0"/>
              <a:t>EMW – Emergency Medical Waiver</a:t>
            </a:r>
          </a:p>
          <a:p>
            <a:pPr lvl="1"/>
            <a:r>
              <a:rPr lang="en-US" dirty="0" smtClean="0"/>
              <a:t>NLE – No Longer Enrolled</a:t>
            </a:r>
          </a:p>
          <a:p>
            <a:pPr lvl="1"/>
            <a:r>
              <a:rPr lang="en-US" dirty="0" smtClean="0"/>
              <a:t>RAL – Recently Arrived LEP (only affects the calculation of percent proficient for Reading)</a:t>
            </a:r>
          </a:p>
          <a:p>
            <a:pPr lvl="1"/>
            <a:r>
              <a:rPr lang="en-US" dirty="0" smtClean="0"/>
              <a:t>ALT – Alternate Assessment (only affects the calculation of percent proficient for Writing)</a:t>
            </a:r>
          </a:p>
          <a:p>
            <a:pPr lvl="1"/>
            <a:r>
              <a:rPr lang="en-US" dirty="0" smtClean="0"/>
              <a:t>FNS – Foreign Language; not Spanish (only affects the calculation of percent proficient for Writing)</a:t>
            </a:r>
          </a:p>
          <a:p>
            <a:endParaRPr lang="en-US" dirty="0"/>
          </a:p>
        </p:txBody>
      </p:sp>
      <p:sp>
        <p:nvSpPr>
          <p:cNvPr id="4" name="Date Placeholder 3"/>
          <p:cNvSpPr>
            <a:spLocks noGrp="1"/>
          </p:cNvSpPr>
          <p:nvPr>
            <p:ph type="dt" sz="half" idx="10"/>
          </p:nvPr>
        </p:nvSpPr>
        <p:spPr/>
        <p:txBody>
          <a:bodyPr/>
          <a:lstStyle/>
          <a:p>
            <a:r>
              <a:rPr lang="en-US" smtClean="0"/>
              <a:t>4/30/2013</a:t>
            </a:r>
            <a:endParaRPr lang="en-US"/>
          </a:p>
        </p:txBody>
      </p:sp>
      <p:sp>
        <p:nvSpPr>
          <p:cNvPr id="5" name="Slide Number Placeholder 4"/>
          <p:cNvSpPr>
            <a:spLocks noGrp="1"/>
          </p:cNvSpPr>
          <p:nvPr>
            <p:ph type="sldNum" sz="quarter" idx="12"/>
          </p:nvPr>
        </p:nvSpPr>
        <p:spPr/>
        <p:txBody>
          <a:bodyPr/>
          <a:lstStyle/>
          <a:p>
            <a:fld id="{94ADEE22-E133-4447-9625-E1137EA19F0D}"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30787</TotalTime>
  <Words>5098</Words>
  <Application>Microsoft Office PowerPoint</Application>
  <PresentationFormat>On-screen Show (4:3)</PresentationFormat>
  <Paragraphs>566</Paragraphs>
  <Slides>57</Slides>
  <Notes>56</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AYP - 101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Continuous Years of Progress (CYP) for Federal Accountability AYP</vt:lpstr>
      <vt:lpstr>CYP for Federal AYP (Cont.)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Can Answer My Questions About AYP?</vt:lpstr>
    </vt:vector>
  </TitlesOfParts>
  <Company>Nebraska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dfisher</dc:creator>
  <cp:lastModifiedBy>Diane Stuehmer</cp:lastModifiedBy>
  <cp:revision>542</cp:revision>
  <cp:lastPrinted>2013-04-24T22:34:04Z</cp:lastPrinted>
  <dcterms:created xsi:type="dcterms:W3CDTF">2010-07-29T14:37:01Z</dcterms:created>
  <dcterms:modified xsi:type="dcterms:W3CDTF">2013-04-25T17:01:41Z</dcterms:modified>
</cp:coreProperties>
</file>