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handoutMasterIdLst>
    <p:handoutMasterId r:id="rId43"/>
  </p:handoutMasterIdLst>
  <p:sldIdLst>
    <p:sldId id="377" r:id="rId2"/>
    <p:sldId id="357" r:id="rId3"/>
    <p:sldId id="358" r:id="rId4"/>
    <p:sldId id="356" r:id="rId5"/>
    <p:sldId id="365" r:id="rId6"/>
    <p:sldId id="332" r:id="rId7"/>
    <p:sldId id="361" r:id="rId8"/>
    <p:sldId id="363" r:id="rId9"/>
    <p:sldId id="381" r:id="rId10"/>
    <p:sldId id="364" r:id="rId11"/>
    <p:sldId id="367" r:id="rId12"/>
    <p:sldId id="369" r:id="rId13"/>
    <p:sldId id="371" r:id="rId14"/>
    <p:sldId id="372" r:id="rId15"/>
    <p:sldId id="382" r:id="rId16"/>
    <p:sldId id="375" r:id="rId17"/>
    <p:sldId id="256" r:id="rId18"/>
    <p:sldId id="311" r:id="rId19"/>
    <p:sldId id="380" r:id="rId20"/>
    <p:sldId id="312" r:id="rId21"/>
    <p:sldId id="313" r:id="rId22"/>
    <p:sldId id="317" r:id="rId23"/>
    <p:sldId id="318" r:id="rId24"/>
    <p:sldId id="321" r:id="rId25"/>
    <p:sldId id="319" r:id="rId26"/>
    <p:sldId id="322" r:id="rId27"/>
    <p:sldId id="323" r:id="rId28"/>
    <p:sldId id="324" r:id="rId29"/>
    <p:sldId id="325" r:id="rId30"/>
    <p:sldId id="326" r:id="rId31"/>
    <p:sldId id="320" r:id="rId32"/>
    <p:sldId id="327" r:id="rId33"/>
    <p:sldId id="314" r:id="rId34"/>
    <p:sldId id="328" r:id="rId35"/>
    <p:sldId id="315" r:id="rId36"/>
    <p:sldId id="316" r:id="rId37"/>
    <p:sldId id="329" r:id="rId38"/>
    <p:sldId id="347" r:id="rId39"/>
    <p:sldId id="348" r:id="rId40"/>
    <p:sldId id="378"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D4D4D"/>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5" autoAdjust="0"/>
    <p:restoredTop sz="83566" autoAdjust="0"/>
  </p:normalViewPr>
  <p:slideViewPr>
    <p:cSldViewPr>
      <p:cViewPr varScale="1">
        <p:scale>
          <a:sx n="54" d="100"/>
          <a:sy n="54" d="100"/>
        </p:scale>
        <p:origin x="-472"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244"/>
    </p:cViewPr>
  </p:sorterViewPr>
  <p:notesViewPr>
    <p:cSldViewPr>
      <p:cViewPr varScale="1">
        <p:scale>
          <a:sx n="46" d="100"/>
          <a:sy n="46" d="100"/>
        </p:scale>
        <p:origin x="-1468" y="-7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1" y="0"/>
            <a:ext cx="3037837" cy="464816"/>
          </a:xfrm>
          <a:prstGeom prst="rect">
            <a:avLst/>
          </a:prstGeom>
          <a:noFill/>
          <a:ln>
            <a:noFill/>
          </a:ln>
        </p:spPr>
        <p:txBody>
          <a:bodyPr vert="horz" wrap="square" lIns="93162" tIns="46580" rIns="93162" bIns="46580" anchor="t" anchorCtr="0" compatLnSpc="1"/>
          <a:lstStyle/>
          <a:p>
            <a:pPr defTabSz="914248">
              <a:defRPr sz="1800" b="0" i="0" u="none" strike="noStrike" kern="0" cap="none" spc="0" baseline="0">
                <a:solidFill>
                  <a:srgbClr val="000000"/>
                </a:solidFill>
                <a:uFillTx/>
              </a:defRPr>
            </a:pPr>
            <a:endParaRPr lang="en-US" sz="1200" dirty="0">
              <a:solidFill>
                <a:srgbClr val="000000"/>
              </a:solidFill>
              <a:latin typeface="Calibri"/>
            </a:endParaRPr>
          </a:p>
        </p:txBody>
      </p:sp>
      <p:sp>
        <p:nvSpPr>
          <p:cNvPr id="3" name="Date Placeholder 2"/>
          <p:cNvSpPr txBox="1">
            <a:spLocks noGrp="1"/>
          </p:cNvSpPr>
          <p:nvPr>
            <p:ph type="dt" sz="quarter" idx="1"/>
          </p:nvPr>
        </p:nvSpPr>
        <p:spPr>
          <a:xfrm>
            <a:off x="3970938" y="0"/>
            <a:ext cx="3037837" cy="464816"/>
          </a:xfrm>
          <a:prstGeom prst="rect">
            <a:avLst/>
          </a:prstGeom>
          <a:noFill/>
          <a:ln>
            <a:noFill/>
          </a:ln>
        </p:spPr>
        <p:txBody>
          <a:bodyPr vert="horz" wrap="square" lIns="93162" tIns="46580" rIns="93162" bIns="46580" anchor="t" anchorCtr="0" compatLnSpc="1"/>
          <a:lstStyle/>
          <a:p>
            <a:pPr algn="r" defTabSz="914248">
              <a:defRPr sz="1800" b="0" i="0" u="none" strike="noStrike" kern="0" cap="none" spc="0" baseline="0">
                <a:solidFill>
                  <a:srgbClr val="000000"/>
                </a:solidFill>
                <a:uFillTx/>
              </a:defRPr>
            </a:pPr>
            <a:r>
              <a:rPr lang="en-US" sz="1200" dirty="0">
                <a:solidFill>
                  <a:srgbClr val="000000"/>
                </a:solidFill>
                <a:latin typeface="Calibri"/>
              </a:rPr>
              <a:t>7/30/2014</a:t>
            </a:r>
          </a:p>
        </p:txBody>
      </p:sp>
      <p:sp>
        <p:nvSpPr>
          <p:cNvPr id="4" name="Footer Placeholder 3"/>
          <p:cNvSpPr txBox="1">
            <a:spLocks noGrp="1"/>
          </p:cNvSpPr>
          <p:nvPr>
            <p:ph type="ftr" sz="quarter" idx="2"/>
          </p:nvPr>
        </p:nvSpPr>
        <p:spPr>
          <a:xfrm>
            <a:off x="1" y="8829967"/>
            <a:ext cx="3037837" cy="464816"/>
          </a:xfrm>
          <a:prstGeom prst="rect">
            <a:avLst/>
          </a:prstGeom>
          <a:noFill/>
          <a:ln>
            <a:noFill/>
          </a:ln>
        </p:spPr>
        <p:txBody>
          <a:bodyPr vert="horz" wrap="square" lIns="93162" tIns="46580" rIns="93162" bIns="46580" anchor="b" anchorCtr="0" compatLnSpc="1"/>
          <a:lstStyle/>
          <a:p>
            <a:pPr defTabSz="914248">
              <a:defRPr sz="1800" b="0" i="0" u="none" strike="noStrike" kern="0" cap="none" spc="0" baseline="0">
                <a:solidFill>
                  <a:srgbClr val="000000"/>
                </a:solidFill>
                <a:uFillTx/>
              </a:defRPr>
            </a:pPr>
            <a:endParaRPr lang="en-US" sz="1200" dirty="0">
              <a:solidFill>
                <a:srgbClr val="000000"/>
              </a:solidFill>
              <a:latin typeface="Calibri"/>
            </a:endParaRPr>
          </a:p>
        </p:txBody>
      </p:sp>
      <p:sp>
        <p:nvSpPr>
          <p:cNvPr id="5" name="Slide Number Placeholder 4"/>
          <p:cNvSpPr txBox="1">
            <a:spLocks noGrp="1"/>
          </p:cNvSpPr>
          <p:nvPr>
            <p:ph type="sldNum" sz="quarter" idx="3"/>
          </p:nvPr>
        </p:nvSpPr>
        <p:spPr>
          <a:xfrm>
            <a:off x="3970938" y="8829967"/>
            <a:ext cx="3037837" cy="464816"/>
          </a:xfrm>
          <a:prstGeom prst="rect">
            <a:avLst/>
          </a:prstGeom>
          <a:noFill/>
          <a:ln>
            <a:noFill/>
          </a:ln>
        </p:spPr>
        <p:txBody>
          <a:bodyPr vert="horz" wrap="square" lIns="93162" tIns="46580" rIns="93162" bIns="46580" anchor="b" anchorCtr="0" compatLnSpc="1"/>
          <a:lstStyle/>
          <a:p>
            <a:pPr algn="r" defTabSz="914248">
              <a:defRPr sz="1800" b="0" i="0" u="none" strike="noStrike" kern="0" cap="none" spc="0" baseline="0">
                <a:solidFill>
                  <a:srgbClr val="000000"/>
                </a:solidFill>
                <a:uFillTx/>
              </a:defRPr>
            </a:pPr>
            <a:fld id="{4CAE526E-876F-48F5-ACAC-F72A8F9467E0}" type="slidenum">
              <a:rPr sz="1200"/>
              <a:pPr algn="r" defTabSz="914248">
                <a:defRPr sz="1800" b="0" i="0" u="none" strike="noStrike" kern="0" cap="none" spc="0" baseline="0">
                  <a:solidFill>
                    <a:srgbClr val="000000"/>
                  </a:solidFill>
                  <a:uFillTx/>
                </a:defRPr>
              </a:pPr>
              <a:t>‹#›</a:t>
            </a:fld>
            <a:endParaRPr lang="en-US" sz="1000" dirty="0">
              <a:solidFill>
                <a:srgbClr val="000000"/>
              </a:solidFill>
              <a:latin typeface="Calibri"/>
            </a:endParaRPr>
          </a:p>
        </p:txBody>
      </p:sp>
    </p:spTree>
    <p:extLst>
      <p:ext uri="{BB962C8B-B14F-4D97-AF65-F5344CB8AC3E}">
        <p14:creationId xmlns:p14="http://schemas.microsoft.com/office/powerpoint/2010/main" val="331736397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1" y="0"/>
            <a:ext cx="3037837" cy="464816"/>
          </a:xfrm>
          <a:prstGeom prst="rect">
            <a:avLst/>
          </a:prstGeom>
          <a:noFill/>
          <a:ln>
            <a:noFill/>
          </a:ln>
        </p:spPr>
        <p:txBody>
          <a:bodyPr vert="horz" wrap="square" lIns="93162" tIns="46580" rIns="93162" bIns="46580" anchor="t" anchorCtr="0" compatLnSpc="1"/>
          <a:lstStyle>
            <a:lvl1pPr marL="0" marR="0" lvl="0" indent="0" algn="l" defTabSz="914248"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dirty="0"/>
          </a:p>
        </p:txBody>
      </p:sp>
      <p:sp>
        <p:nvSpPr>
          <p:cNvPr id="3" name="Date Placeholder 2"/>
          <p:cNvSpPr txBox="1">
            <a:spLocks noGrp="1"/>
          </p:cNvSpPr>
          <p:nvPr>
            <p:ph type="dt" idx="1"/>
          </p:nvPr>
        </p:nvSpPr>
        <p:spPr>
          <a:xfrm>
            <a:off x="3970938" y="0"/>
            <a:ext cx="3037837" cy="464816"/>
          </a:xfrm>
          <a:prstGeom prst="rect">
            <a:avLst/>
          </a:prstGeom>
          <a:noFill/>
          <a:ln>
            <a:noFill/>
          </a:ln>
        </p:spPr>
        <p:txBody>
          <a:bodyPr vert="horz" wrap="square" lIns="93162" tIns="46580" rIns="93162" bIns="46580" anchor="t" anchorCtr="0" compatLnSpc="1"/>
          <a:lstStyle>
            <a:lvl1pPr marL="0" marR="0" lvl="0" indent="0" algn="r" defTabSz="914248"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r>
              <a:rPr lang="en-US" dirty="0" smtClean="0"/>
              <a:t>4/15/2014</a:t>
            </a:r>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701043" y="4415793"/>
            <a:ext cx="5608316" cy="4183380"/>
          </a:xfrm>
          <a:prstGeom prst="rect">
            <a:avLst/>
          </a:prstGeom>
          <a:noFill/>
          <a:ln>
            <a:noFill/>
          </a:ln>
        </p:spPr>
        <p:txBody>
          <a:bodyPr vert="horz" wrap="square" lIns="93162" tIns="46580" rIns="93162" bIns="4658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txBox="1">
            <a:spLocks noGrp="1"/>
          </p:cNvSpPr>
          <p:nvPr>
            <p:ph type="ftr" sz="quarter" idx="4"/>
          </p:nvPr>
        </p:nvSpPr>
        <p:spPr>
          <a:xfrm>
            <a:off x="1" y="8829967"/>
            <a:ext cx="3037837" cy="464816"/>
          </a:xfrm>
          <a:prstGeom prst="rect">
            <a:avLst/>
          </a:prstGeom>
          <a:noFill/>
          <a:ln>
            <a:noFill/>
          </a:ln>
        </p:spPr>
        <p:txBody>
          <a:bodyPr vert="horz" wrap="square" lIns="93162" tIns="46580" rIns="93162" bIns="46580" anchor="b" anchorCtr="0" compatLnSpc="1"/>
          <a:lstStyle>
            <a:lvl1pPr marL="0" marR="0" lvl="0" indent="0" algn="l" defTabSz="914248"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dirty="0"/>
          </a:p>
        </p:txBody>
      </p:sp>
      <p:sp>
        <p:nvSpPr>
          <p:cNvPr id="7" name="Slide Number Placeholder 6"/>
          <p:cNvSpPr txBox="1">
            <a:spLocks noGrp="1"/>
          </p:cNvSpPr>
          <p:nvPr>
            <p:ph type="sldNum" sz="quarter" idx="5"/>
          </p:nvPr>
        </p:nvSpPr>
        <p:spPr>
          <a:xfrm>
            <a:off x="3970938" y="8829967"/>
            <a:ext cx="3037837" cy="464816"/>
          </a:xfrm>
          <a:prstGeom prst="rect">
            <a:avLst/>
          </a:prstGeom>
          <a:noFill/>
          <a:ln>
            <a:noFill/>
          </a:ln>
        </p:spPr>
        <p:txBody>
          <a:bodyPr vert="horz" wrap="square" lIns="93162" tIns="46580" rIns="93162" bIns="46580" anchor="b" anchorCtr="0" compatLnSpc="1"/>
          <a:lstStyle>
            <a:lvl1pPr marL="0" marR="0" lvl="0" indent="0" algn="r" defTabSz="914248"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AD999013-1001-437F-B0DA-FD3BC64AD860}" type="slidenum">
              <a:t>‹#›</a:t>
            </a:fld>
            <a:endParaRPr lang="en-US" dirty="0"/>
          </a:p>
        </p:txBody>
      </p:sp>
    </p:spTree>
    <p:extLst>
      <p:ext uri="{BB962C8B-B14F-4D97-AF65-F5344CB8AC3E}">
        <p14:creationId xmlns:p14="http://schemas.microsoft.com/office/powerpoint/2010/main" val="1216923124"/>
      </p:ext>
    </p:extLst>
  </p:cSld>
  <p:clrMap bg1="lt1" tx1="dk1" bg2="lt2" tx2="dk2" accent1="accent1" accent2="accent2" accent3="accent3" accent4="accent4" accent5="accent5" accent6="accent6" hlink="hlink" folHlink="folHlink"/>
  <p:hf hdr="0" ftr="0"/>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1</a:t>
            </a:fld>
            <a:endParaRPr lang="en-US" dirty="0"/>
          </a:p>
        </p:txBody>
      </p:sp>
    </p:spTree>
    <p:extLst>
      <p:ext uri="{BB962C8B-B14F-4D97-AF65-F5344CB8AC3E}">
        <p14:creationId xmlns:p14="http://schemas.microsoft.com/office/powerpoint/2010/main" val="3930743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Bev</a:t>
            </a:r>
          </a:p>
          <a:p>
            <a:endParaRPr lang="en-US" dirty="0" smtClean="0"/>
          </a:p>
          <a:p>
            <a:r>
              <a:rPr lang="en-US" dirty="0" smtClean="0"/>
              <a:t>Approved for 4 years even if your Direct Cert Identified student percent changes.</a:t>
            </a:r>
          </a:p>
          <a:p>
            <a:endParaRPr lang="en-US" dirty="0" smtClean="0"/>
          </a:p>
          <a:p>
            <a:r>
              <a:rPr lang="en-US" dirty="0" smtClean="0"/>
              <a:t>If your</a:t>
            </a:r>
            <a:r>
              <a:rPr lang="en-US" baseline="0" dirty="0" smtClean="0"/>
              <a:t> %age changes during the school year then can change by reapplying  the next June 30</a:t>
            </a:r>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10</a:t>
            </a:fld>
            <a:endParaRPr lang="en-US" dirty="0"/>
          </a:p>
        </p:txBody>
      </p:sp>
    </p:spTree>
    <p:extLst>
      <p:ext uri="{BB962C8B-B14F-4D97-AF65-F5344CB8AC3E}">
        <p14:creationId xmlns:p14="http://schemas.microsoft.com/office/powerpoint/2010/main" val="2800093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u="sng" dirty="0" smtClean="0"/>
              <a:t>Bev</a:t>
            </a:r>
          </a:p>
          <a:p>
            <a:endParaRPr lang="en-US" u="sng" dirty="0" smtClean="0"/>
          </a:p>
          <a:p>
            <a:r>
              <a:rPr lang="en-US" u="none" dirty="0" smtClean="0"/>
              <a:t>Key words</a:t>
            </a:r>
            <a:r>
              <a:rPr lang="en-US" u="none" baseline="0" dirty="0" smtClean="0"/>
              <a:t> are </a:t>
            </a:r>
            <a:r>
              <a:rPr lang="en-US" u="sng" baseline="0" dirty="0" smtClean="0"/>
              <a:t>Free</a:t>
            </a:r>
            <a:r>
              <a:rPr lang="en-US" u="none" baseline="0" dirty="0" smtClean="0"/>
              <a:t> and </a:t>
            </a:r>
            <a:r>
              <a:rPr lang="en-US" u="sng" baseline="0" dirty="0" smtClean="0"/>
              <a:t>Reduced-price</a:t>
            </a:r>
            <a:endParaRPr lang="en-US" u="sng" dirty="0" smtClean="0"/>
          </a:p>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11</a:t>
            </a:fld>
            <a:endParaRPr lang="en-US" dirty="0"/>
          </a:p>
        </p:txBody>
      </p:sp>
    </p:spTree>
    <p:extLst>
      <p:ext uri="{BB962C8B-B14F-4D97-AF65-F5344CB8AC3E}">
        <p14:creationId xmlns:p14="http://schemas.microsoft.com/office/powerpoint/2010/main" val="600230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Bullet 3 – the</a:t>
            </a:r>
            <a:r>
              <a:rPr lang="en-US" baseline="0" dirty="0" smtClean="0"/>
              <a:t> USDA encourages SFAs to keep in mind the “nearly eligible 30%”</a:t>
            </a:r>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12</a:t>
            </a:fld>
            <a:endParaRPr lang="en-US" dirty="0"/>
          </a:p>
        </p:txBody>
      </p:sp>
    </p:spTree>
    <p:extLst>
      <p:ext uri="{BB962C8B-B14F-4D97-AF65-F5344CB8AC3E}">
        <p14:creationId xmlns:p14="http://schemas.microsoft.com/office/powerpoint/2010/main" val="3127683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Bev</a:t>
            </a:r>
          </a:p>
          <a:p>
            <a:endParaRPr lang="en-US" dirty="0" smtClean="0"/>
          </a:p>
          <a:p>
            <a:r>
              <a:rPr lang="en-US" dirty="0" smtClean="0"/>
              <a:t>More has been / will be added to this page.</a:t>
            </a:r>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13</a:t>
            </a:fld>
            <a:endParaRPr lang="en-US" dirty="0"/>
          </a:p>
        </p:txBody>
      </p:sp>
    </p:spTree>
    <p:extLst>
      <p:ext uri="{BB962C8B-B14F-4D97-AF65-F5344CB8AC3E}">
        <p14:creationId xmlns:p14="http://schemas.microsoft.com/office/powerpoint/2010/main" val="3023103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14</a:t>
            </a:fld>
            <a:endParaRPr lang="en-US" dirty="0"/>
          </a:p>
        </p:txBody>
      </p:sp>
    </p:spTree>
    <p:extLst>
      <p:ext uri="{BB962C8B-B14F-4D97-AF65-F5344CB8AC3E}">
        <p14:creationId xmlns:p14="http://schemas.microsoft.com/office/powerpoint/2010/main" val="668686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15</a:t>
            </a:fld>
            <a:endParaRPr lang="en-US" dirty="0"/>
          </a:p>
        </p:txBody>
      </p:sp>
    </p:spTree>
    <p:extLst>
      <p:ext uri="{BB962C8B-B14F-4D97-AF65-F5344CB8AC3E}">
        <p14:creationId xmlns:p14="http://schemas.microsoft.com/office/powerpoint/2010/main" val="668686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562" indent="-228562">
              <a:buAutoNum type="arabicPeriod"/>
            </a:pPr>
            <a:r>
              <a:rPr lang="en-US" dirty="0" smtClean="0"/>
              <a:t>Impact of absence of other funding sources such as Title 1</a:t>
            </a:r>
          </a:p>
          <a:p>
            <a:pPr marL="228562" indent="-228562">
              <a:buAutoNum type="arabicPeriod"/>
            </a:pPr>
            <a:endParaRPr lang="en-US" dirty="0" smtClean="0"/>
          </a:p>
          <a:p>
            <a:pPr marL="228562" indent="-228562" defTabSz="914248">
              <a:buFontTx/>
              <a:buAutoNum type="arabicPeriod"/>
            </a:pPr>
            <a:r>
              <a:rPr lang="en-US" dirty="0" smtClean="0"/>
              <a:t>Calculator handout – impact of school meal reimbursement</a:t>
            </a:r>
          </a:p>
          <a:p>
            <a:pPr marL="228562" indent="-228562">
              <a:buAutoNum type="arabicPeriod"/>
            </a:pPr>
            <a:endParaRPr lang="en-US" dirty="0" smtClean="0"/>
          </a:p>
          <a:p>
            <a:pPr marL="228562" indent="-228562">
              <a:buAutoNum type="arabicPeriod"/>
            </a:pPr>
            <a:r>
              <a:rPr lang="en-US" dirty="0" smtClean="0"/>
              <a:t>If</a:t>
            </a:r>
            <a:r>
              <a:rPr lang="en-US" baseline="0" dirty="0" smtClean="0"/>
              <a:t> there is less than 100% CEP then are there other non-federal resources available.</a:t>
            </a:r>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16</a:t>
            </a:fld>
            <a:endParaRPr lang="en-US" dirty="0"/>
          </a:p>
        </p:txBody>
      </p:sp>
    </p:spTree>
    <p:extLst>
      <p:ext uri="{BB962C8B-B14F-4D97-AF65-F5344CB8AC3E}">
        <p14:creationId xmlns:p14="http://schemas.microsoft.com/office/powerpoint/2010/main" val="1913967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lvl="0"/>
            <a:fld id="{AD999013-1001-437F-B0DA-FD3BC64AD860}" type="slidenum">
              <a:rPr lang="en-US" smtClean="0"/>
              <a:t>17</a:t>
            </a:fld>
            <a:endParaRPr lang="en-US" dirty="0"/>
          </a:p>
        </p:txBody>
      </p:sp>
      <p:sp>
        <p:nvSpPr>
          <p:cNvPr id="5" name="Date Placeholder 4"/>
          <p:cNvSpPr>
            <a:spLocks noGrp="1"/>
          </p:cNvSpPr>
          <p:nvPr>
            <p:ph type="dt" idx="11"/>
          </p:nvPr>
        </p:nvSpPr>
        <p:spPr/>
        <p:txBody>
          <a:bodyPr/>
          <a:lstStyle/>
          <a:p>
            <a:pPr lvl="0"/>
            <a:r>
              <a:rPr lang="en-US" dirty="0" smtClean="0"/>
              <a:t>4/15/2014</a:t>
            </a:r>
            <a:endParaRPr lang="en-US" dirty="0"/>
          </a:p>
        </p:txBody>
      </p:sp>
    </p:spTree>
    <p:extLst>
      <p:ext uri="{BB962C8B-B14F-4D97-AF65-F5344CB8AC3E}">
        <p14:creationId xmlns:p14="http://schemas.microsoft.com/office/powerpoint/2010/main" val="10929342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lvl="0"/>
            <a:fld id="{AD999013-1001-437F-B0DA-FD3BC64AD860}" type="slidenum">
              <a:rPr lang="en-US" smtClean="0"/>
              <a:t>18</a:t>
            </a:fld>
            <a:endParaRPr lang="en-US" dirty="0"/>
          </a:p>
        </p:txBody>
      </p:sp>
      <p:sp>
        <p:nvSpPr>
          <p:cNvPr id="5" name="Date Placeholder 4"/>
          <p:cNvSpPr>
            <a:spLocks noGrp="1"/>
          </p:cNvSpPr>
          <p:nvPr>
            <p:ph type="dt" idx="11"/>
          </p:nvPr>
        </p:nvSpPr>
        <p:spPr/>
        <p:txBody>
          <a:bodyPr/>
          <a:lstStyle/>
          <a:p>
            <a:pPr lvl="0"/>
            <a:r>
              <a:rPr lang="en-US" dirty="0" smtClean="0"/>
              <a:t>4/15/2014</a:t>
            </a:r>
            <a:endParaRPr lang="en-US" dirty="0"/>
          </a:p>
        </p:txBody>
      </p:sp>
    </p:spTree>
    <p:extLst>
      <p:ext uri="{BB962C8B-B14F-4D97-AF65-F5344CB8AC3E}">
        <p14:creationId xmlns:p14="http://schemas.microsoft.com/office/powerpoint/2010/main" val="28201860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20</a:t>
            </a:fld>
            <a:endParaRPr lang="en-US" dirty="0"/>
          </a:p>
        </p:txBody>
      </p:sp>
    </p:spTree>
    <p:extLst>
      <p:ext uri="{BB962C8B-B14F-4D97-AF65-F5344CB8AC3E}">
        <p14:creationId xmlns:p14="http://schemas.microsoft.com/office/powerpoint/2010/main" val="3010654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Bev</a:t>
            </a:r>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2</a:t>
            </a:fld>
            <a:endParaRPr lang="en-US" dirty="0"/>
          </a:p>
        </p:txBody>
      </p:sp>
    </p:spTree>
    <p:extLst>
      <p:ext uri="{BB962C8B-B14F-4D97-AF65-F5344CB8AC3E}">
        <p14:creationId xmlns:p14="http://schemas.microsoft.com/office/powerpoint/2010/main" val="14946997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21</a:t>
            </a:fld>
            <a:endParaRPr lang="en-US" dirty="0"/>
          </a:p>
        </p:txBody>
      </p:sp>
    </p:spTree>
    <p:extLst>
      <p:ext uri="{BB962C8B-B14F-4D97-AF65-F5344CB8AC3E}">
        <p14:creationId xmlns:p14="http://schemas.microsoft.com/office/powerpoint/2010/main" val="33363451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22</a:t>
            </a:fld>
            <a:endParaRPr lang="en-US" dirty="0"/>
          </a:p>
        </p:txBody>
      </p:sp>
    </p:spTree>
    <p:extLst>
      <p:ext uri="{BB962C8B-B14F-4D97-AF65-F5344CB8AC3E}">
        <p14:creationId xmlns:p14="http://schemas.microsoft.com/office/powerpoint/2010/main" val="39813300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23</a:t>
            </a:fld>
            <a:endParaRPr lang="en-US" dirty="0"/>
          </a:p>
        </p:txBody>
      </p:sp>
    </p:spTree>
    <p:extLst>
      <p:ext uri="{BB962C8B-B14F-4D97-AF65-F5344CB8AC3E}">
        <p14:creationId xmlns:p14="http://schemas.microsoft.com/office/powerpoint/2010/main" val="41469931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defTabSz="914248">
              <a:defRPr/>
            </a:pPr>
            <a:r>
              <a:rPr lang="en-US" dirty="0"/>
              <a:t>An LEA has options in how it derives this metric.  One approach is for the LEA to multiply the number of students identified by direct certification in a school by the 1.6 multiplier and divide by the enrollment in the school.  As noted in Question 6, to account for the difference in poverty rates when using free and reduced-price meals data for some schools and direct certification data for others, the multiplier of 1.6 is intended to approximate the free and reduced-price meals count for a Community Eligibility school.  A second approach is for the LEA to rank all of its schools solely on the basis of the percentage of students directly certified through SNAP (or another direct certification measure available annually) in both Community Eligibility and non-Community Eligibility schools.  (As noted in Question 12, because all schools, not just Community Eligibility schools, must directly certify students through SNAP, an LEA should have direct certification data for each of its schools.)  </a:t>
            </a:r>
          </a:p>
          <a:p>
            <a:endParaRPr lang="en-US" dirty="0"/>
          </a:p>
        </p:txBody>
      </p:sp>
      <p:sp>
        <p:nvSpPr>
          <p:cNvPr id="4" name="Slide Number Placeholder 3"/>
          <p:cNvSpPr>
            <a:spLocks noGrp="1"/>
          </p:cNvSpPr>
          <p:nvPr>
            <p:ph type="sldNum" sz="quarter" idx="10"/>
          </p:nvPr>
        </p:nvSpPr>
        <p:spPr/>
        <p:txBody>
          <a:bodyPr/>
          <a:lstStyle/>
          <a:p>
            <a:pPr lvl="0"/>
            <a:fld id="{AD999013-1001-437F-B0DA-FD3BC64AD860}" type="slidenum">
              <a:rPr lang="en-US" smtClean="0"/>
              <a:t>24</a:t>
            </a:fld>
            <a:endParaRPr lang="en-US" dirty="0"/>
          </a:p>
        </p:txBody>
      </p:sp>
      <p:sp>
        <p:nvSpPr>
          <p:cNvPr id="5" name="Date Placeholder 4"/>
          <p:cNvSpPr>
            <a:spLocks noGrp="1"/>
          </p:cNvSpPr>
          <p:nvPr>
            <p:ph type="dt" idx="11"/>
          </p:nvPr>
        </p:nvSpPr>
        <p:spPr/>
        <p:txBody>
          <a:bodyPr/>
          <a:lstStyle/>
          <a:p>
            <a:pPr lvl="0"/>
            <a:r>
              <a:rPr lang="en-US" dirty="0" smtClean="0"/>
              <a:t>4/15/2014</a:t>
            </a:r>
            <a:endParaRPr lang="en-US" dirty="0"/>
          </a:p>
        </p:txBody>
      </p:sp>
    </p:spTree>
    <p:extLst>
      <p:ext uri="{BB962C8B-B14F-4D97-AF65-F5344CB8AC3E}">
        <p14:creationId xmlns:p14="http://schemas.microsoft.com/office/powerpoint/2010/main" val="39698669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25</a:t>
            </a:fld>
            <a:endParaRPr lang="en-US" dirty="0"/>
          </a:p>
        </p:txBody>
      </p:sp>
    </p:spTree>
    <p:extLst>
      <p:ext uri="{BB962C8B-B14F-4D97-AF65-F5344CB8AC3E}">
        <p14:creationId xmlns:p14="http://schemas.microsoft.com/office/powerpoint/2010/main" val="22574285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26</a:t>
            </a:fld>
            <a:endParaRPr lang="en-US" dirty="0"/>
          </a:p>
        </p:txBody>
      </p:sp>
    </p:spTree>
    <p:extLst>
      <p:ext uri="{BB962C8B-B14F-4D97-AF65-F5344CB8AC3E}">
        <p14:creationId xmlns:p14="http://schemas.microsoft.com/office/powerpoint/2010/main" val="6122304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27</a:t>
            </a:fld>
            <a:endParaRPr lang="en-US" dirty="0"/>
          </a:p>
        </p:txBody>
      </p:sp>
    </p:spTree>
    <p:extLst>
      <p:ext uri="{BB962C8B-B14F-4D97-AF65-F5344CB8AC3E}">
        <p14:creationId xmlns:p14="http://schemas.microsoft.com/office/powerpoint/2010/main" val="35077740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lvl="0"/>
            <a:fld id="{AD999013-1001-437F-B0DA-FD3BC64AD860}" type="slidenum">
              <a:rPr lang="en-US" smtClean="0"/>
              <a:t>28</a:t>
            </a:fld>
            <a:endParaRPr lang="en-US" dirty="0"/>
          </a:p>
        </p:txBody>
      </p:sp>
      <p:sp>
        <p:nvSpPr>
          <p:cNvPr id="5" name="Date Placeholder 4"/>
          <p:cNvSpPr>
            <a:spLocks noGrp="1"/>
          </p:cNvSpPr>
          <p:nvPr>
            <p:ph type="dt" idx="11"/>
          </p:nvPr>
        </p:nvSpPr>
        <p:spPr/>
        <p:txBody>
          <a:bodyPr/>
          <a:lstStyle/>
          <a:p>
            <a:pPr lvl="0"/>
            <a:r>
              <a:rPr lang="en-US" dirty="0" smtClean="0"/>
              <a:t>4/15/2014</a:t>
            </a:r>
            <a:endParaRPr lang="en-US" dirty="0"/>
          </a:p>
        </p:txBody>
      </p:sp>
    </p:spTree>
    <p:extLst>
      <p:ext uri="{BB962C8B-B14F-4D97-AF65-F5344CB8AC3E}">
        <p14:creationId xmlns:p14="http://schemas.microsoft.com/office/powerpoint/2010/main" val="11665129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lvl="0"/>
            <a:fld id="{AD999013-1001-437F-B0DA-FD3BC64AD860}" type="slidenum">
              <a:rPr lang="en-US" smtClean="0"/>
              <a:t>29</a:t>
            </a:fld>
            <a:endParaRPr lang="en-US" dirty="0"/>
          </a:p>
        </p:txBody>
      </p:sp>
      <p:sp>
        <p:nvSpPr>
          <p:cNvPr id="5" name="Date Placeholder 4"/>
          <p:cNvSpPr>
            <a:spLocks noGrp="1"/>
          </p:cNvSpPr>
          <p:nvPr>
            <p:ph type="dt" idx="11"/>
          </p:nvPr>
        </p:nvSpPr>
        <p:spPr/>
        <p:txBody>
          <a:bodyPr/>
          <a:lstStyle/>
          <a:p>
            <a:pPr lvl="0"/>
            <a:r>
              <a:rPr lang="en-US" dirty="0" smtClean="0"/>
              <a:t>4/15/2014</a:t>
            </a:r>
            <a:endParaRPr lang="en-US" dirty="0"/>
          </a:p>
        </p:txBody>
      </p:sp>
    </p:spTree>
    <p:extLst>
      <p:ext uri="{BB962C8B-B14F-4D97-AF65-F5344CB8AC3E}">
        <p14:creationId xmlns:p14="http://schemas.microsoft.com/office/powerpoint/2010/main" val="36868356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lvl="0"/>
            <a:fld id="{AD999013-1001-437F-B0DA-FD3BC64AD860}" type="slidenum">
              <a:rPr lang="en-US" smtClean="0"/>
              <a:t>30</a:t>
            </a:fld>
            <a:endParaRPr lang="en-US" dirty="0"/>
          </a:p>
        </p:txBody>
      </p:sp>
      <p:sp>
        <p:nvSpPr>
          <p:cNvPr id="5" name="Date Placeholder 4"/>
          <p:cNvSpPr>
            <a:spLocks noGrp="1"/>
          </p:cNvSpPr>
          <p:nvPr>
            <p:ph type="dt" idx="11"/>
          </p:nvPr>
        </p:nvSpPr>
        <p:spPr/>
        <p:txBody>
          <a:bodyPr/>
          <a:lstStyle/>
          <a:p>
            <a:pPr lvl="0"/>
            <a:r>
              <a:rPr lang="en-US" dirty="0" smtClean="0"/>
              <a:t>4/15/2014</a:t>
            </a:r>
            <a:endParaRPr lang="en-US" dirty="0"/>
          </a:p>
        </p:txBody>
      </p:sp>
    </p:spTree>
    <p:extLst>
      <p:ext uri="{BB962C8B-B14F-4D97-AF65-F5344CB8AC3E}">
        <p14:creationId xmlns:p14="http://schemas.microsoft.com/office/powerpoint/2010/main" val="52502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defTabSz="914248">
              <a:defRPr/>
            </a:pPr>
            <a:r>
              <a:rPr lang="en-US" dirty="0" smtClean="0"/>
              <a:t>Bev</a:t>
            </a:r>
          </a:p>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3</a:t>
            </a:fld>
            <a:endParaRPr lang="en-US" dirty="0"/>
          </a:p>
        </p:txBody>
      </p:sp>
    </p:spTree>
    <p:extLst>
      <p:ext uri="{BB962C8B-B14F-4D97-AF65-F5344CB8AC3E}">
        <p14:creationId xmlns:p14="http://schemas.microsoft.com/office/powerpoint/2010/main" val="28765804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31</a:t>
            </a:fld>
            <a:endParaRPr lang="en-US" dirty="0"/>
          </a:p>
        </p:txBody>
      </p:sp>
    </p:spTree>
    <p:extLst>
      <p:ext uri="{BB962C8B-B14F-4D97-AF65-F5344CB8AC3E}">
        <p14:creationId xmlns:p14="http://schemas.microsoft.com/office/powerpoint/2010/main" val="16306029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32</a:t>
            </a:fld>
            <a:endParaRPr lang="en-US" dirty="0"/>
          </a:p>
        </p:txBody>
      </p:sp>
    </p:spTree>
    <p:extLst>
      <p:ext uri="{BB962C8B-B14F-4D97-AF65-F5344CB8AC3E}">
        <p14:creationId xmlns:p14="http://schemas.microsoft.com/office/powerpoint/2010/main" val="12372195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lvl="0"/>
            <a:fld id="{AD999013-1001-437F-B0DA-FD3BC64AD860}" type="slidenum">
              <a:rPr lang="en-US" smtClean="0"/>
              <a:t>33</a:t>
            </a:fld>
            <a:endParaRPr lang="en-US" dirty="0"/>
          </a:p>
        </p:txBody>
      </p:sp>
      <p:sp>
        <p:nvSpPr>
          <p:cNvPr id="5" name="Date Placeholder 4"/>
          <p:cNvSpPr>
            <a:spLocks noGrp="1"/>
          </p:cNvSpPr>
          <p:nvPr>
            <p:ph type="dt" idx="11"/>
          </p:nvPr>
        </p:nvSpPr>
        <p:spPr/>
        <p:txBody>
          <a:bodyPr/>
          <a:lstStyle/>
          <a:p>
            <a:pPr lvl="0"/>
            <a:r>
              <a:rPr lang="en-US" dirty="0" smtClean="0"/>
              <a:t>4/15/2014</a:t>
            </a:r>
            <a:endParaRPr lang="en-US" dirty="0"/>
          </a:p>
        </p:txBody>
      </p:sp>
    </p:spTree>
    <p:extLst>
      <p:ext uri="{BB962C8B-B14F-4D97-AF65-F5344CB8AC3E}">
        <p14:creationId xmlns:p14="http://schemas.microsoft.com/office/powerpoint/2010/main" val="32227292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
            </a:r>
            <a:br>
              <a:rPr lang="en-US" dirty="0"/>
            </a:br>
            <a:endParaRPr lang="en-US" dirty="0"/>
          </a:p>
          <a:p>
            <a:endParaRPr lang="en-US" dirty="0" smtClean="0"/>
          </a:p>
        </p:txBody>
      </p:sp>
      <p:sp>
        <p:nvSpPr>
          <p:cNvPr id="4" name="Slide Number Placeholder 3"/>
          <p:cNvSpPr>
            <a:spLocks noGrp="1"/>
          </p:cNvSpPr>
          <p:nvPr>
            <p:ph type="sldNum" sz="quarter" idx="10"/>
          </p:nvPr>
        </p:nvSpPr>
        <p:spPr/>
        <p:txBody>
          <a:bodyPr/>
          <a:lstStyle/>
          <a:p>
            <a:pPr lvl="0"/>
            <a:fld id="{AD999013-1001-437F-B0DA-FD3BC64AD860}" type="slidenum">
              <a:rPr lang="en-US" smtClean="0"/>
              <a:t>34</a:t>
            </a:fld>
            <a:endParaRPr lang="en-US" dirty="0"/>
          </a:p>
        </p:txBody>
      </p:sp>
      <p:sp>
        <p:nvSpPr>
          <p:cNvPr id="5" name="Date Placeholder 4"/>
          <p:cNvSpPr>
            <a:spLocks noGrp="1"/>
          </p:cNvSpPr>
          <p:nvPr>
            <p:ph type="dt" idx="11"/>
          </p:nvPr>
        </p:nvSpPr>
        <p:spPr/>
        <p:txBody>
          <a:bodyPr/>
          <a:lstStyle/>
          <a:p>
            <a:pPr lvl="0"/>
            <a:r>
              <a:rPr lang="en-US" dirty="0" smtClean="0"/>
              <a:t>4/15/2014</a:t>
            </a:r>
            <a:endParaRPr lang="en-US" dirty="0"/>
          </a:p>
        </p:txBody>
      </p:sp>
    </p:spTree>
    <p:extLst>
      <p:ext uri="{BB962C8B-B14F-4D97-AF65-F5344CB8AC3E}">
        <p14:creationId xmlns:p14="http://schemas.microsoft.com/office/powerpoint/2010/main" val="4292677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35</a:t>
            </a:fld>
            <a:endParaRPr lang="en-US" dirty="0"/>
          </a:p>
        </p:txBody>
      </p:sp>
    </p:spTree>
    <p:extLst>
      <p:ext uri="{BB962C8B-B14F-4D97-AF65-F5344CB8AC3E}">
        <p14:creationId xmlns:p14="http://schemas.microsoft.com/office/powerpoint/2010/main" val="8078972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36</a:t>
            </a:fld>
            <a:endParaRPr lang="en-US" dirty="0"/>
          </a:p>
        </p:txBody>
      </p:sp>
    </p:spTree>
    <p:extLst>
      <p:ext uri="{BB962C8B-B14F-4D97-AF65-F5344CB8AC3E}">
        <p14:creationId xmlns:p14="http://schemas.microsoft.com/office/powerpoint/2010/main" val="11454846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37</a:t>
            </a:fld>
            <a:endParaRPr lang="en-US" dirty="0"/>
          </a:p>
        </p:txBody>
      </p:sp>
    </p:spTree>
    <p:extLst>
      <p:ext uri="{BB962C8B-B14F-4D97-AF65-F5344CB8AC3E}">
        <p14:creationId xmlns:p14="http://schemas.microsoft.com/office/powerpoint/2010/main" val="35541941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When a determination of an individual student’s economic status is needed such as for the disaggregation of data (i.e. NePAS, AYP, SOSR, etc., use the third bullet above.</a:t>
            </a:r>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38</a:t>
            </a:fld>
            <a:endParaRPr lang="en-US" dirty="0"/>
          </a:p>
        </p:txBody>
      </p:sp>
    </p:spTree>
    <p:extLst>
      <p:ext uri="{BB962C8B-B14F-4D97-AF65-F5344CB8AC3E}">
        <p14:creationId xmlns:p14="http://schemas.microsoft.com/office/powerpoint/2010/main" val="26523654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39</a:t>
            </a:fld>
            <a:endParaRPr lang="en-US" dirty="0"/>
          </a:p>
        </p:txBody>
      </p:sp>
    </p:spTree>
    <p:extLst>
      <p:ext uri="{BB962C8B-B14F-4D97-AF65-F5344CB8AC3E}">
        <p14:creationId xmlns:p14="http://schemas.microsoft.com/office/powerpoint/2010/main" val="17206930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40</a:t>
            </a:fld>
            <a:endParaRPr lang="en-US" dirty="0"/>
          </a:p>
        </p:txBody>
      </p:sp>
    </p:spTree>
    <p:extLst>
      <p:ext uri="{BB962C8B-B14F-4D97-AF65-F5344CB8AC3E}">
        <p14:creationId xmlns:p14="http://schemas.microsoft.com/office/powerpoint/2010/main" val="246777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Bev</a:t>
            </a:r>
          </a:p>
          <a:p>
            <a:r>
              <a:rPr lang="en-US" dirty="0" smtClean="0"/>
              <a:t>School meal programs determine eligibility through:</a:t>
            </a:r>
          </a:p>
          <a:p>
            <a:endParaRPr lang="en-US" sz="1400" dirty="0"/>
          </a:p>
          <a:p>
            <a:r>
              <a:rPr lang="en-US" sz="1400" u="sng" dirty="0"/>
              <a:t>F/R  FAMILY MEAL APPLICATION</a:t>
            </a:r>
            <a:r>
              <a:rPr lang="en-US" sz="1400" dirty="0"/>
              <a:t>  Household income applications</a:t>
            </a:r>
          </a:p>
          <a:p>
            <a:endParaRPr lang="en-US" sz="1400" dirty="0"/>
          </a:p>
          <a:p>
            <a:r>
              <a:rPr lang="en-US" sz="1400" u="sng" dirty="0"/>
              <a:t>Participation in assistance program (categorical eligibility)</a:t>
            </a:r>
          </a:p>
          <a:p>
            <a:pPr marL="514264" indent="-514264">
              <a:buAutoNum type="arabicPeriod"/>
            </a:pPr>
            <a:r>
              <a:rPr lang="en-US" dirty="0"/>
              <a:t>F/R  FAMILY MEAL APPLICATION Through case number on application </a:t>
            </a:r>
            <a:r>
              <a:rPr lang="en-US" dirty="0" smtClean="0"/>
              <a:t>(e.g. </a:t>
            </a:r>
            <a:r>
              <a:rPr lang="en-US" dirty="0"/>
              <a:t>(SNAP))</a:t>
            </a:r>
          </a:p>
          <a:p>
            <a:pPr marL="514264" indent="-514264">
              <a:buAutoNum type="arabicPeriod"/>
            </a:pPr>
            <a:endParaRPr lang="en-US" dirty="0"/>
          </a:p>
          <a:p>
            <a:r>
              <a:rPr lang="en-US" dirty="0"/>
              <a:t>Eva</a:t>
            </a:r>
          </a:p>
          <a:p>
            <a:pPr marL="514264" indent="-514264">
              <a:buAutoNum type="arabicPeriod"/>
            </a:pPr>
            <a:r>
              <a:rPr lang="en-US" dirty="0"/>
              <a:t>Directly certified through matching participant lists with enrollment lists</a:t>
            </a:r>
          </a:p>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4</a:t>
            </a:fld>
            <a:endParaRPr lang="en-US" dirty="0"/>
          </a:p>
        </p:txBody>
      </p:sp>
    </p:spTree>
    <p:extLst>
      <p:ext uri="{BB962C8B-B14F-4D97-AF65-F5344CB8AC3E}">
        <p14:creationId xmlns:p14="http://schemas.microsoft.com/office/powerpoint/2010/main" val="1382442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defTabSz="906902">
              <a:defRPr/>
            </a:pPr>
            <a:r>
              <a:rPr lang="en-US" dirty="0" smtClean="0"/>
              <a:t>Any school district can use this provision if at least one of its schools has </a:t>
            </a:r>
            <a:r>
              <a:rPr lang="en-US" b="1" dirty="0" smtClean="0"/>
              <a:t>40 percent </a:t>
            </a:r>
            <a:r>
              <a:rPr lang="en-US" dirty="0" smtClean="0"/>
              <a:t>or more students certified for free meals without application (called “</a:t>
            </a:r>
            <a:r>
              <a:rPr lang="en-US" b="1" dirty="0" smtClean="0">
                <a:solidFill>
                  <a:srgbClr val="C00000"/>
                </a:solidFill>
              </a:rPr>
              <a:t>Identified Students</a:t>
            </a:r>
            <a:r>
              <a:rPr lang="en-US" dirty="0" smtClean="0"/>
              <a:t>”) </a:t>
            </a:r>
          </a:p>
          <a:p>
            <a:endParaRPr lang="en-US" dirty="0" smtClean="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5</a:t>
            </a:fld>
            <a:endParaRPr lang="en-US" dirty="0"/>
          </a:p>
        </p:txBody>
      </p:sp>
    </p:spTree>
    <p:extLst>
      <p:ext uri="{BB962C8B-B14F-4D97-AF65-F5344CB8AC3E}">
        <p14:creationId xmlns:p14="http://schemas.microsoft.com/office/powerpoint/2010/main" val="643195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Bev</a:t>
            </a:r>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6</a:t>
            </a:fld>
            <a:endParaRPr lang="en-US" dirty="0"/>
          </a:p>
        </p:txBody>
      </p:sp>
    </p:spTree>
    <p:extLst>
      <p:ext uri="{BB962C8B-B14F-4D97-AF65-F5344CB8AC3E}">
        <p14:creationId xmlns:p14="http://schemas.microsoft.com/office/powerpoint/2010/main" val="2027988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BB and ES</a:t>
            </a:r>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7</a:t>
            </a:fld>
            <a:endParaRPr lang="en-US" dirty="0"/>
          </a:p>
        </p:txBody>
      </p:sp>
    </p:spTree>
    <p:extLst>
      <p:ext uri="{BB962C8B-B14F-4D97-AF65-F5344CB8AC3E}">
        <p14:creationId xmlns:p14="http://schemas.microsoft.com/office/powerpoint/2010/main" val="2921970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Eva</a:t>
            </a:r>
          </a:p>
          <a:p>
            <a:r>
              <a:rPr lang="en-US" dirty="0" smtClean="0"/>
              <a:t>Includes children who are certified for free meals without application because they are </a:t>
            </a:r>
          </a:p>
          <a:p>
            <a:pPr lvl="1"/>
            <a:r>
              <a:rPr lang="en-US" dirty="0" smtClean="0"/>
              <a:t>in foster care in Head Start </a:t>
            </a:r>
          </a:p>
          <a:p>
            <a:pPr lvl="1"/>
            <a:r>
              <a:rPr lang="en-US" dirty="0" smtClean="0"/>
              <a:t>homeless</a:t>
            </a:r>
          </a:p>
          <a:p>
            <a:pPr lvl="1"/>
            <a:r>
              <a:rPr lang="en-US" dirty="0" smtClean="0"/>
              <a:t>migrant</a:t>
            </a:r>
          </a:p>
          <a:p>
            <a:pPr lvl="1"/>
            <a:r>
              <a:rPr lang="en-US" dirty="0" smtClean="0"/>
              <a:t>runaway</a:t>
            </a:r>
          </a:p>
          <a:p>
            <a:endParaRPr lang="en-US" dirty="0" smtClean="0"/>
          </a:p>
          <a:p>
            <a:endParaRPr lang="en-US" dirty="0" smtClean="0"/>
          </a:p>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8</a:t>
            </a:fld>
            <a:endParaRPr lang="en-US" dirty="0"/>
          </a:p>
        </p:txBody>
      </p:sp>
    </p:spTree>
    <p:extLst>
      <p:ext uri="{BB962C8B-B14F-4D97-AF65-F5344CB8AC3E}">
        <p14:creationId xmlns:p14="http://schemas.microsoft.com/office/powerpoint/2010/main" val="2921970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“enrolled</a:t>
            </a:r>
            <a:r>
              <a:rPr lang="en-US" u="none" baseline="0" dirty="0" smtClean="0"/>
              <a:t> students” defined as those students with access to school meals</a:t>
            </a:r>
            <a:endParaRPr lang="en-US" u="sng" dirty="0" smtClean="0"/>
          </a:p>
          <a:p>
            <a:endParaRPr lang="en-US" dirty="0"/>
          </a:p>
        </p:txBody>
      </p:sp>
      <p:sp>
        <p:nvSpPr>
          <p:cNvPr id="4" name="Date Placeholder 3"/>
          <p:cNvSpPr>
            <a:spLocks noGrp="1"/>
          </p:cNvSpPr>
          <p:nvPr>
            <p:ph type="dt" idx="10"/>
          </p:nvPr>
        </p:nvSpPr>
        <p:spPr/>
        <p:txBody>
          <a:bodyPr/>
          <a:lstStyle/>
          <a:p>
            <a:pPr lvl="0"/>
            <a:r>
              <a:rPr lang="en-US" dirty="0" smtClean="0"/>
              <a:t>4/15/2014</a:t>
            </a:r>
            <a:endParaRPr lang="en-US" dirty="0"/>
          </a:p>
        </p:txBody>
      </p:sp>
      <p:sp>
        <p:nvSpPr>
          <p:cNvPr id="5" name="Slide Number Placeholder 4"/>
          <p:cNvSpPr>
            <a:spLocks noGrp="1"/>
          </p:cNvSpPr>
          <p:nvPr>
            <p:ph type="sldNum" sz="quarter" idx="11"/>
          </p:nvPr>
        </p:nvSpPr>
        <p:spPr/>
        <p:txBody>
          <a:bodyPr/>
          <a:lstStyle/>
          <a:p>
            <a:pPr lvl="0"/>
            <a:fld id="{AD999013-1001-437F-B0DA-FD3BC64AD860}" type="slidenum">
              <a:rPr lang="en-US" smtClean="0"/>
              <a:t>9</a:t>
            </a:fld>
            <a:endParaRPr lang="en-US" dirty="0"/>
          </a:p>
        </p:txBody>
      </p:sp>
    </p:spTree>
    <p:extLst>
      <p:ext uri="{BB962C8B-B14F-4D97-AF65-F5344CB8AC3E}">
        <p14:creationId xmlns:p14="http://schemas.microsoft.com/office/powerpoint/2010/main" val="10055638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a:prstGeom prst="rect">
            <a:avLst/>
          </a:prstGeom>
          <a:noFill/>
          <a:ln>
            <a:noFill/>
          </a:ln>
        </p:spPr>
        <p:txBody>
          <a:bodyPr vert="horz" wrap="square" lIns="91440" tIns="45720" rIns="91440" bIns="45720" anchor="t" anchorCtr="1" compatLnSpc="1"/>
          <a:lst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sz="1400">
                <a:solidFill>
                  <a:schemeClr val="tx1"/>
                </a:solidFill>
              </a:defRPr>
            </a:lvl1pPr>
          </a:lstStyle>
          <a:p>
            <a:r>
              <a:rPr lang="en-US" dirty="0" smtClean="0"/>
              <a:t>7/30/2014</a:t>
            </a:r>
            <a:endParaRPr lang="en-US" dirty="0"/>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sz="1400" b="1">
                <a:solidFill>
                  <a:schemeClr val="tx1"/>
                </a:solidFill>
              </a:defRPr>
            </a:lvl1pPr>
          </a:lstStyle>
          <a:p>
            <a:fld id="{C9B94574-4703-4542-85F3-C3C355A78205}" type="slidenum">
              <a:rPr lang="en-US" smtClean="0"/>
              <a:pPr/>
              <a:t>‹#›</a:t>
            </a:fld>
            <a:endParaRPr lang="en-US" dirty="0"/>
          </a:p>
        </p:txBody>
      </p:sp>
      <p:pic>
        <p:nvPicPr>
          <p:cNvPr id="7" name="Picture 7" descr="NDE Alternate Logo Color.gif"/>
          <p:cNvPicPr>
            <a:picLocks noChangeAspect="1"/>
          </p:cNvPicPr>
          <p:nvPr/>
        </p:nvPicPr>
        <p:blipFill>
          <a:blip r:embed="rId2" cstate="print"/>
          <a:stretch>
            <a:fillRect/>
          </a:stretch>
        </p:blipFill>
        <p:spPr>
          <a:xfrm>
            <a:off x="838203" y="152403"/>
            <a:ext cx="4419596" cy="418420"/>
          </a:xfrm>
          <a:prstGeom prst="rect">
            <a:avLst/>
          </a:prstGeom>
          <a:noFill/>
          <a:ln>
            <a:noFill/>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en-US" sz="2000" b="1" i="0" u="none" strike="noStrike" kern="1200" cap="none" spc="0" baseline="0">
                <a:solidFill>
                  <a:srgbClr val="000000"/>
                </a:solidFill>
                <a:uFillTx/>
                <a:latin typeface="Calibri"/>
              </a:defRPr>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dirty="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r>
              <a:rPr lang="en-US" dirty="0" smtClean="0"/>
              <a:t>4/15/2014</a:t>
            </a:r>
            <a:endParaRPr lang="en-US" dirty="0"/>
          </a:p>
        </p:txBody>
      </p:sp>
      <p:sp>
        <p:nvSpPr>
          <p:cNvPr id="6" name="Footer Placeholder 5"/>
          <p:cNvSpPr txBox="1">
            <a:spLocks noGrp="1"/>
          </p:cNvSpPr>
          <p:nvPr>
            <p:ph type="ftr" sz="quarter" idx="9"/>
          </p:nvPr>
        </p:nvSpPr>
        <p:spPr/>
        <p:txBody>
          <a:bodyPr/>
          <a:lstStyle>
            <a:lvl1pPr>
              <a:defRPr/>
            </a:lvl1pPr>
          </a:lstStyle>
          <a:p>
            <a:pPr lvl="0"/>
            <a:endParaRPr lang="en-US" dirty="0"/>
          </a:p>
        </p:txBody>
      </p:sp>
      <p:sp>
        <p:nvSpPr>
          <p:cNvPr id="7" name="Slide Number Placeholder 6"/>
          <p:cNvSpPr txBox="1">
            <a:spLocks noGrp="1"/>
          </p:cNvSpPr>
          <p:nvPr>
            <p:ph type="sldNum" sz="quarter" idx="8"/>
          </p:nvPr>
        </p:nvSpPr>
        <p:spPr/>
        <p:txBody>
          <a:bodyPr/>
          <a:lstStyle>
            <a:lvl1pPr>
              <a:defRPr/>
            </a:lvl1pPr>
          </a:lstStyle>
          <a:p>
            <a:pPr lvl="0"/>
            <a:fld id="{872E9A82-AA46-4BA1-AE23-901B95F980AD}" type="slidenum">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1" compatLnSpc="1"/>
          <a:lst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r>
              <a:rPr lang="en-US" dirty="0" smtClean="0"/>
              <a:t>4/15/2014</a:t>
            </a:r>
            <a:endParaRPr lang="en-US" dirty="0"/>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a:lvl1pPr>
          </a:lstStyle>
          <a:p>
            <a:pPr lvl="0"/>
            <a:fld id="{5E7AF550-37F2-45BE-AFA3-813E0ABBE61B}" type="slidenum">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a:prstGeom prst="rect">
            <a:avLst/>
          </a:prstGeom>
          <a:noFill/>
          <a:ln>
            <a:noFill/>
          </a:ln>
        </p:spPr>
        <p:txBody>
          <a:bodyPr vert="eaVert" wrap="square" lIns="91440" tIns="45720" rIns="91440" bIns="45720" anchor="t" anchorCtr="1" compatLnSpc="1"/>
          <a:lst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r>
              <a:rPr lang="en-US" dirty="0" smtClean="0"/>
              <a:t>4/15/2014</a:t>
            </a:r>
            <a:endParaRPr lang="en-US" dirty="0"/>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a:lvl1pPr>
          </a:lstStyle>
          <a:p>
            <a:pPr lvl="0"/>
            <a:fld id="{88C80249-232A-458A-A3A4-16CD4FB0341A}" type="slidenum">
              <a:t>‹#›</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Date Placeholder 2"/>
          <p:cNvSpPr txBox="1">
            <a:spLocks noGrp="1"/>
          </p:cNvSpPr>
          <p:nvPr>
            <p:ph type="dt" sz="half" idx="7"/>
          </p:nvPr>
        </p:nvSpPr>
        <p:spPr/>
        <p:txBody>
          <a:bodyPr/>
          <a:lstStyle>
            <a:lvl1pPr>
              <a:defRPr/>
            </a:lvl1pPr>
          </a:lstStyle>
          <a:p>
            <a:r>
              <a:rPr lang="en-US" dirty="0" smtClean="0"/>
              <a:t>7/30/2014</a:t>
            </a:r>
            <a:endParaRPr lang="en-US" dirty="0"/>
          </a:p>
        </p:txBody>
      </p:sp>
      <p:sp>
        <p:nvSpPr>
          <p:cNvPr id="3" name="Footer Placeholder 3"/>
          <p:cNvSpPr txBox="1">
            <a:spLocks noGrp="1"/>
          </p:cNvSpPr>
          <p:nvPr>
            <p:ph type="ftr" sz="quarter" idx="9"/>
          </p:nvPr>
        </p:nvSpPr>
        <p:spPr/>
        <p:txBody>
          <a:bodyPr/>
          <a:lstStyle>
            <a:lvl1pPr>
              <a:defRPr/>
            </a:lvl1pPr>
          </a:lstStyle>
          <a:p>
            <a:pPr lvl="0"/>
            <a:endParaRPr lang="en-US" dirty="0"/>
          </a:p>
        </p:txBody>
      </p:sp>
      <p:sp>
        <p:nvSpPr>
          <p:cNvPr id="4" name="Slide Number Placeholder 4"/>
          <p:cNvSpPr txBox="1">
            <a:spLocks noGrp="1"/>
          </p:cNvSpPr>
          <p:nvPr>
            <p:ph type="sldNum" sz="quarter" idx="8"/>
          </p:nvPr>
        </p:nvSpPr>
        <p:spPr/>
        <p:txBody>
          <a:bodyPr/>
          <a:lstStyle>
            <a:lvl1pPr>
              <a:defRPr/>
            </a:lvl1pPr>
          </a:lstStyle>
          <a:p>
            <a:pPr lvl="0"/>
            <a:fld id="{3D3F2C32-C739-4EEF-98FD-B2B30D65D600}" type="slidenum">
              <a:t>‹#›</a:t>
            </a:fld>
            <a:endParaRPr lang="en-US" dirty="0"/>
          </a:p>
        </p:txBody>
      </p:sp>
      <p:sp>
        <p:nvSpPr>
          <p:cNvPr id="5" name="Content Placeholder 6"/>
          <p:cNvSpPr txBox="1">
            <a:spLocks noGrp="1"/>
          </p:cNvSpPr>
          <p:nvPr>
            <p:ph idx="4294967295"/>
          </p:nvPr>
        </p:nvSpPr>
        <p:spPr>
          <a:xfrm>
            <a:off x="533396" y="990596"/>
            <a:ext cx="8153403" cy="50292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1" compatLnSpc="1"/>
          <a:lst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dirty="0" smtClean="0"/>
              <a:t>7/30/2014</a:t>
            </a:r>
            <a:endParaRPr lang="en-US" dirty="0"/>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D52D5A37-90DC-4498-8A6C-2AD03F5ED804}" type="slidenum">
              <a:rPr lang="en-US" smtClean="0"/>
              <a:pPr/>
              <a:t>‹#›</a:t>
            </a:fld>
            <a:endParaRPr lang="en-US" dirty="0"/>
          </a:p>
        </p:txBody>
      </p:sp>
      <p:sp>
        <p:nvSpPr>
          <p:cNvPr id="9" name="Footer Placeholder 8"/>
          <p:cNvSpPr>
            <a:spLocks noGrp="1"/>
          </p:cNvSpPr>
          <p:nvPr>
            <p:ph type="ftr" sz="quarter" idx="12"/>
          </p:nvPr>
        </p:nvSpPr>
        <p:spPr/>
        <p:txBody>
          <a:bodyPr/>
          <a:lstStyle/>
          <a:p>
            <a:pPr lvl="0"/>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1" compatLnSpc="1"/>
          <a:lst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r>
              <a:rPr lang="en-US" dirty="0" smtClean="0"/>
              <a:t>7/30/2014</a:t>
            </a:r>
            <a:endParaRPr lang="en-US" dirty="0"/>
          </a:p>
        </p:txBody>
      </p:sp>
      <p:sp>
        <p:nvSpPr>
          <p:cNvPr id="4" name="Footer Placeholder 3"/>
          <p:cNvSpPr txBox="1">
            <a:spLocks noGrp="1"/>
          </p:cNvSpPr>
          <p:nvPr>
            <p:ph type="ftr" sz="quarter" idx="9"/>
          </p:nvPr>
        </p:nvSpPr>
        <p:spPr/>
        <p:txBody>
          <a:bodyPr/>
          <a:lstStyle>
            <a:lvl1pPr>
              <a:defRPr/>
            </a:lvl1pPr>
          </a:lstStyle>
          <a:p>
            <a:pPr lvl="0"/>
            <a:endParaRPr lang="en-US" dirty="0"/>
          </a:p>
        </p:txBody>
      </p:sp>
      <p:sp>
        <p:nvSpPr>
          <p:cNvPr id="5" name="Slide Number Placeholder 4"/>
          <p:cNvSpPr txBox="1">
            <a:spLocks noGrp="1"/>
          </p:cNvSpPr>
          <p:nvPr>
            <p:ph type="sldNum" sz="quarter" idx="8"/>
          </p:nvPr>
        </p:nvSpPr>
        <p:spPr/>
        <p:txBody>
          <a:bodyPr/>
          <a:lstStyle>
            <a:lvl1pPr>
              <a:defRPr/>
            </a:lvl1pPr>
          </a:lstStyle>
          <a:p>
            <a:pPr lvl="0"/>
            <a:fld id="{E8E4F431-48C5-498F-A9E7-B54C48E42CF5}" type="slidenum">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4000" b="1" i="0" u="none" strike="noStrike" kern="1200" cap="all" spc="0" baseline="0">
                <a:solidFill>
                  <a:srgbClr val="000000"/>
                </a:solidFill>
                <a:uFillTx/>
                <a:latin typeface="Calibri"/>
              </a:defRPr>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r>
              <a:rPr lang="en-US" dirty="0" smtClean="0"/>
              <a:t>7/30/2014</a:t>
            </a:r>
            <a:endParaRPr lang="en-US" dirty="0"/>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a:lvl1pPr>
          </a:lstStyle>
          <a:p>
            <a:pPr lvl="0"/>
            <a:fld id="{4BE0D98E-E715-4A62-9F85-96D0DD760E0D}" type="slidenum">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1" compatLnSpc="1"/>
          <a:lst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r>
              <a:rPr lang="en-US" dirty="0" smtClean="0"/>
              <a:t>4/15/2014</a:t>
            </a:r>
            <a:endParaRPr lang="en-US" dirty="0"/>
          </a:p>
        </p:txBody>
      </p:sp>
      <p:sp>
        <p:nvSpPr>
          <p:cNvPr id="6" name="Footer Placeholder 5"/>
          <p:cNvSpPr txBox="1">
            <a:spLocks noGrp="1"/>
          </p:cNvSpPr>
          <p:nvPr>
            <p:ph type="ftr" sz="quarter" idx="9"/>
          </p:nvPr>
        </p:nvSpPr>
        <p:spPr/>
        <p:txBody>
          <a:bodyPr/>
          <a:lstStyle>
            <a:lvl1pPr>
              <a:defRPr/>
            </a:lvl1pPr>
          </a:lstStyle>
          <a:p>
            <a:pPr lvl="0"/>
            <a:endParaRPr lang="en-US" dirty="0"/>
          </a:p>
        </p:txBody>
      </p:sp>
      <p:sp>
        <p:nvSpPr>
          <p:cNvPr id="7" name="Slide Number Placeholder 6"/>
          <p:cNvSpPr txBox="1">
            <a:spLocks noGrp="1"/>
          </p:cNvSpPr>
          <p:nvPr>
            <p:ph type="sldNum" sz="quarter" idx="8"/>
          </p:nvPr>
        </p:nvSpPr>
        <p:spPr/>
        <p:txBody>
          <a:bodyPr/>
          <a:lstStyle>
            <a:lvl1pPr>
              <a:defRPr/>
            </a:lvl1pPr>
          </a:lstStyle>
          <a:p>
            <a:pPr lvl="0"/>
            <a:fld id="{4589E20D-F585-4782-A173-D13148CC6562}" type="slidenum">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1" compatLnSpc="1"/>
          <a:lst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r>
              <a:rPr lang="en-US" dirty="0" smtClean="0"/>
              <a:t>4/15/2014</a:t>
            </a:r>
            <a:endParaRPr lang="en-US" dirty="0"/>
          </a:p>
        </p:txBody>
      </p:sp>
      <p:sp>
        <p:nvSpPr>
          <p:cNvPr id="8" name="Footer Placeholder 7"/>
          <p:cNvSpPr txBox="1">
            <a:spLocks noGrp="1"/>
          </p:cNvSpPr>
          <p:nvPr>
            <p:ph type="ftr" sz="quarter" idx="9"/>
          </p:nvPr>
        </p:nvSpPr>
        <p:spPr/>
        <p:txBody>
          <a:bodyPr/>
          <a:lstStyle>
            <a:lvl1pPr>
              <a:defRPr/>
            </a:lvl1pPr>
          </a:lstStyle>
          <a:p>
            <a:pPr lvl="0"/>
            <a:endParaRPr lang="en-US" dirty="0"/>
          </a:p>
        </p:txBody>
      </p:sp>
      <p:sp>
        <p:nvSpPr>
          <p:cNvPr id="9" name="Slide Number Placeholder 8"/>
          <p:cNvSpPr txBox="1">
            <a:spLocks noGrp="1"/>
          </p:cNvSpPr>
          <p:nvPr>
            <p:ph type="sldNum" sz="quarter" idx="8"/>
          </p:nvPr>
        </p:nvSpPr>
        <p:spPr/>
        <p:txBody>
          <a:bodyPr/>
          <a:lstStyle>
            <a:lvl1pPr>
              <a:defRPr/>
            </a:lvl1pPr>
          </a:lstStyle>
          <a:p>
            <a:pPr lvl="0"/>
            <a:fld id="{820B15DE-D7D6-4080-BF6D-6E4202B4E30C}" type="slidenum">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1" compatLnSpc="1"/>
          <a:lst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r>
              <a:rPr lang="en-US" dirty="0" smtClean="0"/>
              <a:t>7/30/2014</a:t>
            </a:r>
            <a:endParaRPr lang="en-US" dirty="0"/>
          </a:p>
        </p:txBody>
      </p:sp>
      <p:sp>
        <p:nvSpPr>
          <p:cNvPr id="4" name="Footer Placeholder 3"/>
          <p:cNvSpPr txBox="1">
            <a:spLocks noGrp="1"/>
          </p:cNvSpPr>
          <p:nvPr>
            <p:ph type="ftr" sz="quarter" idx="9"/>
          </p:nvPr>
        </p:nvSpPr>
        <p:spPr/>
        <p:txBody>
          <a:bodyPr/>
          <a:lstStyle>
            <a:lvl1pPr>
              <a:defRPr/>
            </a:lvl1pPr>
          </a:lstStyle>
          <a:p>
            <a:pPr lvl="0"/>
            <a:endParaRPr lang="en-US" dirty="0"/>
          </a:p>
        </p:txBody>
      </p:sp>
      <p:sp>
        <p:nvSpPr>
          <p:cNvPr id="5" name="Slide Number Placeholder 4"/>
          <p:cNvSpPr txBox="1">
            <a:spLocks noGrp="1"/>
          </p:cNvSpPr>
          <p:nvPr>
            <p:ph type="sldNum" sz="quarter" idx="8"/>
          </p:nvPr>
        </p:nvSpPr>
        <p:spPr/>
        <p:txBody>
          <a:bodyPr/>
          <a:lstStyle>
            <a:lvl1pPr>
              <a:defRPr/>
            </a:lvl1pPr>
          </a:lstStyle>
          <a:p>
            <a:pPr lvl="0"/>
            <a:fld id="{3E23D1ED-3922-46C2-AD10-29E9FA5C8FC7}" type="slidenum">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r>
              <a:rPr lang="en-US" dirty="0" smtClean="0"/>
              <a:t>7/30/2014</a:t>
            </a:r>
            <a:endParaRPr lang="en-US" dirty="0"/>
          </a:p>
        </p:txBody>
      </p:sp>
      <p:sp>
        <p:nvSpPr>
          <p:cNvPr id="3" name="Footer Placeholder 2"/>
          <p:cNvSpPr txBox="1">
            <a:spLocks noGrp="1"/>
          </p:cNvSpPr>
          <p:nvPr>
            <p:ph type="ftr" sz="quarter" idx="9"/>
          </p:nvPr>
        </p:nvSpPr>
        <p:spPr/>
        <p:txBody>
          <a:bodyPr/>
          <a:lstStyle>
            <a:lvl1pPr>
              <a:defRPr/>
            </a:lvl1pPr>
          </a:lstStyle>
          <a:p>
            <a:pPr lvl="0"/>
            <a:endParaRPr lang="en-US" dirty="0"/>
          </a:p>
        </p:txBody>
      </p:sp>
      <p:sp>
        <p:nvSpPr>
          <p:cNvPr id="4" name="Slide Number Placeholder 3"/>
          <p:cNvSpPr txBox="1">
            <a:spLocks noGrp="1"/>
          </p:cNvSpPr>
          <p:nvPr>
            <p:ph type="sldNum" sz="quarter" idx="8"/>
          </p:nvPr>
        </p:nvSpPr>
        <p:spPr/>
        <p:txBody>
          <a:bodyPr/>
          <a:lstStyle>
            <a:lvl1pPr>
              <a:defRPr/>
            </a:lvl1pPr>
          </a:lstStyle>
          <a:p>
            <a:pPr lvl="0"/>
            <a:fld id="{04417540-58B6-413E-A148-5561292C012B}" type="slidenum">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en-US" sz="2000" b="1" i="0" u="none" strike="noStrike" kern="1200" cap="none" spc="0" baseline="0">
                <a:solidFill>
                  <a:srgbClr val="000000"/>
                </a:solidFill>
                <a:uFillTx/>
                <a:latin typeface="Calibri"/>
              </a:defRPr>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r>
              <a:rPr lang="en-US" dirty="0" smtClean="0"/>
              <a:t>4/15/2014</a:t>
            </a:r>
            <a:endParaRPr lang="en-US" dirty="0"/>
          </a:p>
        </p:txBody>
      </p:sp>
      <p:sp>
        <p:nvSpPr>
          <p:cNvPr id="6" name="Footer Placeholder 5"/>
          <p:cNvSpPr txBox="1">
            <a:spLocks noGrp="1"/>
          </p:cNvSpPr>
          <p:nvPr>
            <p:ph type="ftr" sz="quarter" idx="9"/>
          </p:nvPr>
        </p:nvSpPr>
        <p:spPr/>
        <p:txBody>
          <a:bodyPr/>
          <a:lstStyle>
            <a:lvl1pPr>
              <a:defRPr/>
            </a:lvl1pPr>
          </a:lstStyle>
          <a:p>
            <a:pPr lvl="0"/>
            <a:endParaRPr lang="en-US" dirty="0"/>
          </a:p>
        </p:txBody>
      </p:sp>
      <p:sp>
        <p:nvSpPr>
          <p:cNvPr id="7" name="Slide Number Placeholder 6"/>
          <p:cNvSpPr txBox="1">
            <a:spLocks noGrp="1"/>
          </p:cNvSpPr>
          <p:nvPr>
            <p:ph type="sldNum" sz="quarter" idx="8"/>
          </p:nvPr>
        </p:nvSpPr>
        <p:spPr/>
        <p:txBody>
          <a:bodyPr/>
          <a:lstStyle>
            <a:lvl1pPr>
              <a:defRPr/>
            </a:lvl1pPr>
          </a:lstStyle>
          <a:p>
            <a:pPr lvl="0"/>
            <a:fld id="{5CC7CD70-4DBC-4D72-BE73-2BCBD53BB3C8}" type="slidenum">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 Placeholder 2"/>
          <p:cNvSpPr txBox="1">
            <a:spLocks noGrp="1"/>
          </p:cNvSpPr>
          <p:nvPr>
            <p:ph type="body" idx="1"/>
          </p:nvPr>
        </p:nvSpPr>
        <p:spPr>
          <a:xfrm>
            <a:off x="457200" y="1371600"/>
            <a:ext cx="8229600" cy="4525959"/>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400" b="0" i="0" u="none" strike="noStrike" kern="1200" cap="none" spc="0" baseline="0">
                <a:solidFill>
                  <a:schemeClr val="tx1"/>
                </a:solidFill>
                <a:uFillTx/>
                <a:latin typeface="Calibri"/>
              </a:defRPr>
            </a:lvl1pPr>
          </a:lstStyle>
          <a:p>
            <a:r>
              <a:rPr lang="en-US" dirty="0" smtClean="0"/>
              <a:t>7/30/2014</a:t>
            </a:r>
            <a:endParaRPr lang="en-US" dirty="0"/>
          </a:p>
        </p:txBody>
      </p:sp>
      <p:sp>
        <p:nvSpPr>
          <p:cNvPr id="4" name="Footer Placeholder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endParaRPr lang="en-US" dirty="0"/>
          </a:p>
        </p:txBody>
      </p:sp>
      <p:sp>
        <p:nvSpPr>
          <p:cNvPr id="5" name="Slide Number Placehold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400" b="0" i="0" u="none" strike="noStrike" kern="1200" cap="none" spc="0" baseline="0">
                <a:solidFill>
                  <a:schemeClr val="tx1"/>
                </a:solidFill>
                <a:uFillTx/>
                <a:latin typeface="Calibri"/>
              </a:defRPr>
            </a:lvl1pPr>
          </a:lstStyle>
          <a:p>
            <a:fld id="{D52D5A37-90DC-4498-8A6C-2AD03F5ED804}" type="slidenum">
              <a:rPr lang="en-US" smtClean="0"/>
              <a:pPr/>
              <a:t>‹#›</a:t>
            </a:fld>
            <a:endParaRPr lang="en-US" dirty="0"/>
          </a:p>
        </p:txBody>
      </p:sp>
      <p:sp>
        <p:nvSpPr>
          <p:cNvPr id="6" name="L-Shape 6"/>
          <p:cNvSpPr/>
          <p:nvPr/>
        </p:nvSpPr>
        <p:spPr>
          <a:xfrm flipH="1">
            <a:off x="0" y="-8961"/>
            <a:ext cx="9144000" cy="542367"/>
          </a:xfrm>
          <a:custGeom>
            <a:avLst>
              <a:gd name="f9" fmla="val 36710"/>
              <a:gd name="f10" fmla="val 0"/>
            </a:avLst>
            <a:gdLst>
              <a:gd name="f2" fmla="val 10800000"/>
              <a:gd name="f3" fmla="val 5400000"/>
              <a:gd name="f4" fmla="val 180"/>
              <a:gd name="f5" fmla="val w"/>
              <a:gd name="f6" fmla="val h"/>
              <a:gd name="f7" fmla="val ss"/>
              <a:gd name="f8" fmla="val 0"/>
              <a:gd name="f9" fmla="val 36710"/>
              <a:gd name="f10" fmla="val 0"/>
              <a:gd name="f11" fmla="+- 0 0 -90"/>
              <a:gd name="f12" fmla="+- 0 0 -360"/>
              <a:gd name="f13" fmla="abs f5"/>
              <a:gd name="f14" fmla="abs f6"/>
              <a:gd name="f15" fmla="abs f7"/>
              <a:gd name="f16" fmla="val f8"/>
              <a:gd name="f17" fmla="val f9"/>
              <a:gd name="f18" fmla="val f10"/>
              <a:gd name="f19" fmla="*/ f11 f2 1"/>
              <a:gd name="f20" fmla="*/ f12 f2 1"/>
              <a:gd name="f21" fmla="?: f13 f5 1"/>
              <a:gd name="f22" fmla="?: f14 f6 1"/>
              <a:gd name="f23" fmla="?: f15 f7 1"/>
              <a:gd name="f24" fmla="*/ f19 1 f4"/>
              <a:gd name="f25" fmla="*/ f20 1 f4"/>
              <a:gd name="f26" fmla="*/ f21 1 21600"/>
              <a:gd name="f27" fmla="*/ f22 1 21600"/>
              <a:gd name="f28" fmla="*/ 21600 f21 1"/>
              <a:gd name="f29" fmla="*/ 21600 f22 1"/>
              <a:gd name="f30" fmla="+- f24 0 f3"/>
              <a:gd name="f31" fmla="+- f25 0 f3"/>
              <a:gd name="f32" fmla="min f27 f26"/>
              <a:gd name="f33" fmla="*/ f28 1 f23"/>
              <a:gd name="f34" fmla="*/ f29 1 f23"/>
              <a:gd name="f35" fmla="val f33"/>
              <a:gd name="f36" fmla="val f34"/>
              <a:gd name="f37" fmla="*/ f16 f32 1"/>
              <a:gd name="f38" fmla="+- f36 0 f16"/>
              <a:gd name="f39" fmla="+- f35 0 f16"/>
              <a:gd name="f40" fmla="*/ f36 f32 1"/>
              <a:gd name="f41" fmla="*/ f35 f32 1"/>
              <a:gd name="f42" fmla="min f39 f38"/>
              <a:gd name="f43" fmla="+- f39 0 f38"/>
              <a:gd name="f44" fmla="*/ f42 f18 1"/>
              <a:gd name="f45" fmla="*/ f42 f17 1"/>
              <a:gd name="f46" fmla="*/ f44 1 100000"/>
              <a:gd name="f47" fmla="*/ f45 1 100000"/>
              <a:gd name="f48" fmla="+- f36 0 f47"/>
              <a:gd name="f49" fmla="*/ f46 1 2"/>
              <a:gd name="f50" fmla="?: f43 f35 f46"/>
              <a:gd name="f51" fmla="*/ f46 f32 1"/>
              <a:gd name="f52" fmla="+- f48 f36 0"/>
              <a:gd name="f53" fmla="?: f43 f48 f16"/>
              <a:gd name="f54" fmla="*/ f50 f32 1"/>
              <a:gd name="f55" fmla="*/ f48 f32 1"/>
              <a:gd name="f56" fmla="*/ f49 f32 1"/>
              <a:gd name="f57" fmla="*/ f52 1 2"/>
              <a:gd name="f58" fmla="*/ f53 f32 1"/>
              <a:gd name="f59" fmla="*/ f57 f32 1"/>
            </a:gdLst>
            <a:ahLst/>
            <a:cxnLst>
              <a:cxn ang="3cd4">
                <a:pos x="hc" y="t"/>
              </a:cxn>
              <a:cxn ang="0">
                <a:pos x="r" y="vc"/>
              </a:cxn>
              <a:cxn ang="cd4">
                <a:pos x="hc" y="b"/>
              </a:cxn>
              <a:cxn ang="cd2">
                <a:pos x="l" y="vc"/>
              </a:cxn>
              <a:cxn ang="f30">
                <a:pos x="f41" y="f59"/>
              </a:cxn>
              <a:cxn ang="f31">
                <a:pos x="f56" y="f37"/>
              </a:cxn>
            </a:cxnLst>
            <a:rect l="f37" t="f58" r="f54" b="f40"/>
            <a:pathLst>
              <a:path>
                <a:moveTo>
                  <a:pt x="f37" y="f37"/>
                </a:moveTo>
                <a:lnTo>
                  <a:pt x="f51" y="f37"/>
                </a:lnTo>
                <a:lnTo>
                  <a:pt x="f51" y="f55"/>
                </a:lnTo>
                <a:lnTo>
                  <a:pt x="f41" y="f55"/>
                </a:lnTo>
                <a:lnTo>
                  <a:pt x="f41" y="f40"/>
                </a:lnTo>
                <a:lnTo>
                  <a:pt x="f37" y="f40"/>
                </a:lnTo>
                <a:close/>
              </a:path>
            </a:pathLst>
          </a:custGeom>
          <a:solidFill>
            <a:srgbClr val="4F81BD"/>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FFFFFF"/>
              </a:solidFill>
              <a:uFillTx/>
              <a:latin typeface="Calibri"/>
            </a:endParaRPr>
          </a:p>
        </p:txBody>
      </p:sp>
      <p:pic>
        <p:nvPicPr>
          <p:cNvPr id="7" name="Picture 7" descr="NDE Alternate Logo Color.gif"/>
          <p:cNvPicPr>
            <a:picLocks noChangeAspect="1"/>
          </p:cNvPicPr>
          <p:nvPr/>
        </p:nvPicPr>
        <p:blipFill>
          <a:blip r:embed="rId15" cstate="print"/>
          <a:stretch>
            <a:fillRect/>
          </a:stretch>
        </p:blipFill>
        <p:spPr>
          <a:xfrm>
            <a:off x="838203" y="152403"/>
            <a:ext cx="4419596" cy="41842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hf hdr="0" ftr="0"/>
  <p:txStyles>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education.ne.gov/ns/NSLP/CEP/CEP.html"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hyperlink" Target="mailto:diane.stuehmer@nebraska.gov" TargetMode="External"/><Relationship Id="rId4" Type="http://schemas.openxmlformats.org/officeDocument/2006/relationships/hyperlink" Target="mailto:bev.benes@nebraska.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533400"/>
            <a:ext cx="8839200" cy="1600200"/>
          </a:xfrm>
        </p:spPr>
        <p:txBody>
          <a:bodyPr/>
          <a:lstStyle/>
          <a:p>
            <a:r>
              <a:rPr lang="en-US" sz="5000" b="1" dirty="0" smtClean="0"/>
              <a:t>Community Eligibility Provision - Impact on School Funding</a:t>
            </a:r>
            <a:endParaRPr lang="en-US" sz="5000" b="1" dirty="0"/>
          </a:p>
        </p:txBody>
      </p:sp>
      <p:sp>
        <p:nvSpPr>
          <p:cNvPr id="6" name="Subtitle 5"/>
          <p:cNvSpPr>
            <a:spLocks noGrp="1"/>
          </p:cNvSpPr>
          <p:nvPr>
            <p:ph type="subTitle" idx="1"/>
          </p:nvPr>
        </p:nvSpPr>
        <p:spPr>
          <a:xfrm>
            <a:off x="685800" y="2286000"/>
            <a:ext cx="3886200" cy="1524000"/>
          </a:xfrm>
          <a:ln w="38100">
            <a:noFill/>
          </a:ln>
        </p:spPr>
        <p:txBody>
          <a:bodyPr/>
          <a:lstStyle/>
          <a:p>
            <a:r>
              <a:rPr lang="en-US" sz="2800" dirty="0" smtClean="0">
                <a:solidFill>
                  <a:schemeClr val="tx1"/>
                </a:solidFill>
              </a:rPr>
              <a:t>Bev Benes</a:t>
            </a:r>
          </a:p>
          <a:p>
            <a:r>
              <a:rPr lang="en-US" sz="2800" dirty="0" smtClean="0"/>
              <a:t>NDE Nutrition Services Director</a:t>
            </a:r>
            <a:endParaRPr lang="en-US" dirty="0" smtClean="0"/>
          </a:p>
        </p:txBody>
      </p:sp>
      <p:sp>
        <p:nvSpPr>
          <p:cNvPr id="7" name="Subtitle 5"/>
          <p:cNvSpPr txBox="1">
            <a:spLocks/>
          </p:cNvSpPr>
          <p:nvPr/>
        </p:nvSpPr>
        <p:spPr>
          <a:xfrm>
            <a:off x="4724400" y="2286000"/>
            <a:ext cx="3505200" cy="1524000"/>
          </a:xfrm>
          <a:prstGeom prst="rect">
            <a:avLst/>
          </a:prstGeom>
          <a:noFill/>
          <a:ln w="38100">
            <a:noFill/>
          </a:ln>
        </p:spPr>
        <p:txBody>
          <a:bodyPr vert="horz" wrap="square" lIns="91440" tIns="45720" rIns="91440" bIns="45720" anchor="t" anchorCtr="1" compatLnSpc="1"/>
          <a:lstStyle>
            <a:lvl1pPr marL="0" marR="0" lvl="0" indent="0" algn="ctr" defTabSz="914400" rtl="0" fontAlgn="auto" hangingPunct="1">
              <a:lnSpc>
                <a:spcPct val="100000"/>
              </a:lnSpc>
              <a:spcBef>
                <a:spcPts val="800"/>
              </a:spcBef>
              <a:spcAft>
                <a:spcPts val="0"/>
              </a:spcAft>
              <a:buSzPct val="100000"/>
              <a:buFont typeface="Arial" pitchFamily="34"/>
              <a:buNone/>
              <a:tabLst/>
              <a:defRPr lang="en-US" sz="3200" b="0" i="0" u="none" strike="noStrike" kern="1200" cap="none" spc="0" baseline="0">
                <a:solidFill>
                  <a:srgbClr val="898989"/>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a:lstStyle>
          <a:p>
            <a:r>
              <a:rPr lang="en-US" sz="2800" dirty="0" smtClean="0">
                <a:solidFill>
                  <a:schemeClr val="tx1"/>
                </a:solidFill>
              </a:rPr>
              <a:t>Eva Shepherd</a:t>
            </a:r>
          </a:p>
          <a:p>
            <a:r>
              <a:rPr lang="en-US" sz="2800" dirty="0" smtClean="0"/>
              <a:t>NDE Nutrition Services Data Analyst</a:t>
            </a:r>
          </a:p>
        </p:txBody>
      </p:sp>
      <p:sp>
        <p:nvSpPr>
          <p:cNvPr id="8" name="Subtitle 5"/>
          <p:cNvSpPr txBox="1">
            <a:spLocks/>
          </p:cNvSpPr>
          <p:nvPr/>
        </p:nvSpPr>
        <p:spPr>
          <a:xfrm>
            <a:off x="2857500" y="3810000"/>
            <a:ext cx="3429000" cy="1524000"/>
          </a:xfrm>
          <a:prstGeom prst="rect">
            <a:avLst/>
          </a:prstGeom>
          <a:noFill/>
          <a:ln w="38100">
            <a:noFill/>
          </a:ln>
        </p:spPr>
        <p:txBody>
          <a:bodyPr vert="horz" wrap="square" lIns="91440" tIns="45720" rIns="91440" bIns="45720" anchor="t" anchorCtr="1" compatLnSpc="1"/>
          <a:lstStyle>
            <a:lvl1pPr marL="0" marR="0" lvl="0" indent="0" algn="ctr" defTabSz="914400" rtl="0" fontAlgn="auto" hangingPunct="1">
              <a:lnSpc>
                <a:spcPct val="100000"/>
              </a:lnSpc>
              <a:spcBef>
                <a:spcPts val="800"/>
              </a:spcBef>
              <a:spcAft>
                <a:spcPts val="0"/>
              </a:spcAft>
              <a:buSzPct val="100000"/>
              <a:buFont typeface="Arial" pitchFamily="34"/>
              <a:buNone/>
              <a:tabLst/>
              <a:defRPr lang="en-US" sz="3200" b="0" i="0" u="none" strike="noStrike" kern="1200" cap="none" spc="0" baseline="0">
                <a:solidFill>
                  <a:srgbClr val="898989"/>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a:lstStyle>
          <a:p>
            <a:r>
              <a:rPr lang="en-US" sz="2800" dirty="0" smtClean="0">
                <a:solidFill>
                  <a:schemeClr val="tx1"/>
                </a:solidFill>
              </a:rPr>
              <a:t>Diane Stuehmer</a:t>
            </a:r>
          </a:p>
          <a:p>
            <a:r>
              <a:rPr lang="en-US" sz="2800" dirty="0" smtClean="0"/>
              <a:t>NDE Federal Programs Administrator</a:t>
            </a:r>
          </a:p>
        </p:txBody>
      </p:sp>
      <p:sp>
        <p:nvSpPr>
          <p:cNvPr id="3" name="TextBox 2"/>
          <p:cNvSpPr txBox="1"/>
          <p:nvPr/>
        </p:nvSpPr>
        <p:spPr>
          <a:xfrm>
            <a:off x="457200" y="5553670"/>
            <a:ext cx="8229600" cy="923330"/>
          </a:xfrm>
          <a:prstGeom prst="rect">
            <a:avLst/>
          </a:prstGeom>
          <a:noFill/>
        </p:spPr>
        <p:txBody>
          <a:bodyPr wrap="square" rtlCol="0">
            <a:spAutoFit/>
          </a:bodyPr>
          <a:lstStyle/>
          <a:p>
            <a:pPr algn="ctr"/>
            <a:r>
              <a:rPr lang="en-US" sz="2400" dirty="0" smtClean="0"/>
              <a:t>NDE Administrators Day  </a:t>
            </a:r>
            <a:r>
              <a:rPr lang="en-US" sz="2800" dirty="0" smtClean="0"/>
              <a:t/>
            </a:r>
            <a:br>
              <a:rPr lang="en-US" sz="2800" dirty="0" smtClean="0"/>
            </a:br>
            <a:endParaRPr lang="en-US" sz="600" dirty="0" smtClean="0"/>
          </a:p>
          <a:p>
            <a:pPr algn="ctr"/>
            <a:r>
              <a:rPr lang="en-US" sz="2400" dirty="0" err="1" smtClean="0"/>
              <a:t>Younes</a:t>
            </a:r>
            <a:r>
              <a:rPr lang="en-US" sz="2400" dirty="0" smtClean="0"/>
              <a:t> Conference Center, Kearney, NE</a:t>
            </a: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110335"/>
            <a:ext cx="1905000" cy="1905000"/>
          </a:xfrm>
          <a:prstGeom prst="rect">
            <a:avLst/>
          </a:prstGeom>
        </p:spPr>
      </p:pic>
    </p:spTree>
    <p:extLst>
      <p:ext uri="{BB962C8B-B14F-4D97-AF65-F5344CB8AC3E}">
        <p14:creationId xmlns:p14="http://schemas.microsoft.com/office/powerpoint/2010/main" val="343337016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lstStyle/>
          <a:p>
            <a:r>
              <a:rPr lang="en-US" b="1" dirty="0" smtClean="0"/>
              <a:t>How CEP Works</a:t>
            </a:r>
            <a:endParaRPr lang="en-US" b="1" dirty="0"/>
          </a:p>
        </p:txBody>
      </p:sp>
      <p:sp>
        <p:nvSpPr>
          <p:cNvPr id="3" name="Content Placeholder 2"/>
          <p:cNvSpPr>
            <a:spLocks noGrp="1"/>
          </p:cNvSpPr>
          <p:nvPr>
            <p:ph idx="1"/>
          </p:nvPr>
        </p:nvSpPr>
        <p:spPr>
          <a:xfrm>
            <a:off x="457200" y="1371600"/>
            <a:ext cx="8229600" cy="4800600"/>
          </a:xfrm>
        </p:spPr>
        <p:txBody>
          <a:bodyPr/>
          <a:lstStyle/>
          <a:p>
            <a:pPr marL="0" indent="0">
              <a:spcBef>
                <a:spcPts val="0"/>
              </a:spcBef>
              <a:buNone/>
              <a:tabLst>
                <a:tab pos="346075" algn="l"/>
              </a:tabLst>
            </a:pPr>
            <a:r>
              <a:rPr lang="en-US" sz="2800" dirty="0" smtClean="0"/>
              <a:t>	Free </a:t>
            </a:r>
            <a:r>
              <a:rPr lang="en-US" sz="2800" dirty="0"/>
              <a:t>claiming percentage = </a:t>
            </a:r>
            <a:endParaRPr lang="en-US" sz="2800" dirty="0" smtClean="0"/>
          </a:p>
          <a:p>
            <a:pPr marL="0" indent="0">
              <a:spcBef>
                <a:spcPts val="0"/>
              </a:spcBef>
              <a:buNone/>
            </a:pPr>
            <a:endParaRPr lang="en-US" sz="1000" dirty="0" smtClean="0"/>
          </a:p>
          <a:p>
            <a:pPr marL="0" indent="0">
              <a:spcBef>
                <a:spcPts val="0"/>
              </a:spcBef>
              <a:buNone/>
            </a:pPr>
            <a:r>
              <a:rPr lang="en-US" sz="2800" dirty="0"/>
              <a:t>	</a:t>
            </a:r>
            <a:r>
              <a:rPr lang="en-US" sz="2800" b="1" dirty="0" smtClean="0">
                <a:solidFill>
                  <a:srgbClr val="C00000"/>
                </a:solidFill>
              </a:rPr>
              <a:t>Identified </a:t>
            </a:r>
            <a:r>
              <a:rPr lang="en-US" sz="2800" b="1" dirty="0">
                <a:solidFill>
                  <a:srgbClr val="C00000"/>
                </a:solidFill>
              </a:rPr>
              <a:t>Students x 1.6 </a:t>
            </a:r>
            <a:r>
              <a:rPr lang="en-US" sz="2800" dirty="0">
                <a:solidFill>
                  <a:schemeClr val="tx1"/>
                </a:solidFill>
              </a:rPr>
              <a:t>(capped at</a:t>
            </a:r>
            <a:r>
              <a:rPr lang="en-US" sz="2800" dirty="0">
                <a:solidFill>
                  <a:srgbClr val="C00000"/>
                </a:solidFill>
              </a:rPr>
              <a:t> </a:t>
            </a:r>
            <a:r>
              <a:rPr lang="en-US" sz="2800" b="1" dirty="0">
                <a:solidFill>
                  <a:srgbClr val="C00000"/>
                </a:solidFill>
              </a:rPr>
              <a:t>100%</a:t>
            </a:r>
            <a:r>
              <a:rPr lang="en-US" sz="2800" dirty="0">
                <a:solidFill>
                  <a:schemeClr val="tx1"/>
                </a:solidFill>
              </a:rPr>
              <a:t>)</a:t>
            </a:r>
            <a:r>
              <a:rPr lang="en-US" sz="2800" dirty="0"/>
              <a:t> </a:t>
            </a:r>
            <a:endParaRPr lang="en-US" sz="2800" dirty="0" smtClean="0"/>
          </a:p>
          <a:p>
            <a:pPr marL="0" indent="0">
              <a:spcBef>
                <a:spcPts val="0"/>
              </a:spcBef>
              <a:buNone/>
            </a:pPr>
            <a:endParaRPr lang="en-US" sz="1000" dirty="0" smtClean="0"/>
          </a:p>
          <a:p>
            <a:pPr marL="344488" indent="0">
              <a:spcBef>
                <a:spcPts val="0"/>
              </a:spcBef>
              <a:buNone/>
            </a:pPr>
            <a:r>
              <a:rPr lang="en-US" sz="2800" dirty="0" smtClean="0"/>
              <a:t>Example</a:t>
            </a:r>
            <a:r>
              <a:rPr lang="en-US" sz="2800" dirty="0"/>
              <a:t>: a school with 50% Identified Students would be reimbursed at the free rate for 80% of the breakfasts and lunches it served (</a:t>
            </a:r>
            <a:r>
              <a:rPr lang="en-US" sz="2800" b="1" dirty="0"/>
              <a:t>50% x 1.6 = 80%</a:t>
            </a:r>
            <a:r>
              <a:rPr lang="en-US" sz="2800" dirty="0"/>
              <a:t>) and the remaining </a:t>
            </a:r>
            <a:r>
              <a:rPr lang="en-US" sz="2800" b="1" dirty="0"/>
              <a:t>20%</a:t>
            </a:r>
            <a:r>
              <a:rPr lang="en-US" sz="2800" dirty="0"/>
              <a:t> would be reimbursed at the paid rate </a:t>
            </a:r>
            <a:endParaRPr lang="en-US" sz="2800" dirty="0" smtClean="0"/>
          </a:p>
          <a:p>
            <a:pPr>
              <a:spcBef>
                <a:spcPts val="0"/>
              </a:spcBef>
            </a:pPr>
            <a:endParaRPr lang="en-US" sz="1000" dirty="0" smtClean="0"/>
          </a:p>
          <a:p>
            <a:pPr marL="346075" indent="0">
              <a:buNone/>
            </a:pPr>
            <a:r>
              <a:rPr lang="en-US" sz="2800" dirty="0" smtClean="0">
                <a:solidFill>
                  <a:srgbClr val="C00000"/>
                </a:solidFill>
              </a:rPr>
              <a:t>If </a:t>
            </a:r>
            <a:r>
              <a:rPr lang="en-US" sz="2800" dirty="0">
                <a:solidFill>
                  <a:srgbClr val="C00000"/>
                </a:solidFill>
              </a:rPr>
              <a:t>the percentage of identified students in a </a:t>
            </a:r>
            <a:r>
              <a:rPr lang="en-US" sz="2800" dirty="0" smtClean="0">
                <a:solidFill>
                  <a:srgbClr val="C00000"/>
                </a:solidFill>
              </a:rPr>
              <a:t>school </a:t>
            </a:r>
            <a:br>
              <a:rPr lang="en-US" sz="2800" dirty="0" smtClean="0">
                <a:solidFill>
                  <a:srgbClr val="C00000"/>
                </a:solidFill>
              </a:rPr>
            </a:br>
            <a:r>
              <a:rPr lang="en-US" sz="2800" dirty="0" smtClean="0">
                <a:solidFill>
                  <a:srgbClr val="C00000"/>
                </a:solidFill>
              </a:rPr>
              <a:t>is </a:t>
            </a:r>
            <a:r>
              <a:rPr lang="en-US" sz="2800" b="1" dirty="0">
                <a:solidFill>
                  <a:srgbClr val="0000FF"/>
                </a:solidFill>
              </a:rPr>
              <a:t>62.5%</a:t>
            </a:r>
            <a:r>
              <a:rPr lang="en-US" sz="2800" b="1" dirty="0">
                <a:solidFill>
                  <a:srgbClr val="C00000"/>
                </a:solidFill>
              </a:rPr>
              <a:t> </a:t>
            </a:r>
            <a:r>
              <a:rPr lang="en-US" sz="2800" dirty="0">
                <a:solidFill>
                  <a:srgbClr val="C00000"/>
                </a:solidFill>
              </a:rPr>
              <a:t>or more, the reimbursement rate would </a:t>
            </a:r>
            <a:r>
              <a:rPr lang="en-US" sz="2800" dirty="0" smtClean="0">
                <a:solidFill>
                  <a:srgbClr val="C00000"/>
                </a:solidFill>
              </a:rPr>
              <a:t/>
            </a:r>
            <a:br>
              <a:rPr lang="en-US" sz="2800" dirty="0" smtClean="0">
                <a:solidFill>
                  <a:srgbClr val="C00000"/>
                </a:solidFill>
              </a:rPr>
            </a:br>
            <a:r>
              <a:rPr lang="en-US" sz="2800" dirty="0" smtClean="0">
                <a:solidFill>
                  <a:srgbClr val="C00000"/>
                </a:solidFill>
              </a:rPr>
              <a:t>be </a:t>
            </a:r>
            <a:r>
              <a:rPr lang="en-US" sz="2800" dirty="0">
                <a:solidFill>
                  <a:srgbClr val="C00000"/>
                </a:solidFill>
              </a:rPr>
              <a:t>100</a:t>
            </a:r>
            <a:r>
              <a:rPr lang="en-US" sz="2800" dirty="0" smtClean="0">
                <a:solidFill>
                  <a:srgbClr val="C00000"/>
                </a:solidFill>
              </a:rPr>
              <a:t>%  - - -</a:t>
            </a:r>
            <a:endParaRPr lang="en-US" dirty="0"/>
          </a:p>
        </p:txBody>
      </p:sp>
      <p:sp>
        <p:nvSpPr>
          <p:cNvPr id="5" name="Slide Number Placeholder 4"/>
          <p:cNvSpPr>
            <a:spLocks noGrp="1"/>
          </p:cNvSpPr>
          <p:nvPr>
            <p:ph type="sldNum" sz="quarter" idx="11"/>
          </p:nvPr>
        </p:nvSpPr>
        <p:spPr/>
        <p:txBody>
          <a:bodyPr/>
          <a:lstStyle/>
          <a:p>
            <a:pPr lvl="0"/>
            <a:fld id="{D52D5A37-90DC-4498-8A6C-2AD03F5ED804}" type="slidenum">
              <a:rPr lang="en-US" smtClean="0"/>
              <a:t>10</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
        <p:nvSpPr>
          <p:cNvPr id="4" name="Rectangle 3"/>
          <p:cNvSpPr/>
          <p:nvPr/>
        </p:nvSpPr>
        <p:spPr>
          <a:xfrm>
            <a:off x="2819400" y="5801380"/>
            <a:ext cx="3033203" cy="523220"/>
          </a:xfrm>
          <a:prstGeom prst="rect">
            <a:avLst/>
          </a:prstGeom>
        </p:spPr>
        <p:txBody>
          <a:bodyPr wrap="none">
            <a:spAutoFit/>
          </a:bodyPr>
          <a:lstStyle/>
          <a:p>
            <a:r>
              <a:rPr lang="en-US" sz="2800" b="1" dirty="0">
                <a:solidFill>
                  <a:srgbClr val="0000FF"/>
                </a:solidFill>
              </a:rPr>
              <a:t>62.5% x 1.6 = 100%</a:t>
            </a:r>
          </a:p>
        </p:txBody>
      </p:sp>
    </p:spTree>
    <p:extLst>
      <p:ext uri="{BB962C8B-B14F-4D97-AF65-F5344CB8AC3E}">
        <p14:creationId xmlns:p14="http://schemas.microsoft.com/office/powerpoint/2010/main" val="26638923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1371600"/>
          </a:xfrm>
        </p:spPr>
        <p:txBody>
          <a:bodyPr/>
          <a:lstStyle/>
          <a:p>
            <a:r>
              <a:rPr lang="en-US" b="1" dirty="0" smtClean="0"/>
              <a:t>What is the Function of the </a:t>
            </a:r>
            <a:br>
              <a:rPr lang="en-US" b="1" dirty="0" smtClean="0"/>
            </a:br>
            <a:r>
              <a:rPr lang="en-US" b="1" dirty="0" smtClean="0"/>
              <a:t>1.6 Multiplier?</a:t>
            </a:r>
            <a:endParaRPr lang="en-US" b="1" dirty="0"/>
          </a:p>
        </p:txBody>
      </p:sp>
      <p:sp>
        <p:nvSpPr>
          <p:cNvPr id="3" name="Content Placeholder 2"/>
          <p:cNvSpPr>
            <a:spLocks noGrp="1"/>
          </p:cNvSpPr>
          <p:nvPr>
            <p:ph idx="1"/>
          </p:nvPr>
        </p:nvSpPr>
        <p:spPr>
          <a:xfrm>
            <a:off x="457200" y="2027241"/>
            <a:ext cx="8382000" cy="3992559"/>
          </a:xfrm>
        </p:spPr>
        <p:txBody>
          <a:bodyPr/>
          <a:lstStyle/>
          <a:p>
            <a:pPr marL="0" indent="0">
              <a:buNone/>
            </a:pPr>
            <a:r>
              <a:rPr lang="en-US" sz="3100" dirty="0" smtClean="0"/>
              <a:t>Provides an estimate  of the percentage of students eligible for </a:t>
            </a:r>
            <a:r>
              <a:rPr lang="en-US" sz="3100" dirty="0" smtClean="0">
                <a:solidFill>
                  <a:srgbClr val="C00000"/>
                </a:solidFill>
              </a:rPr>
              <a:t>free</a:t>
            </a:r>
            <a:r>
              <a:rPr lang="en-US" sz="3100" dirty="0" smtClean="0"/>
              <a:t> and </a:t>
            </a:r>
            <a:r>
              <a:rPr lang="en-US" sz="3100" dirty="0" smtClean="0">
                <a:solidFill>
                  <a:srgbClr val="C00000"/>
                </a:solidFill>
              </a:rPr>
              <a:t>reduced-price</a:t>
            </a:r>
            <a:r>
              <a:rPr lang="en-US" sz="3100" dirty="0" smtClean="0"/>
              <a:t> meals in participating CEP schools, groups of schools or districts that is comparable to the poverty percentage that would be obtained in a non-CEP school</a:t>
            </a:r>
          </a:p>
          <a:p>
            <a:pPr marL="0" indent="0">
              <a:buNone/>
            </a:pPr>
            <a:endParaRPr lang="en-US" sz="1000" dirty="0" smtClean="0"/>
          </a:p>
        </p:txBody>
      </p:sp>
      <p:sp>
        <p:nvSpPr>
          <p:cNvPr id="5" name="Slide Number Placeholder 4"/>
          <p:cNvSpPr>
            <a:spLocks noGrp="1"/>
          </p:cNvSpPr>
          <p:nvPr>
            <p:ph type="sldNum" sz="quarter" idx="11"/>
          </p:nvPr>
        </p:nvSpPr>
        <p:spPr/>
        <p:txBody>
          <a:bodyPr/>
          <a:lstStyle/>
          <a:p>
            <a:pPr lvl="0"/>
            <a:fld id="{D52D5A37-90DC-4498-8A6C-2AD03F5ED804}" type="slidenum">
              <a:rPr lang="en-US" smtClean="0"/>
              <a:t>11</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
        <p:nvSpPr>
          <p:cNvPr id="7" name="Rectangle 6"/>
          <p:cNvSpPr/>
          <p:nvPr/>
        </p:nvSpPr>
        <p:spPr>
          <a:xfrm>
            <a:off x="457200" y="4989493"/>
            <a:ext cx="8077200" cy="954107"/>
          </a:xfrm>
          <a:prstGeom prst="rect">
            <a:avLst/>
          </a:prstGeom>
        </p:spPr>
        <p:txBody>
          <a:bodyPr wrap="square">
            <a:spAutoFit/>
          </a:bodyPr>
          <a:lstStyle/>
          <a:p>
            <a:pPr>
              <a:spcBef>
                <a:spcPts val="0"/>
              </a:spcBef>
            </a:pPr>
            <a:r>
              <a:rPr lang="en-US" sz="2800" dirty="0" smtClean="0"/>
              <a:t>Participating schools are guaranteed to receive the same free claiming percentage for </a:t>
            </a:r>
            <a:r>
              <a:rPr lang="en-US" sz="2800" b="1" dirty="0" smtClean="0">
                <a:solidFill>
                  <a:srgbClr val="C00000"/>
                </a:solidFill>
              </a:rPr>
              <a:t>4 years</a:t>
            </a:r>
            <a:r>
              <a:rPr lang="en-US" sz="2800" b="1" dirty="0" smtClean="0"/>
              <a:t> </a:t>
            </a:r>
            <a:endParaRPr lang="en-US" sz="2800" b="1" dirty="0"/>
          </a:p>
        </p:txBody>
      </p:sp>
    </p:spTree>
    <p:extLst>
      <p:ext uri="{BB962C8B-B14F-4D97-AF65-F5344CB8AC3E}">
        <p14:creationId xmlns:p14="http://schemas.microsoft.com/office/powerpoint/2010/main" val="39142477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15960"/>
          </a:xfrm>
        </p:spPr>
        <p:txBody>
          <a:bodyPr/>
          <a:lstStyle/>
          <a:p>
            <a:r>
              <a:rPr lang="en-US" b="1" dirty="0" smtClean="0"/>
              <a:t>Calculations</a:t>
            </a:r>
            <a:endParaRPr lang="en-US" b="1" dirty="0"/>
          </a:p>
        </p:txBody>
      </p:sp>
      <p:sp>
        <p:nvSpPr>
          <p:cNvPr id="3" name="Content Placeholder 2"/>
          <p:cNvSpPr>
            <a:spLocks noGrp="1"/>
          </p:cNvSpPr>
          <p:nvPr>
            <p:ph idx="1"/>
          </p:nvPr>
        </p:nvSpPr>
        <p:spPr>
          <a:xfrm>
            <a:off x="457200" y="1219200"/>
            <a:ext cx="8229600" cy="4525959"/>
          </a:xfrm>
        </p:spPr>
        <p:txBody>
          <a:bodyPr/>
          <a:lstStyle/>
          <a:p>
            <a:r>
              <a:rPr lang="en-US" sz="2800" dirty="0" smtClean="0"/>
              <a:t>Must be at least 40% for an individual school, the group of schools, or entire LEA if all schools participate.</a:t>
            </a:r>
          </a:p>
          <a:p>
            <a:r>
              <a:rPr lang="en-US" sz="2800" dirty="0" smtClean="0"/>
              <a:t>Grouping schools:  Divide the total number of identified students for all grouped schools by the total enrollment for all grouped schools to determine eligibility.</a:t>
            </a:r>
          </a:p>
          <a:p>
            <a:r>
              <a:rPr lang="en-US" sz="2800" b="1" i="1" dirty="0" smtClean="0"/>
              <a:t>Note:</a:t>
            </a:r>
            <a:r>
              <a:rPr lang="en-US" sz="2800" dirty="0" smtClean="0"/>
              <a:t>  not all schools in the group or in the LEA if electing for the entire LEA have to meet the 40% threshold. </a:t>
            </a:r>
            <a:endParaRPr lang="en-US" sz="2800" b="1" dirty="0">
              <a:solidFill>
                <a:srgbClr val="C00000"/>
              </a:solidFill>
            </a:endParaRPr>
          </a:p>
        </p:txBody>
      </p:sp>
      <p:sp>
        <p:nvSpPr>
          <p:cNvPr id="5" name="Slide Number Placeholder 4"/>
          <p:cNvSpPr>
            <a:spLocks noGrp="1"/>
          </p:cNvSpPr>
          <p:nvPr>
            <p:ph type="sldNum" sz="quarter" idx="11"/>
          </p:nvPr>
        </p:nvSpPr>
        <p:spPr/>
        <p:txBody>
          <a:bodyPr/>
          <a:lstStyle/>
          <a:p>
            <a:pPr lvl="0"/>
            <a:fld id="{D52D5A37-90DC-4498-8A6C-2AD03F5ED804}" type="slidenum">
              <a:rPr lang="en-US" smtClean="0"/>
              <a:t>12</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
        <p:nvSpPr>
          <p:cNvPr id="4" name="Rectangle 3"/>
          <p:cNvSpPr/>
          <p:nvPr/>
        </p:nvSpPr>
        <p:spPr>
          <a:xfrm>
            <a:off x="2514600" y="5257800"/>
            <a:ext cx="2743200" cy="523220"/>
          </a:xfrm>
          <a:prstGeom prst="rect">
            <a:avLst/>
          </a:prstGeom>
        </p:spPr>
        <p:txBody>
          <a:bodyPr wrap="square">
            <a:spAutoFit/>
          </a:bodyPr>
          <a:lstStyle/>
          <a:p>
            <a:r>
              <a:rPr lang="en-US" sz="2800" b="1" dirty="0">
                <a:solidFill>
                  <a:srgbClr val="C00000"/>
                </a:solidFill>
              </a:rPr>
              <a:t>“nearly 30%”</a:t>
            </a:r>
          </a:p>
        </p:txBody>
      </p:sp>
    </p:spTree>
    <p:extLst>
      <p:ext uri="{BB962C8B-B14F-4D97-AF65-F5344CB8AC3E}">
        <p14:creationId xmlns:p14="http://schemas.microsoft.com/office/powerpoint/2010/main" val="42147468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40"/>
            <a:ext cx="8229600" cy="563560"/>
          </a:xfrm>
        </p:spPr>
        <p:txBody>
          <a:bodyPr/>
          <a:lstStyle/>
          <a:p>
            <a:r>
              <a:rPr lang="en-US" sz="2800" dirty="0">
                <a:solidFill>
                  <a:srgbClr val="0000FF"/>
                </a:solidFill>
              </a:rPr>
              <a:t>http://www.education.ne.gov/NS/NSLP/CEP/CEP.html</a:t>
            </a:r>
            <a:br>
              <a:rPr lang="en-US" sz="2800" dirty="0">
                <a:solidFill>
                  <a:srgbClr val="0000FF"/>
                </a:solidFill>
              </a:rPr>
            </a:br>
            <a:endParaRPr lang="en-US" sz="2800" dirty="0"/>
          </a:p>
        </p:txBody>
      </p:sp>
      <p:sp>
        <p:nvSpPr>
          <p:cNvPr id="5" name="Slide Number Placeholder 4"/>
          <p:cNvSpPr>
            <a:spLocks noGrp="1"/>
          </p:cNvSpPr>
          <p:nvPr>
            <p:ph type="sldNum" sz="quarter" idx="11"/>
          </p:nvPr>
        </p:nvSpPr>
        <p:spPr/>
        <p:txBody>
          <a:bodyPr/>
          <a:lstStyle/>
          <a:p>
            <a:pPr lvl="0"/>
            <a:fld id="{D52D5A37-90DC-4498-8A6C-2AD03F5ED804}" type="slidenum">
              <a:rPr lang="en-US" smtClean="0"/>
              <a:t>13</a:t>
            </a:fld>
            <a:endParaRPr 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203670"/>
            <a:ext cx="6172200" cy="515005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7"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66493905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41"/>
            <a:ext cx="8229600" cy="4525959"/>
          </a:xfrm>
        </p:spPr>
        <p:txBody>
          <a:bodyPr/>
          <a:lstStyle/>
          <a:p>
            <a:r>
              <a:rPr lang="en-US" sz="2800" dirty="0"/>
              <a:t>LEAs/schools must notify the State no later than </a:t>
            </a:r>
            <a:r>
              <a:rPr lang="en-US" sz="2800" dirty="0" smtClean="0"/>
              <a:t/>
            </a:r>
            <a:br>
              <a:rPr lang="en-US" sz="2800" dirty="0" smtClean="0"/>
            </a:br>
            <a:r>
              <a:rPr lang="en-US" sz="2800" b="1" u="sng" dirty="0" smtClean="0">
                <a:solidFill>
                  <a:schemeClr val="tx1"/>
                </a:solidFill>
              </a:rPr>
              <a:t>June </a:t>
            </a:r>
            <a:r>
              <a:rPr lang="en-US" sz="2800" b="1" u="sng" dirty="0">
                <a:solidFill>
                  <a:schemeClr val="tx1"/>
                </a:solidFill>
              </a:rPr>
              <a:t>30</a:t>
            </a:r>
            <a:r>
              <a:rPr lang="en-US" sz="2800" b="1" u="sng" baseline="30000" dirty="0">
                <a:solidFill>
                  <a:schemeClr val="tx1"/>
                </a:solidFill>
              </a:rPr>
              <a:t>th</a:t>
            </a:r>
            <a:r>
              <a:rPr lang="en-US" sz="2800" b="1" dirty="0">
                <a:solidFill>
                  <a:schemeClr val="tx1"/>
                </a:solidFill>
              </a:rPr>
              <a:t> </a:t>
            </a:r>
            <a:r>
              <a:rPr lang="en-US" sz="2800" dirty="0"/>
              <a:t>of the school year prior to the first year </a:t>
            </a:r>
            <a:r>
              <a:rPr lang="en-US" sz="2800" dirty="0" smtClean="0"/>
              <a:t/>
            </a:r>
            <a:br>
              <a:rPr lang="en-US" sz="2800" dirty="0" smtClean="0"/>
            </a:br>
            <a:r>
              <a:rPr lang="en-US" sz="2800" dirty="0" smtClean="0"/>
              <a:t>of </a:t>
            </a:r>
            <a:r>
              <a:rPr lang="en-US" sz="2800" dirty="0"/>
              <a:t>electing </a:t>
            </a:r>
            <a:r>
              <a:rPr lang="en-US" sz="2800" dirty="0" smtClean="0"/>
              <a:t>CEP except for SY2014-15…</a:t>
            </a:r>
          </a:p>
          <a:p>
            <a:r>
              <a:rPr lang="en-US" sz="800" b="1" dirty="0" smtClean="0"/>
              <a:t/>
            </a:r>
            <a:br>
              <a:rPr lang="en-US" sz="800" b="1" dirty="0" smtClean="0"/>
            </a:br>
            <a:r>
              <a:rPr lang="en-US" sz="2800" b="1" dirty="0" smtClean="0">
                <a:solidFill>
                  <a:srgbClr val="C00000"/>
                </a:solidFill>
              </a:rPr>
              <a:t> SY2014-15 the deadline has been extended to August 31, 2014.</a:t>
            </a:r>
            <a:r>
              <a:rPr lang="en-US" sz="2800" dirty="0" smtClean="0"/>
              <a:t> </a:t>
            </a:r>
          </a:p>
          <a:p>
            <a:endParaRPr lang="en-US" sz="800" dirty="0" smtClean="0">
              <a:solidFill>
                <a:schemeClr val="tx1"/>
              </a:solidFill>
            </a:endParaRPr>
          </a:p>
          <a:p>
            <a:r>
              <a:rPr lang="en-US" sz="2800" dirty="0" smtClean="0">
                <a:solidFill>
                  <a:schemeClr val="tx1"/>
                </a:solidFill>
              </a:rPr>
              <a:t>Identified Student % for SY 2014-15 is determined as of </a:t>
            </a:r>
            <a:r>
              <a:rPr lang="en-US" sz="2800" b="1" dirty="0" smtClean="0">
                <a:solidFill>
                  <a:srgbClr val="0000FF"/>
                </a:solidFill>
              </a:rPr>
              <a:t>April 1, 2014</a:t>
            </a:r>
            <a:r>
              <a:rPr lang="en-US" b="1" dirty="0" smtClean="0">
                <a:solidFill>
                  <a:srgbClr val="C00000"/>
                </a:solidFill>
              </a:rPr>
              <a:t> </a:t>
            </a:r>
          </a:p>
        </p:txBody>
      </p:sp>
      <p:sp>
        <p:nvSpPr>
          <p:cNvPr id="5" name="Slide Number Placeholder 4"/>
          <p:cNvSpPr>
            <a:spLocks noGrp="1"/>
          </p:cNvSpPr>
          <p:nvPr>
            <p:ph type="sldNum" sz="quarter" idx="11"/>
          </p:nvPr>
        </p:nvSpPr>
        <p:spPr/>
        <p:txBody>
          <a:bodyPr/>
          <a:lstStyle/>
          <a:p>
            <a:pPr lvl="0"/>
            <a:fld id="{D52D5A37-90DC-4498-8A6C-2AD03F5ED804}" type="slidenum">
              <a:rPr lang="en-US" smtClean="0"/>
              <a:t>14</a:t>
            </a:fld>
            <a:endParaRPr lang="en-US" dirty="0"/>
          </a:p>
        </p:txBody>
      </p:sp>
      <p:sp>
        <p:nvSpPr>
          <p:cNvPr id="7" name="Title 1"/>
          <p:cNvSpPr>
            <a:spLocks noGrp="1"/>
          </p:cNvSpPr>
          <p:nvPr>
            <p:ph type="title"/>
          </p:nvPr>
        </p:nvSpPr>
        <p:spPr>
          <a:xfrm>
            <a:off x="457200" y="533400"/>
            <a:ext cx="8229600" cy="685800"/>
          </a:xfrm>
        </p:spPr>
        <p:txBody>
          <a:bodyPr/>
          <a:lstStyle/>
          <a:p>
            <a:r>
              <a:rPr lang="en-US" b="1" dirty="0" smtClean="0"/>
              <a:t>Notification Timeline </a:t>
            </a:r>
            <a:r>
              <a:rPr lang="en-US" b="1" dirty="0"/>
              <a:t>S</a:t>
            </a:r>
            <a:r>
              <a:rPr lang="en-US" b="1" dirty="0" smtClean="0"/>
              <a:t>ummary</a:t>
            </a:r>
            <a:endParaRPr lang="en-US" b="1"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
        <p:nvSpPr>
          <p:cNvPr id="2" name="5-Point Star 1"/>
          <p:cNvSpPr/>
          <p:nvPr/>
        </p:nvSpPr>
        <p:spPr>
          <a:xfrm>
            <a:off x="152400" y="3077227"/>
            <a:ext cx="662836" cy="609600"/>
          </a:xfrm>
          <a:prstGeom prst="star5">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631472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3841"/>
            <a:ext cx="8229600" cy="4525959"/>
          </a:xfrm>
        </p:spPr>
        <p:txBody>
          <a:bodyPr/>
          <a:lstStyle/>
          <a:p>
            <a:r>
              <a:rPr lang="en-US" sz="2800" dirty="0" smtClean="0"/>
              <a:t>A </a:t>
            </a:r>
            <a:r>
              <a:rPr lang="en-US" sz="2800" dirty="0"/>
              <a:t>new identified student percentage may be established each year of the four year cycle for use in the following </a:t>
            </a:r>
            <a:r>
              <a:rPr lang="en-US" sz="2800" dirty="0" smtClean="0"/>
              <a:t>year.  Calculate the Identified Student Percentage as of </a:t>
            </a:r>
            <a:r>
              <a:rPr lang="en-US" sz="2800" b="1" dirty="0" smtClean="0"/>
              <a:t>April 1</a:t>
            </a:r>
          </a:p>
          <a:p>
            <a:endParaRPr lang="en-US" sz="800" dirty="0"/>
          </a:p>
          <a:p>
            <a:r>
              <a:rPr lang="en-US" sz="2800" dirty="0"/>
              <a:t>LEAs/schools may elect to stop CEP for the next year by notifying the State no later than June 30</a:t>
            </a:r>
            <a:r>
              <a:rPr lang="en-US" sz="2800" baseline="30000" dirty="0"/>
              <a:t>th</a:t>
            </a:r>
            <a:r>
              <a:rPr lang="en-US" sz="2800" dirty="0"/>
              <a:t> of the current school year</a:t>
            </a:r>
          </a:p>
          <a:p>
            <a:endParaRPr lang="en-US" dirty="0"/>
          </a:p>
        </p:txBody>
      </p:sp>
      <p:sp>
        <p:nvSpPr>
          <p:cNvPr id="5" name="Slide Number Placeholder 4"/>
          <p:cNvSpPr>
            <a:spLocks noGrp="1"/>
          </p:cNvSpPr>
          <p:nvPr>
            <p:ph type="sldNum" sz="quarter" idx="11"/>
          </p:nvPr>
        </p:nvSpPr>
        <p:spPr/>
        <p:txBody>
          <a:bodyPr/>
          <a:lstStyle/>
          <a:p>
            <a:pPr lvl="0"/>
            <a:fld id="{D52D5A37-90DC-4498-8A6C-2AD03F5ED804}" type="slidenum">
              <a:rPr lang="en-US" smtClean="0"/>
              <a:t>15</a:t>
            </a:fld>
            <a:endParaRPr lang="en-US" dirty="0"/>
          </a:p>
        </p:txBody>
      </p:sp>
      <p:sp>
        <p:nvSpPr>
          <p:cNvPr id="7" name="Title 1"/>
          <p:cNvSpPr>
            <a:spLocks noGrp="1"/>
          </p:cNvSpPr>
          <p:nvPr>
            <p:ph type="title"/>
          </p:nvPr>
        </p:nvSpPr>
        <p:spPr>
          <a:xfrm>
            <a:off x="457200" y="457200"/>
            <a:ext cx="8229600" cy="685800"/>
          </a:xfrm>
        </p:spPr>
        <p:txBody>
          <a:bodyPr/>
          <a:lstStyle/>
          <a:p>
            <a:r>
              <a:rPr lang="en-US" b="1" dirty="0" smtClean="0"/>
              <a:t>Notification Timeline </a:t>
            </a:r>
            <a:r>
              <a:rPr lang="en-US" b="1" dirty="0"/>
              <a:t>S</a:t>
            </a:r>
            <a:r>
              <a:rPr lang="en-US" b="1" dirty="0" smtClean="0"/>
              <a:t>ummary</a:t>
            </a:r>
            <a:endParaRPr lang="en-US" b="1"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91683002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31840"/>
          </a:xfrm>
        </p:spPr>
        <p:txBody>
          <a:bodyPr/>
          <a:lstStyle/>
          <a:p>
            <a:r>
              <a:rPr lang="en-US" b="1" dirty="0" smtClean="0"/>
              <a:t>Things to Think About. . .</a:t>
            </a:r>
            <a:endParaRPr lang="en-US" b="1" dirty="0"/>
          </a:p>
        </p:txBody>
      </p:sp>
      <p:sp>
        <p:nvSpPr>
          <p:cNvPr id="3" name="Content Placeholder 2"/>
          <p:cNvSpPr>
            <a:spLocks noGrp="1"/>
          </p:cNvSpPr>
          <p:nvPr>
            <p:ph idx="1"/>
          </p:nvPr>
        </p:nvSpPr>
        <p:spPr/>
        <p:txBody>
          <a:bodyPr/>
          <a:lstStyle/>
          <a:p>
            <a:r>
              <a:rPr lang="en-US" dirty="0" smtClean="0"/>
              <a:t>Potential issues surrounding the absence of application data</a:t>
            </a:r>
          </a:p>
          <a:p>
            <a:pPr lvl="1"/>
            <a:r>
              <a:rPr lang="en-US" dirty="0" smtClean="0"/>
              <a:t>Is school meal application data used to distribute other sources of funding? (Title I, Erate, State, Local, etc.)</a:t>
            </a:r>
          </a:p>
          <a:p>
            <a:pPr marL="457200" lvl="1" indent="0">
              <a:buNone/>
            </a:pPr>
            <a:endParaRPr lang="en-US" sz="1000" dirty="0" smtClean="0"/>
          </a:p>
          <a:p>
            <a:r>
              <a:rPr lang="en-US" dirty="0" smtClean="0"/>
              <a:t>Anticipated level of federal reimbursement</a:t>
            </a:r>
          </a:p>
          <a:p>
            <a:pPr marL="0" indent="0">
              <a:buNone/>
            </a:pPr>
            <a:endParaRPr lang="en-US" sz="1000" dirty="0" smtClean="0"/>
          </a:p>
          <a:p>
            <a:r>
              <a:rPr lang="en-US" dirty="0" smtClean="0"/>
              <a:t>Non-federal resources available</a:t>
            </a:r>
            <a:endParaRPr lang="en-US" dirty="0"/>
          </a:p>
        </p:txBody>
      </p:sp>
      <p:sp>
        <p:nvSpPr>
          <p:cNvPr id="5" name="Slide Number Placeholder 4"/>
          <p:cNvSpPr>
            <a:spLocks noGrp="1"/>
          </p:cNvSpPr>
          <p:nvPr>
            <p:ph type="sldNum" sz="quarter" idx="11"/>
          </p:nvPr>
        </p:nvSpPr>
        <p:spPr/>
        <p:txBody>
          <a:bodyPr/>
          <a:lstStyle/>
          <a:p>
            <a:pPr lvl="0"/>
            <a:fld id="{D52D5A37-90DC-4498-8A6C-2AD03F5ED804}" type="slidenum">
              <a:rPr lang="en-US" smtClean="0"/>
              <a:t>16</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240308557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1752600"/>
            <a:ext cx="7772400" cy="3124200"/>
          </a:xfrm>
        </p:spPr>
        <p:txBody>
          <a:bodyPr/>
          <a:lstStyle/>
          <a:p>
            <a:pPr lvl="0"/>
            <a:r>
              <a:rPr lang="en-US" sz="5400" b="1" dirty="0" smtClean="0"/>
              <a:t>COMMUNNITY</a:t>
            </a:r>
            <a:br>
              <a:rPr lang="en-US" sz="5400" b="1" dirty="0" smtClean="0"/>
            </a:br>
            <a:r>
              <a:rPr lang="en-US" sz="5400" b="1" dirty="0" smtClean="0"/>
              <a:t>ELIGIBILITY PROVISION</a:t>
            </a:r>
            <a:br>
              <a:rPr lang="en-US" sz="5400" b="1" dirty="0" smtClean="0"/>
            </a:br>
            <a:r>
              <a:rPr lang="en-US" sz="5400" b="1" dirty="0" smtClean="0"/>
              <a:t>&amp; TITLE I</a:t>
            </a:r>
            <a:endParaRPr lang="en-US" sz="5400" b="1"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Slide48">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8229600" cy="1295400"/>
          </a:xfrm>
        </p:spPr>
        <p:txBody>
          <a:bodyPr/>
          <a:lstStyle/>
          <a:p>
            <a:pPr lvl="0"/>
            <a:r>
              <a:rPr lang="en-US" sz="3600" dirty="0" smtClean="0"/>
              <a:t>WHAT ARE THE AREAS OF INTERSECTION BETWEEN CEP AND TITLE I?</a:t>
            </a:r>
            <a:r>
              <a:rPr lang="en-US" dirty="0" smtClean="0"/>
              <a:t/>
            </a:r>
            <a:br>
              <a:rPr lang="en-US" dirty="0" smtClean="0"/>
            </a:br>
            <a:endParaRPr lang="en-US" dirty="0"/>
          </a:p>
        </p:txBody>
      </p:sp>
      <p:sp>
        <p:nvSpPr>
          <p:cNvPr id="4" name="Content Placeholder 3"/>
          <p:cNvSpPr txBox="1">
            <a:spLocks noGrp="1"/>
          </p:cNvSpPr>
          <p:nvPr>
            <p:ph idx="1"/>
          </p:nvPr>
        </p:nvSpPr>
        <p:spPr>
          <a:xfrm>
            <a:off x="457200" y="2057400"/>
            <a:ext cx="8229600" cy="3840159"/>
          </a:xfrm>
        </p:spPr>
        <p:txBody>
          <a:bodyPr/>
          <a:lstStyle/>
          <a:p>
            <a:r>
              <a:rPr lang="en-US" dirty="0" smtClean="0"/>
              <a:t>Several aspects of Title I require the use of poverty data at the school or individual student level</a:t>
            </a:r>
          </a:p>
          <a:p>
            <a:pPr lvl="1"/>
            <a:r>
              <a:rPr lang="en-US" dirty="0">
                <a:solidFill>
                  <a:schemeClr val="tx1"/>
                </a:solidFill>
              </a:rPr>
              <a:t>Within-state allocations</a:t>
            </a:r>
          </a:p>
          <a:p>
            <a:pPr lvl="1"/>
            <a:r>
              <a:rPr lang="en-US" dirty="0" smtClean="0">
                <a:solidFill>
                  <a:schemeClr val="tx1"/>
                </a:solidFill>
              </a:rPr>
              <a:t>Within-district allocations</a:t>
            </a:r>
          </a:p>
          <a:p>
            <a:pPr lvl="1"/>
            <a:r>
              <a:rPr lang="en-US" dirty="0" smtClean="0">
                <a:solidFill>
                  <a:schemeClr val="tx1"/>
                </a:solidFill>
              </a:rPr>
              <a:t>Equitable services for eligible nonpublic students</a:t>
            </a:r>
          </a:p>
          <a:p>
            <a:pPr lvl="1"/>
            <a:r>
              <a:rPr lang="en-US" dirty="0" smtClean="0">
                <a:solidFill>
                  <a:schemeClr val="tx1"/>
                </a:solidFill>
              </a:rPr>
              <a:t>Accountability</a:t>
            </a:r>
          </a:p>
          <a:p>
            <a:pPr lvl="1"/>
            <a:endParaRPr lang="en-US" dirty="0">
              <a:solidFill>
                <a:srgbClr val="FF0000"/>
              </a:solidFill>
            </a:endParaRPr>
          </a:p>
        </p:txBody>
      </p:sp>
      <p:sp>
        <p:nvSpPr>
          <p:cNvPr id="13" name="Slide Number Placeholder 12"/>
          <p:cNvSpPr>
            <a:spLocks noGrp="1"/>
          </p:cNvSpPr>
          <p:nvPr>
            <p:ph type="sldNum" sz="quarter" idx="11"/>
          </p:nvPr>
        </p:nvSpPr>
        <p:spPr/>
        <p:txBody>
          <a:bodyPr/>
          <a:lstStyle/>
          <a:p>
            <a:pPr lvl="0"/>
            <a:fld id="{D52D5A37-90DC-4498-8A6C-2AD03F5ED804}" type="slidenum">
              <a:rPr lang="en-US" smtClean="0"/>
              <a:t>18</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8"/>
          </p:nvPr>
        </p:nvSpPr>
        <p:spPr/>
        <p:txBody>
          <a:bodyPr/>
          <a:lstStyle/>
          <a:p>
            <a:pPr lvl="0"/>
            <a:fld id="{E8E4F431-48C5-498F-A9E7-B54C48E42CF5}" type="slidenum">
              <a:rPr lang="en-US" smtClean="0"/>
              <a:t>19</a:t>
            </a:fld>
            <a:endParaRPr lang="en-US" dirty="0"/>
          </a:p>
        </p:txBody>
      </p:sp>
      <p:sp>
        <p:nvSpPr>
          <p:cNvPr id="5" name="Title 4"/>
          <p:cNvSpPr>
            <a:spLocks noGrp="1"/>
          </p:cNvSpPr>
          <p:nvPr>
            <p:ph type="title"/>
          </p:nvPr>
        </p:nvSpPr>
        <p:spPr>
          <a:xfrm>
            <a:off x="457200" y="533400"/>
            <a:ext cx="8229600" cy="1295400"/>
          </a:xfrm>
        </p:spPr>
        <p:txBody>
          <a:bodyPr/>
          <a:lstStyle/>
          <a:p>
            <a:pPr lvl="0"/>
            <a:r>
              <a:rPr lang="en-US" sz="3600" dirty="0" smtClean="0"/>
              <a:t>WHAT ARE THE AREAS OF INTERSECTION BETWEEN CEP AND TITLE I?</a:t>
            </a:r>
            <a:r>
              <a:rPr lang="en-US" dirty="0" smtClean="0"/>
              <a:t/>
            </a:r>
            <a:br>
              <a:rPr lang="en-US" dirty="0" smtClean="0"/>
            </a:br>
            <a:endParaRPr lang="en-US" dirty="0"/>
          </a:p>
        </p:txBody>
      </p:sp>
      <p:sp>
        <p:nvSpPr>
          <p:cNvPr id="6" name="Content Placeholder 3"/>
          <p:cNvSpPr txBox="1">
            <a:spLocks/>
          </p:cNvSpPr>
          <p:nvPr/>
        </p:nvSpPr>
        <p:spPr>
          <a:xfrm>
            <a:off x="457200" y="2057400"/>
            <a:ext cx="8229600" cy="3840159"/>
          </a:xfrm>
          <a:prstGeom prst="rect">
            <a:avLst/>
          </a:prstGeom>
        </p:spPr>
        <p:txBody>
          <a:bodyPr/>
          <a:lst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a:lstStyle>
          <a:p>
            <a:r>
              <a:rPr lang="en-US" dirty="0" smtClean="0"/>
              <a:t>NDE continues to run reports and calculations to determine what effects, if any, using CEP instead of school lunch free and reduced price family meal application forms will have on allocation for grant programs, E-rate, etc.</a:t>
            </a:r>
            <a:endParaRPr lang="en-US" dirty="0" smtClean="0">
              <a:solidFill>
                <a:schemeClr val="tx1"/>
              </a:solidFill>
            </a:endParaRPr>
          </a:p>
          <a:p>
            <a:pPr lvl="1"/>
            <a:endParaRPr lang="en-US" dirty="0">
              <a:solidFill>
                <a:srgbClr val="FF0000"/>
              </a:solidFill>
            </a:endParaRPr>
          </a:p>
        </p:txBody>
      </p:sp>
      <p:sp>
        <p:nvSpPr>
          <p:cNvPr id="7" name="Date Placeholder 3"/>
          <p:cNvSpPr>
            <a:spLocks noGrp="1"/>
          </p:cNvSpPr>
          <p:nvPr>
            <p:ph type="dt" sz="half" idx="4294967295"/>
          </p:nvPr>
        </p:nvSpPr>
        <p:spPr>
          <a:xfrm>
            <a:off x="457200" y="6356351"/>
            <a:ext cx="2133596" cy="365129"/>
          </a:xfrm>
          <a:prstGeom prst="rect">
            <a:avLst/>
          </a:prstGeom>
        </p:spPr>
        <p:txBody>
          <a:bodyPr/>
          <a:lstStyle/>
          <a:p>
            <a:pPr lvl="0"/>
            <a:r>
              <a:rPr lang="en-US" dirty="0" smtClean="0"/>
              <a:t>7/30/2014</a:t>
            </a:r>
            <a:endParaRPr lang="en-US" dirty="0"/>
          </a:p>
        </p:txBody>
      </p:sp>
    </p:spTree>
    <p:extLst>
      <p:ext uri="{BB962C8B-B14F-4D97-AF65-F5344CB8AC3E}">
        <p14:creationId xmlns:p14="http://schemas.microsoft.com/office/powerpoint/2010/main" val="33660418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84240"/>
          </a:xfrm>
        </p:spPr>
        <p:txBody>
          <a:bodyPr/>
          <a:lstStyle/>
          <a:p>
            <a:r>
              <a:rPr lang="en-US" b="1" dirty="0" smtClean="0"/>
              <a:t>What is CEP?</a:t>
            </a:r>
            <a:endParaRPr lang="en-US" b="1" dirty="0"/>
          </a:p>
        </p:txBody>
      </p:sp>
      <p:sp>
        <p:nvSpPr>
          <p:cNvPr id="3" name="Content Placeholder 2"/>
          <p:cNvSpPr>
            <a:spLocks noGrp="1"/>
          </p:cNvSpPr>
          <p:nvPr>
            <p:ph idx="1"/>
          </p:nvPr>
        </p:nvSpPr>
        <p:spPr/>
        <p:txBody>
          <a:bodyPr/>
          <a:lstStyle/>
          <a:p>
            <a:pPr marL="0" indent="0">
              <a:buNone/>
            </a:pPr>
            <a:r>
              <a:rPr lang="en-US" dirty="0" smtClean="0"/>
              <a:t>The Healthy, Hunger-Free Kids Act of 2010 provides an alternative that </a:t>
            </a:r>
            <a:r>
              <a:rPr lang="en-US" dirty="0"/>
              <a:t>e</a:t>
            </a:r>
            <a:r>
              <a:rPr lang="en-US" dirty="0" smtClean="0"/>
              <a:t>liminates the need for household applications for free and reduced-price meals in high-poverty Districts and schools.  It is referred to as the Community Eligibility Provision (CEP)</a:t>
            </a:r>
            <a:endParaRPr lang="en-US" dirty="0"/>
          </a:p>
        </p:txBody>
      </p:sp>
      <p:sp>
        <p:nvSpPr>
          <p:cNvPr id="4" name="Date Placeholder 3"/>
          <p:cNvSpPr>
            <a:spLocks noGrp="1"/>
          </p:cNvSpPr>
          <p:nvPr>
            <p:ph type="dt" sz="half" idx="10"/>
          </p:nvPr>
        </p:nvSpPr>
        <p:spPr/>
        <p:txBody>
          <a:bodyPr/>
          <a:lstStyle/>
          <a:p>
            <a:pPr lvl="0"/>
            <a:r>
              <a:rPr lang="en-US" dirty="0" smtClean="0"/>
              <a:t>7/30/2014</a:t>
            </a:r>
            <a:endParaRPr lang="en-US" dirty="0"/>
          </a:p>
        </p:txBody>
      </p:sp>
      <p:sp>
        <p:nvSpPr>
          <p:cNvPr id="5" name="Slide Number Placeholder 4"/>
          <p:cNvSpPr>
            <a:spLocks noGrp="1"/>
          </p:cNvSpPr>
          <p:nvPr>
            <p:ph type="sldNum" sz="quarter" idx="11"/>
          </p:nvPr>
        </p:nvSpPr>
        <p:spPr/>
        <p:txBody>
          <a:bodyPr/>
          <a:lstStyle/>
          <a:p>
            <a:pPr lvl="0"/>
            <a:fld id="{D52D5A37-90DC-4498-8A6C-2AD03F5ED804}" type="slidenum">
              <a:rPr lang="en-US" smtClean="0"/>
              <a:t>2</a:t>
            </a:fld>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4114800"/>
            <a:ext cx="3144644" cy="236096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Rectangle 5"/>
          <p:cNvSpPr/>
          <p:nvPr/>
        </p:nvSpPr>
        <p:spPr>
          <a:xfrm>
            <a:off x="467554" y="4648200"/>
            <a:ext cx="3940502" cy="1077218"/>
          </a:xfrm>
          <a:prstGeom prst="rect">
            <a:avLst/>
          </a:prstGeom>
        </p:spPr>
        <p:txBody>
          <a:bodyPr wrap="none">
            <a:spAutoFit/>
          </a:bodyPr>
          <a:lstStyle/>
          <a:p>
            <a:pPr algn="ctr"/>
            <a:r>
              <a:rPr lang="en-US" sz="3200" dirty="0"/>
              <a:t>Available nationwide </a:t>
            </a:r>
            <a:endParaRPr lang="en-US" sz="3200" dirty="0" smtClean="0"/>
          </a:p>
          <a:p>
            <a:pPr algn="ctr"/>
            <a:r>
              <a:rPr lang="en-US" sz="3200" dirty="0" smtClean="0"/>
              <a:t>beginning </a:t>
            </a:r>
            <a:r>
              <a:rPr lang="en-US" sz="3200" dirty="0"/>
              <a:t>July 1, 2014</a:t>
            </a:r>
            <a:r>
              <a:rPr lang="en-US" dirty="0"/>
              <a:t>.</a:t>
            </a:r>
          </a:p>
        </p:txBody>
      </p:sp>
    </p:spTree>
    <p:extLst>
      <p:ext uri="{BB962C8B-B14F-4D97-AF65-F5344CB8AC3E}">
        <p14:creationId xmlns:p14="http://schemas.microsoft.com/office/powerpoint/2010/main" val="23775395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53400" cy="884240"/>
          </a:xfrm>
        </p:spPr>
        <p:txBody>
          <a:bodyPr/>
          <a:lstStyle/>
          <a:p>
            <a:r>
              <a:rPr lang="en-US" dirty="0" smtClean="0"/>
              <a:t>WITHIN STATE ALLOCATIONS</a:t>
            </a:r>
            <a:endParaRPr lang="en-US" dirty="0"/>
          </a:p>
        </p:txBody>
      </p:sp>
      <p:sp>
        <p:nvSpPr>
          <p:cNvPr id="3" name="Content Placeholder 2"/>
          <p:cNvSpPr>
            <a:spLocks noGrp="1"/>
          </p:cNvSpPr>
          <p:nvPr>
            <p:ph idx="1"/>
          </p:nvPr>
        </p:nvSpPr>
        <p:spPr>
          <a:xfrm>
            <a:off x="457200" y="1447800"/>
            <a:ext cx="8229600" cy="4525959"/>
          </a:xfrm>
        </p:spPr>
        <p:txBody>
          <a:bodyPr/>
          <a:lstStyle/>
          <a:p>
            <a:r>
              <a:rPr lang="en-US" dirty="0" smtClean="0"/>
              <a:t>Nebraska uses an alternate formula</a:t>
            </a:r>
          </a:p>
          <a:p>
            <a:pPr lvl="1"/>
            <a:r>
              <a:rPr lang="en-US" dirty="0"/>
              <a:t>Districts </a:t>
            </a:r>
            <a:r>
              <a:rPr lang="en-US" dirty="0" smtClean="0"/>
              <a:t>with census count </a:t>
            </a:r>
            <a:r>
              <a:rPr lang="en-US" dirty="0"/>
              <a:t>≥</a:t>
            </a:r>
            <a:r>
              <a:rPr lang="en-US" dirty="0" smtClean="0"/>
              <a:t>20,000, </a:t>
            </a:r>
            <a:r>
              <a:rPr lang="en-US" dirty="0"/>
              <a:t>allocations are calculated by </a:t>
            </a:r>
            <a:r>
              <a:rPr lang="en-US" dirty="0" smtClean="0"/>
              <a:t>USDE</a:t>
            </a:r>
          </a:p>
          <a:p>
            <a:pPr lvl="1"/>
            <a:r>
              <a:rPr lang="en-US" dirty="0" smtClean="0"/>
              <a:t>For Districts with &lt;20,000 census count</a:t>
            </a:r>
          </a:p>
          <a:p>
            <a:pPr lvl="2"/>
            <a:r>
              <a:rPr lang="en-US" dirty="0" smtClean="0"/>
              <a:t>Census data and Free lunch data </a:t>
            </a:r>
          </a:p>
          <a:p>
            <a:pPr lvl="1"/>
            <a:endParaRPr lang="en-US" dirty="0"/>
          </a:p>
        </p:txBody>
      </p:sp>
      <p:sp>
        <p:nvSpPr>
          <p:cNvPr id="10" name="Slide Number Placeholder 9"/>
          <p:cNvSpPr>
            <a:spLocks noGrp="1"/>
          </p:cNvSpPr>
          <p:nvPr>
            <p:ph type="sldNum" sz="quarter" idx="11"/>
          </p:nvPr>
        </p:nvSpPr>
        <p:spPr/>
        <p:txBody>
          <a:bodyPr/>
          <a:lstStyle/>
          <a:p>
            <a:pPr lvl="0"/>
            <a:fld id="{D52D5A37-90DC-4498-8A6C-2AD03F5ED804}" type="slidenum">
              <a:rPr lang="en-US" smtClean="0"/>
              <a:t>20</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175497155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40"/>
          </a:xfrm>
        </p:spPr>
        <p:txBody>
          <a:bodyPr/>
          <a:lstStyle/>
          <a:p>
            <a:r>
              <a:rPr lang="en-US" dirty="0" smtClean="0"/>
              <a:t>WITHIN DISTRICT ALLOCATIONS</a:t>
            </a:r>
            <a:endParaRPr lang="en-US" dirty="0"/>
          </a:p>
        </p:txBody>
      </p:sp>
      <p:sp>
        <p:nvSpPr>
          <p:cNvPr id="3" name="Content Placeholder 2"/>
          <p:cNvSpPr>
            <a:spLocks noGrp="1"/>
          </p:cNvSpPr>
          <p:nvPr>
            <p:ph idx="1"/>
          </p:nvPr>
        </p:nvSpPr>
        <p:spPr>
          <a:xfrm>
            <a:off x="457200" y="1600200"/>
            <a:ext cx="8229600" cy="4297359"/>
          </a:xfrm>
        </p:spPr>
        <p:txBody>
          <a:bodyPr/>
          <a:lstStyle/>
          <a:p>
            <a:r>
              <a:rPr lang="en-US" dirty="0" smtClean="0"/>
              <a:t>What if some schools are CEP and others are not?</a:t>
            </a:r>
          </a:p>
          <a:p>
            <a:r>
              <a:rPr lang="en-US" dirty="0" smtClean="0"/>
              <a:t>What effect does that have on building allocations?</a:t>
            </a:r>
            <a:endParaRPr lang="en-US" dirty="0"/>
          </a:p>
        </p:txBody>
      </p:sp>
      <p:sp>
        <p:nvSpPr>
          <p:cNvPr id="10" name="Slide Number Placeholder 9"/>
          <p:cNvSpPr>
            <a:spLocks noGrp="1"/>
          </p:cNvSpPr>
          <p:nvPr>
            <p:ph type="sldNum" sz="quarter" idx="11"/>
          </p:nvPr>
        </p:nvSpPr>
        <p:spPr/>
        <p:txBody>
          <a:bodyPr/>
          <a:lstStyle/>
          <a:p>
            <a:pPr lvl="0"/>
            <a:fld id="{D52D5A37-90DC-4498-8A6C-2AD03F5ED804}" type="slidenum">
              <a:rPr lang="en-US" smtClean="0"/>
              <a:t>21</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129248246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lstStyle/>
          <a:p>
            <a:r>
              <a:rPr lang="en-US" sz="3600" dirty="0" smtClean="0"/>
              <a:t>MAY A DISTRICT USE CEP DATA TO ALLOCATE TITLE I FUNDS TO ITS SCHOOLS?</a:t>
            </a:r>
            <a:endParaRPr lang="en-US" sz="3600" dirty="0"/>
          </a:p>
        </p:txBody>
      </p:sp>
      <p:sp>
        <p:nvSpPr>
          <p:cNvPr id="3" name="Content Placeholder 2"/>
          <p:cNvSpPr>
            <a:spLocks noGrp="1"/>
          </p:cNvSpPr>
          <p:nvPr>
            <p:ph idx="1"/>
          </p:nvPr>
        </p:nvSpPr>
        <p:spPr>
          <a:xfrm>
            <a:off x="457200" y="1752600"/>
            <a:ext cx="8229600" cy="4144959"/>
          </a:xfrm>
        </p:spPr>
        <p:txBody>
          <a:bodyPr/>
          <a:lstStyle/>
          <a:p>
            <a:r>
              <a:rPr lang="en-US" sz="2600" dirty="0" smtClean="0"/>
              <a:t>ESEA requires a District to select a poverty measure from the following options:</a:t>
            </a:r>
          </a:p>
          <a:p>
            <a:pPr lvl="1"/>
            <a:r>
              <a:rPr lang="en-US" sz="2600" dirty="0" smtClean="0"/>
              <a:t>Most recent census data of poverty for children ages 5-17</a:t>
            </a:r>
          </a:p>
          <a:p>
            <a:pPr lvl="1"/>
            <a:r>
              <a:rPr lang="en-US" sz="2600" dirty="0" smtClean="0"/>
              <a:t>Children eligible for free and reduced-price lunches under Richard B. Russell National School Lunch Act</a:t>
            </a:r>
          </a:p>
          <a:p>
            <a:pPr lvl="1"/>
            <a:r>
              <a:rPr lang="en-US" sz="2600" dirty="0" smtClean="0"/>
              <a:t>Children in families receiving TANF</a:t>
            </a:r>
          </a:p>
          <a:p>
            <a:pPr lvl="1"/>
            <a:r>
              <a:rPr lang="en-US" sz="2600" dirty="0" smtClean="0"/>
              <a:t>Children eligible to receive Medicaid</a:t>
            </a:r>
          </a:p>
          <a:p>
            <a:pPr lvl="1"/>
            <a:r>
              <a:rPr lang="en-US" sz="2600" dirty="0" smtClean="0"/>
              <a:t>A composite of any of the above</a:t>
            </a:r>
            <a:endParaRPr lang="en-US" sz="2600" dirty="0"/>
          </a:p>
        </p:txBody>
      </p:sp>
      <p:sp>
        <p:nvSpPr>
          <p:cNvPr id="10" name="Slide Number Placeholder 9"/>
          <p:cNvSpPr>
            <a:spLocks noGrp="1"/>
          </p:cNvSpPr>
          <p:nvPr>
            <p:ph type="sldNum" sz="quarter" idx="11"/>
          </p:nvPr>
        </p:nvSpPr>
        <p:spPr/>
        <p:txBody>
          <a:bodyPr/>
          <a:lstStyle/>
          <a:p>
            <a:pPr lvl="0"/>
            <a:fld id="{D52D5A37-90DC-4498-8A6C-2AD03F5ED804}" type="slidenum">
              <a:rPr lang="en-US" smtClean="0"/>
              <a:t>22</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208279869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p:txBody>
          <a:bodyPr/>
          <a:lstStyle/>
          <a:p>
            <a:r>
              <a:rPr lang="en-US" dirty="0" smtClean="0"/>
              <a:t>If a District selects NSLP data as its poverty measure (this what Nebraska uses) and has a Community Eligibility school, the Community Eligibility data will be part of the NSLP data that the District uses for within-district allocations.</a:t>
            </a:r>
            <a:endParaRPr lang="en-US" dirty="0"/>
          </a:p>
        </p:txBody>
      </p:sp>
      <p:sp>
        <p:nvSpPr>
          <p:cNvPr id="11" name="Slide Number Placeholder 10"/>
          <p:cNvSpPr>
            <a:spLocks noGrp="1"/>
          </p:cNvSpPr>
          <p:nvPr>
            <p:ph type="sldNum" sz="quarter" idx="8"/>
          </p:nvPr>
        </p:nvSpPr>
        <p:spPr/>
        <p:txBody>
          <a:bodyPr/>
          <a:lstStyle/>
          <a:p>
            <a:pPr lvl="0"/>
            <a:fld id="{3D3F2C32-C739-4EEF-98FD-B2B30D65D600}" type="slidenum">
              <a:rPr lang="en-US" smtClean="0"/>
              <a:t>23</a:t>
            </a:fld>
            <a:endParaRPr lang="en-US" dirty="0"/>
          </a:p>
        </p:txBody>
      </p:sp>
      <p:sp>
        <p:nvSpPr>
          <p:cNvPr id="5" name="Date Placeholder 3"/>
          <p:cNvSpPr>
            <a:spLocks noGrp="1"/>
          </p:cNvSpPr>
          <p:nvPr>
            <p:ph type="dt" sz="half" idx="4294967295"/>
          </p:nvPr>
        </p:nvSpPr>
        <p:spPr>
          <a:xfrm>
            <a:off x="457200" y="6356351"/>
            <a:ext cx="2133596" cy="365129"/>
          </a:xfrm>
          <a:prstGeom prst="rect">
            <a:avLst/>
          </a:prstGeom>
        </p:spPr>
        <p:txBody>
          <a:bodyPr/>
          <a:lstStyle/>
          <a:p>
            <a:pPr lvl="0"/>
            <a:r>
              <a:rPr lang="en-US" dirty="0" smtClean="0"/>
              <a:t>7/30/2014</a:t>
            </a:r>
            <a:endParaRPr lang="en-US" dirty="0"/>
          </a:p>
        </p:txBody>
      </p:sp>
    </p:spTree>
    <p:extLst>
      <p:ext uri="{BB962C8B-B14F-4D97-AF65-F5344CB8AC3E}">
        <p14:creationId xmlns:p14="http://schemas.microsoft.com/office/powerpoint/2010/main" val="224357165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8229600" cy="1295400"/>
          </a:xfrm>
        </p:spPr>
        <p:txBody>
          <a:bodyPr/>
          <a:lstStyle/>
          <a:p>
            <a:r>
              <a:rPr lang="en-US" sz="3600" dirty="0" smtClean="0"/>
              <a:t>WHAT IF WE HAVE BOTH CEP </a:t>
            </a:r>
            <a:br>
              <a:rPr lang="en-US" sz="3600" dirty="0" smtClean="0"/>
            </a:br>
            <a:r>
              <a:rPr lang="en-US" sz="3600" dirty="0" smtClean="0"/>
              <a:t>AND NON-CEP SCHOOLS?</a:t>
            </a:r>
            <a:endParaRPr lang="en-US" sz="3600" dirty="0"/>
          </a:p>
        </p:txBody>
      </p:sp>
      <p:sp>
        <p:nvSpPr>
          <p:cNvPr id="6" name="Content Placeholder 5"/>
          <p:cNvSpPr>
            <a:spLocks noGrp="1"/>
          </p:cNvSpPr>
          <p:nvPr>
            <p:ph idx="1"/>
          </p:nvPr>
        </p:nvSpPr>
        <p:spPr>
          <a:xfrm>
            <a:off x="457200" y="1752600"/>
            <a:ext cx="8229600" cy="4144959"/>
          </a:xfrm>
        </p:spPr>
        <p:txBody>
          <a:bodyPr/>
          <a:lstStyle/>
          <a:p>
            <a:r>
              <a:rPr lang="en-US" sz="2800" dirty="0" smtClean="0"/>
              <a:t>The number of students directly certified is a subset of the total number of students eligible for free and reduced-price meals (thus the multiplier of 1.6)</a:t>
            </a:r>
          </a:p>
          <a:p>
            <a:r>
              <a:rPr lang="en-US" sz="2800" dirty="0" smtClean="0"/>
              <a:t>If a District has non-CEP schools with a poverty count based on the number of students approved for free and reduced-price meals and CEP schools with a poverty count based on Direct Certification data, the LEA must use a common poverty metric in order to rank order its schools and allocate Title I funds on an equitable basis.</a:t>
            </a:r>
            <a:endParaRPr lang="en-US" sz="2800" dirty="0"/>
          </a:p>
        </p:txBody>
      </p:sp>
      <p:sp>
        <p:nvSpPr>
          <p:cNvPr id="11" name="Slide Number Placeholder 10"/>
          <p:cNvSpPr>
            <a:spLocks noGrp="1"/>
          </p:cNvSpPr>
          <p:nvPr>
            <p:ph type="sldNum" sz="quarter" idx="11"/>
          </p:nvPr>
        </p:nvSpPr>
        <p:spPr/>
        <p:txBody>
          <a:bodyPr/>
          <a:lstStyle/>
          <a:p>
            <a:pPr lvl="0"/>
            <a:fld id="{D52D5A37-90DC-4498-8A6C-2AD03F5ED804}" type="slidenum">
              <a:rPr lang="en-US" smtClean="0"/>
              <a:t>24</a:t>
            </a:fld>
            <a:endParaRPr lang="en-US" dirty="0"/>
          </a:p>
        </p:txBody>
      </p:sp>
      <p:sp>
        <p:nvSpPr>
          <p:cNvPr id="7"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296734386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533396" y="685800"/>
            <a:ext cx="8229604" cy="5486400"/>
          </a:xfrm>
          <a:noFill/>
        </p:spPr>
        <p:txBody>
          <a:bodyPr/>
          <a:lstStyle/>
          <a:p>
            <a:pPr marL="0" indent="0">
              <a:buNone/>
            </a:pPr>
            <a:r>
              <a:rPr lang="en-US" sz="2400" u="sng" dirty="0" smtClean="0"/>
              <a:t>Example A</a:t>
            </a:r>
            <a:r>
              <a:rPr lang="en-US" sz="2400" dirty="0" smtClean="0"/>
              <a:t>:  Within-District Allocations (CEP and non-CEP)</a:t>
            </a:r>
          </a:p>
          <a:p>
            <a:endParaRPr lang="en-US" sz="2400" dirty="0"/>
          </a:p>
          <a:p>
            <a:endParaRPr lang="en-US" dirty="0" smtClean="0"/>
          </a:p>
          <a:p>
            <a:endParaRPr lang="en-US" dirty="0"/>
          </a:p>
          <a:p>
            <a:endParaRPr lang="en-US" dirty="0" smtClean="0"/>
          </a:p>
          <a:p>
            <a:endParaRPr lang="en-US" dirty="0"/>
          </a:p>
          <a:p>
            <a:endParaRPr lang="en-US" dirty="0" smtClean="0"/>
          </a:p>
          <a:p>
            <a:pPr marL="0" indent="0">
              <a:buNone/>
            </a:pPr>
            <a:endParaRPr lang="en-US" sz="600" dirty="0" smtClean="0"/>
          </a:p>
          <a:p>
            <a:pPr marL="0" indent="0">
              <a:spcBef>
                <a:spcPts val="0"/>
              </a:spcBef>
              <a:buNone/>
            </a:pPr>
            <a:endParaRPr lang="en-US" sz="900" baseline="30000" dirty="0" smtClean="0"/>
          </a:p>
          <a:p>
            <a:pPr marL="0" indent="0">
              <a:spcBef>
                <a:spcPts val="0"/>
              </a:spcBef>
              <a:buNone/>
            </a:pPr>
            <a:endParaRPr lang="en-US" sz="900" baseline="30000" dirty="0"/>
          </a:p>
          <a:p>
            <a:pPr marL="0" indent="0">
              <a:spcBef>
                <a:spcPts val="0"/>
              </a:spcBef>
              <a:buNone/>
            </a:pPr>
            <a:r>
              <a:rPr lang="en-US" sz="900" baseline="30000" dirty="0" smtClean="0"/>
              <a:t>1</a:t>
            </a:r>
            <a:r>
              <a:rPr lang="en-US" sz="900" dirty="0" smtClean="0"/>
              <a:t> </a:t>
            </a:r>
            <a:r>
              <a:rPr lang="en-US" sz="900" dirty="0"/>
              <a:t>The number of students may be determined once every four years for Community Eligibility schools.  Moreover, the poverty data used will likely differ from other schools.  For the Community Eligibility schools, the poverty data will be, for example, direct certification (Identified Students) data (e.g., SNAP or TANF) collected at least every four years times the multiplier.  For other schools, the poverty data will be from household applications and direct certification data.</a:t>
            </a:r>
          </a:p>
          <a:p>
            <a:pPr marL="0" indent="0">
              <a:spcBef>
                <a:spcPts val="0"/>
              </a:spcBef>
              <a:buNone/>
            </a:pPr>
            <a:r>
              <a:rPr lang="en-US" sz="900" baseline="30000" dirty="0"/>
              <a:t>2</a:t>
            </a:r>
            <a:r>
              <a:rPr lang="en-US" sz="900" dirty="0"/>
              <a:t> The 1.6 multiplier applies only to a Community Eligibility school.</a:t>
            </a:r>
          </a:p>
          <a:p>
            <a:pPr marL="0" indent="0">
              <a:spcBef>
                <a:spcPts val="0"/>
              </a:spcBef>
              <a:buNone/>
            </a:pPr>
            <a:r>
              <a:rPr lang="en-US" sz="900" baseline="30000" dirty="0"/>
              <a:t>3</a:t>
            </a:r>
            <a:r>
              <a:rPr lang="en-US" sz="900" dirty="0"/>
              <a:t> For a Community Eligibility school, the Column 7 figure is equal to the lesser of (a) Column 4 x Column 6 or (b) Column 3.  In other words, this number may not exceed the school’s total enrollment.  For the non-Community Eligibility schools, the Column 7 figure is equal to Column 5.</a:t>
            </a:r>
          </a:p>
          <a:p>
            <a:pPr marL="0" indent="0">
              <a:spcBef>
                <a:spcPts val="0"/>
              </a:spcBef>
              <a:buNone/>
            </a:pPr>
            <a:r>
              <a:rPr lang="en-US" sz="900" baseline="30000" dirty="0"/>
              <a:t>4 </a:t>
            </a:r>
            <a:r>
              <a:rPr lang="en-US" sz="900" dirty="0"/>
              <a:t>Column 7 / Column 3.</a:t>
            </a:r>
          </a:p>
          <a:p>
            <a:pPr marL="0" indent="0">
              <a:spcBef>
                <a:spcPts val="0"/>
              </a:spcBef>
              <a:buNone/>
            </a:pPr>
            <a:r>
              <a:rPr lang="en-US" sz="900" baseline="30000" dirty="0"/>
              <a:t>5 </a:t>
            </a:r>
            <a:r>
              <a:rPr lang="en-US" sz="900" dirty="0"/>
              <a:t>Column 9 x Column 7 (Note:  Monroe is ineligible for Title I funds because its poverty percentage is below both the LEA’s average and 35 percent.) </a:t>
            </a:r>
            <a:r>
              <a:rPr lang="en-US" sz="1600" dirty="0"/>
              <a:t/>
            </a:r>
            <a:br>
              <a:rPr lang="en-US" sz="1600" dirty="0"/>
            </a:br>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230483654"/>
              </p:ext>
            </p:extLst>
          </p:nvPr>
        </p:nvGraphicFramePr>
        <p:xfrm>
          <a:off x="990600" y="1295400"/>
          <a:ext cx="7467600" cy="3559192"/>
        </p:xfrm>
        <a:graphic>
          <a:graphicData uri="http://schemas.openxmlformats.org/drawingml/2006/table">
            <a:tbl>
              <a:tblPr firstRow="1" firstCol="1" bandRow="1" bandCol="1">
                <a:tableStyleId>{5C22544A-7EE6-4342-B048-85BDC9FD1C3A}</a:tableStyleId>
              </a:tblPr>
              <a:tblGrid>
                <a:gridCol w="914399"/>
                <a:gridCol w="685801"/>
                <a:gridCol w="685800"/>
                <a:gridCol w="685800"/>
                <a:gridCol w="990600"/>
                <a:gridCol w="609600"/>
                <a:gridCol w="609600"/>
                <a:gridCol w="685800"/>
                <a:gridCol w="685800"/>
                <a:gridCol w="914400"/>
              </a:tblGrid>
              <a:tr h="467868">
                <a:tc>
                  <a:txBody>
                    <a:bodyPr/>
                    <a:lstStyle/>
                    <a:p>
                      <a:pPr marL="0" marR="0" algn="ctr">
                        <a:lnSpc>
                          <a:spcPct val="115000"/>
                        </a:lnSpc>
                        <a:spcBef>
                          <a:spcPts val="0"/>
                        </a:spcBef>
                        <a:spcAft>
                          <a:spcPts val="0"/>
                        </a:spcAft>
                      </a:pPr>
                      <a:r>
                        <a:rPr lang="en-US" sz="1050" dirty="0">
                          <a:effectLst/>
                        </a:rPr>
                        <a:t>Column 1</a:t>
                      </a:r>
                      <a:endParaRPr lang="en-US" sz="1100" dirty="0">
                        <a:effectLst/>
                        <a:latin typeface="Times New Roman"/>
                        <a:ea typeface="Times New Roman"/>
                      </a:endParaRPr>
                    </a:p>
                  </a:txBody>
                  <a:tcPr marL="62755" marR="62755" marT="0" marB="0"/>
                </a:tc>
                <a:tc>
                  <a:txBody>
                    <a:bodyPr/>
                    <a:lstStyle/>
                    <a:p>
                      <a:pPr marL="0" marR="0" algn="ctr">
                        <a:lnSpc>
                          <a:spcPct val="115000"/>
                        </a:lnSpc>
                        <a:spcBef>
                          <a:spcPts val="0"/>
                        </a:spcBef>
                        <a:spcAft>
                          <a:spcPts val="0"/>
                        </a:spcAft>
                      </a:pPr>
                      <a:r>
                        <a:rPr lang="en-US" sz="1050" dirty="0">
                          <a:effectLst/>
                        </a:rPr>
                        <a:t>Column 2</a:t>
                      </a:r>
                      <a:endParaRPr lang="en-US" sz="1100" dirty="0">
                        <a:effectLst/>
                        <a:latin typeface="Times New Roman"/>
                        <a:ea typeface="Times New Roman"/>
                      </a:endParaRPr>
                    </a:p>
                  </a:txBody>
                  <a:tcPr marL="62755" marR="62755" marT="0" marB="0"/>
                </a:tc>
                <a:tc>
                  <a:txBody>
                    <a:bodyPr/>
                    <a:lstStyle/>
                    <a:p>
                      <a:pPr marL="0" marR="0" algn="ctr">
                        <a:lnSpc>
                          <a:spcPct val="115000"/>
                        </a:lnSpc>
                        <a:spcBef>
                          <a:spcPts val="0"/>
                        </a:spcBef>
                        <a:spcAft>
                          <a:spcPts val="0"/>
                        </a:spcAft>
                      </a:pPr>
                      <a:r>
                        <a:rPr lang="en-US" sz="1050" dirty="0">
                          <a:effectLst/>
                        </a:rPr>
                        <a:t>Column 3</a:t>
                      </a:r>
                      <a:endParaRPr lang="en-US" sz="1100" dirty="0">
                        <a:effectLst/>
                        <a:latin typeface="Times New Roman"/>
                        <a:ea typeface="Times New Roman"/>
                      </a:endParaRPr>
                    </a:p>
                  </a:txBody>
                  <a:tcPr marL="62755" marR="62755" marT="0" marB="0"/>
                </a:tc>
                <a:tc>
                  <a:txBody>
                    <a:bodyPr/>
                    <a:lstStyle/>
                    <a:p>
                      <a:pPr marL="0" marR="0" algn="ctr">
                        <a:lnSpc>
                          <a:spcPct val="115000"/>
                        </a:lnSpc>
                        <a:spcBef>
                          <a:spcPts val="0"/>
                        </a:spcBef>
                        <a:spcAft>
                          <a:spcPts val="0"/>
                        </a:spcAft>
                      </a:pPr>
                      <a:r>
                        <a:rPr lang="en-US" sz="1050" dirty="0">
                          <a:effectLst/>
                        </a:rPr>
                        <a:t>Column 4</a:t>
                      </a:r>
                      <a:endParaRPr lang="en-US" sz="1100" dirty="0">
                        <a:effectLst/>
                        <a:latin typeface="Times New Roman"/>
                        <a:ea typeface="Times New Roman"/>
                      </a:endParaRPr>
                    </a:p>
                  </a:txBody>
                  <a:tcPr marL="62755" marR="62755" marT="0" marB="0"/>
                </a:tc>
                <a:tc>
                  <a:txBody>
                    <a:bodyPr/>
                    <a:lstStyle/>
                    <a:p>
                      <a:pPr marL="0" marR="0" algn="ctr">
                        <a:lnSpc>
                          <a:spcPct val="115000"/>
                        </a:lnSpc>
                        <a:spcBef>
                          <a:spcPts val="0"/>
                        </a:spcBef>
                        <a:spcAft>
                          <a:spcPts val="0"/>
                        </a:spcAft>
                      </a:pPr>
                      <a:r>
                        <a:rPr lang="en-US" sz="1050" dirty="0">
                          <a:effectLst/>
                        </a:rPr>
                        <a:t>Column 5</a:t>
                      </a:r>
                      <a:endParaRPr lang="en-US" sz="1100" dirty="0">
                        <a:effectLst/>
                        <a:latin typeface="Times New Roman"/>
                        <a:ea typeface="Times New Roman"/>
                      </a:endParaRPr>
                    </a:p>
                  </a:txBody>
                  <a:tcPr marL="62755" marR="62755" marT="0" marB="0"/>
                </a:tc>
                <a:tc>
                  <a:txBody>
                    <a:bodyPr/>
                    <a:lstStyle/>
                    <a:p>
                      <a:pPr marL="0" marR="0" algn="ctr">
                        <a:lnSpc>
                          <a:spcPct val="115000"/>
                        </a:lnSpc>
                        <a:spcBef>
                          <a:spcPts val="0"/>
                        </a:spcBef>
                        <a:spcAft>
                          <a:spcPts val="0"/>
                        </a:spcAft>
                      </a:pPr>
                      <a:r>
                        <a:rPr lang="en-US" sz="1050" dirty="0">
                          <a:effectLst/>
                        </a:rPr>
                        <a:t>Column 6</a:t>
                      </a:r>
                      <a:endParaRPr lang="en-US" sz="1100" dirty="0">
                        <a:effectLst/>
                        <a:latin typeface="Times New Roman"/>
                        <a:ea typeface="Times New Roman"/>
                      </a:endParaRPr>
                    </a:p>
                  </a:txBody>
                  <a:tcPr marL="62755" marR="62755" marT="0" marB="0"/>
                </a:tc>
                <a:tc>
                  <a:txBody>
                    <a:bodyPr/>
                    <a:lstStyle/>
                    <a:p>
                      <a:pPr marL="0" marR="0" algn="ctr">
                        <a:lnSpc>
                          <a:spcPct val="115000"/>
                        </a:lnSpc>
                        <a:spcBef>
                          <a:spcPts val="0"/>
                        </a:spcBef>
                        <a:spcAft>
                          <a:spcPts val="0"/>
                        </a:spcAft>
                      </a:pPr>
                      <a:r>
                        <a:rPr lang="en-US" sz="1050" dirty="0">
                          <a:effectLst/>
                        </a:rPr>
                        <a:t>Column 7</a:t>
                      </a:r>
                      <a:endParaRPr lang="en-US" sz="1100" dirty="0">
                        <a:effectLst/>
                        <a:latin typeface="Times New Roman"/>
                        <a:ea typeface="Times New Roman"/>
                      </a:endParaRPr>
                    </a:p>
                  </a:txBody>
                  <a:tcPr marL="62755" marR="62755" marT="0" marB="0"/>
                </a:tc>
                <a:tc>
                  <a:txBody>
                    <a:bodyPr/>
                    <a:lstStyle/>
                    <a:p>
                      <a:pPr marL="0" marR="0" algn="ctr">
                        <a:lnSpc>
                          <a:spcPct val="115000"/>
                        </a:lnSpc>
                        <a:spcBef>
                          <a:spcPts val="0"/>
                        </a:spcBef>
                        <a:spcAft>
                          <a:spcPts val="0"/>
                        </a:spcAft>
                      </a:pPr>
                      <a:r>
                        <a:rPr lang="en-US" sz="1050" dirty="0">
                          <a:effectLst/>
                        </a:rPr>
                        <a:t>Column 8</a:t>
                      </a:r>
                      <a:endParaRPr lang="en-US" sz="1100" dirty="0">
                        <a:effectLst/>
                        <a:latin typeface="Times New Roman"/>
                        <a:ea typeface="Times New Roman"/>
                      </a:endParaRPr>
                    </a:p>
                  </a:txBody>
                  <a:tcPr marL="62755" marR="62755" marT="0" marB="0"/>
                </a:tc>
                <a:tc>
                  <a:txBody>
                    <a:bodyPr/>
                    <a:lstStyle/>
                    <a:p>
                      <a:pPr marL="0" marR="0" algn="ctr">
                        <a:lnSpc>
                          <a:spcPct val="115000"/>
                        </a:lnSpc>
                        <a:spcBef>
                          <a:spcPts val="0"/>
                        </a:spcBef>
                        <a:spcAft>
                          <a:spcPts val="0"/>
                        </a:spcAft>
                      </a:pPr>
                      <a:r>
                        <a:rPr lang="en-US" sz="1050" dirty="0">
                          <a:effectLst/>
                        </a:rPr>
                        <a:t>Column 9</a:t>
                      </a:r>
                      <a:endParaRPr lang="en-US" sz="1100" dirty="0">
                        <a:effectLst/>
                        <a:latin typeface="Times New Roman"/>
                        <a:ea typeface="Times New Roman"/>
                      </a:endParaRPr>
                    </a:p>
                  </a:txBody>
                  <a:tcPr marL="62755" marR="62755" marT="0" marB="0"/>
                </a:tc>
                <a:tc>
                  <a:txBody>
                    <a:bodyPr/>
                    <a:lstStyle/>
                    <a:p>
                      <a:pPr marL="0" marR="0" algn="ctr">
                        <a:lnSpc>
                          <a:spcPct val="115000"/>
                        </a:lnSpc>
                        <a:spcBef>
                          <a:spcPts val="0"/>
                        </a:spcBef>
                        <a:spcAft>
                          <a:spcPts val="0"/>
                        </a:spcAft>
                      </a:pPr>
                      <a:r>
                        <a:rPr lang="en-US" sz="1050" dirty="0">
                          <a:effectLst/>
                        </a:rPr>
                        <a:t>Column 10</a:t>
                      </a:r>
                      <a:endParaRPr lang="en-US" sz="1100" dirty="0">
                        <a:effectLst/>
                        <a:latin typeface="Times New Roman"/>
                        <a:ea typeface="Times New Roman"/>
                      </a:endParaRPr>
                    </a:p>
                  </a:txBody>
                  <a:tcPr marL="62755" marR="62755" marT="0" marB="0"/>
                </a:tc>
              </a:tr>
              <a:tr h="1666439">
                <a:tc>
                  <a:txBody>
                    <a:bodyPr/>
                    <a:lstStyle/>
                    <a:p>
                      <a:pPr marL="0" marR="0">
                        <a:lnSpc>
                          <a:spcPct val="115000"/>
                        </a:lnSpc>
                        <a:spcBef>
                          <a:spcPts val="0"/>
                        </a:spcBef>
                        <a:spcAft>
                          <a:spcPts val="0"/>
                        </a:spcAft>
                      </a:pPr>
                      <a:r>
                        <a:rPr lang="en-US" sz="1050" dirty="0">
                          <a:effectLst/>
                        </a:rPr>
                        <a:t> </a:t>
                      </a:r>
                      <a:endParaRPr lang="en-US" sz="1100" dirty="0">
                        <a:effectLst/>
                      </a:endParaRPr>
                    </a:p>
                    <a:p>
                      <a:pPr marL="0" marR="0">
                        <a:lnSpc>
                          <a:spcPct val="115000"/>
                        </a:lnSpc>
                        <a:spcBef>
                          <a:spcPts val="0"/>
                        </a:spcBef>
                        <a:spcAft>
                          <a:spcPts val="0"/>
                        </a:spcAft>
                      </a:pPr>
                      <a:r>
                        <a:rPr lang="en-US" sz="1050" dirty="0">
                          <a:effectLst/>
                        </a:rPr>
                        <a:t> </a:t>
                      </a:r>
                      <a:endParaRPr lang="en-US" sz="1100" dirty="0">
                        <a:effectLst/>
                      </a:endParaRPr>
                    </a:p>
                    <a:p>
                      <a:pPr marL="0" marR="0">
                        <a:lnSpc>
                          <a:spcPct val="115000"/>
                        </a:lnSpc>
                        <a:spcBef>
                          <a:spcPts val="0"/>
                        </a:spcBef>
                        <a:spcAft>
                          <a:spcPts val="0"/>
                        </a:spcAft>
                      </a:pPr>
                      <a:r>
                        <a:rPr lang="en-US" sz="1050" dirty="0">
                          <a:effectLst/>
                        </a:rPr>
                        <a:t> </a:t>
                      </a:r>
                      <a:endParaRPr lang="en-US" sz="1100" dirty="0">
                        <a:effectLst/>
                      </a:endParaRPr>
                    </a:p>
                    <a:p>
                      <a:pPr marL="0" marR="0">
                        <a:lnSpc>
                          <a:spcPct val="115000"/>
                        </a:lnSpc>
                        <a:spcBef>
                          <a:spcPts val="0"/>
                        </a:spcBef>
                        <a:spcAft>
                          <a:spcPts val="0"/>
                        </a:spcAft>
                      </a:pPr>
                      <a:r>
                        <a:rPr lang="en-US" sz="1050" dirty="0">
                          <a:effectLst/>
                        </a:rPr>
                        <a:t> </a:t>
                      </a:r>
                      <a:endParaRPr lang="en-US" sz="1100" dirty="0">
                        <a:effectLst/>
                      </a:endParaRPr>
                    </a:p>
                    <a:p>
                      <a:pPr marL="0" marR="0">
                        <a:lnSpc>
                          <a:spcPct val="115000"/>
                        </a:lnSpc>
                        <a:spcBef>
                          <a:spcPts val="0"/>
                        </a:spcBef>
                        <a:spcAft>
                          <a:spcPts val="0"/>
                        </a:spcAft>
                      </a:pPr>
                      <a:r>
                        <a:rPr lang="en-US" sz="1050" dirty="0">
                          <a:effectLst/>
                        </a:rPr>
                        <a:t> </a:t>
                      </a:r>
                      <a:endParaRPr lang="en-US" sz="1100" dirty="0">
                        <a:effectLst/>
                      </a:endParaRPr>
                    </a:p>
                    <a:p>
                      <a:pPr marL="0" marR="0">
                        <a:lnSpc>
                          <a:spcPct val="115000"/>
                        </a:lnSpc>
                        <a:spcBef>
                          <a:spcPts val="0"/>
                        </a:spcBef>
                        <a:spcAft>
                          <a:spcPts val="0"/>
                        </a:spcAft>
                      </a:pPr>
                      <a:r>
                        <a:rPr lang="en-US" sz="1050" dirty="0">
                          <a:effectLst/>
                        </a:rPr>
                        <a:t> </a:t>
                      </a:r>
                      <a:endParaRPr lang="en-US" sz="1100" dirty="0">
                        <a:effectLst/>
                      </a:endParaRPr>
                    </a:p>
                    <a:p>
                      <a:pPr marL="0" marR="0">
                        <a:lnSpc>
                          <a:spcPct val="115000"/>
                        </a:lnSpc>
                        <a:spcBef>
                          <a:spcPts val="0"/>
                        </a:spcBef>
                        <a:spcAft>
                          <a:spcPts val="0"/>
                        </a:spcAft>
                      </a:pPr>
                      <a:r>
                        <a:rPr lang="en-US" sz="1050" dirty="0">
                          <a:effectLst/>
                        </a:rPr>
                        <a:t>School</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 </a:t>
                      </a:r>
                      <a:endParaRPr lang="en-US" sz="1100" dirty="0">
                        <a:effectLst/>
                      </a:endParaRPr>
                    </a:p>
                    <a:p>
                      <a:pPr marL="0" marR="0" algn="r">
                        <a:lnSpc>
                          <a:spcPct val="115000"/>
                        </a:lnSpc>
                        <a:spcBef>
                          <a:spcPts val="0"/>
                        </a:spcBef>
                        <a:spcAft>
                          <a:spcPts val="0"/>
                        </a:spcAft>
                      </a:pPr>
                      <a:r>
                        <a:rPr lang="en-US" sz="1050" dirty="0">
                          <a:effectLst/>
                        </a:rPr>
                        <a:t> </a:t>
                      </a:r>
                      <a:endParaRPr lang="en-US" sz="1100" dirty="0">
                        <a:effectLst/>
                      </a:endParaRPr>
                    </a:p>
                    <a:p>
                      <a:pPr marL="0" marR="0" algn="r">
                        <a:lnSpc>
                          <a:spcPct val="115000"/>
                        </a:lnSpc>
                        <a:spcBef>
                          <a:spcPts val="0"/>
                        </a:spcBef>
                        <a:spcAft>
                          <a:spcPts val="0"/>
                        </a:spcAft>
                      </a:pPr>
                      <a:r>
                        <a:rPr lang="en-US" sz="1050" dirty="0">
                          <a:effectLst/>
                        </a:rPr>
                        <a:t> </a:t>
                      </a:r>
                      <a:endParaRPr lang="en-US" sz="1100" dirty="0">
                        <a:effectLst/>
                      </a:endParaRPr>
                    </a:p>
                    <a:p>
                      <a:pPr marL="0" marR="0" algn="l">
                        <a:lnSpc>
                          <a:spcPct val="115000"/>
                        </a:lnSpc>
                        <a:spcBef>
                          <a:spcPts val="0"/>
                        </a:spcBef>
                        <a:spcAft>
                          <a:spcPts val="0"/>
                        </a:spcAft>
                      </a:pPr>
                      <a:r>
                        <a:rPr lang="en-US" sz="1050" dirty="0">
                          <a:effectLst/>
                        </a:rPr>
                        <a:t>Community Eligibility School (Y/N)</a:t>
                      </a:r>
                      <a:endParaRPr lang="en-US" sz="1100" dirty="0">
                        <a:effectLst/>
                        <a:latin typeface="Times New Roman"/>
                        <a:ea typeface="Times New Roman"/>
                      </a:endParaRPr>
                    </a:p>
                  </a:txBody>
                  <a:tcPr marL="62755" marR="62755" marT="0" marB="0" vert="vert270" anchor="b"/>
                </a:tc>
                <a:tc>
                  <a:txBody>
                    <a:bodyPr/>
                    <a:lstStyle/>
                    <a:p>
                      <a:pPr marL="0" marR="0" algn="r">
                        <a:lnSpc>
                          <a:spcPct val="115000"/>
                        </a:lnSpc>
                        <a:spcBef>
                          <a:spcPts val="0"/>
                        </a:spcBef>
                        <a:spcAft>
                          <a:spcPts val="0"/>
                        </a:spcAft>
                      </a:pPr>
                      <a:r>
                        <a:rPr lang="en-US" sz="1050" dirty="0">
                          <a:effectLst/>
                        </a:rPr>
                        <a:t> </a:t>
                      </a:r>
                      <a:endParaRPr lang="en-US" sz="1100" dirty="0">
                        <a:effectLst/>
                      </a:endParaRPr>
                    </a:p>
                    <a:p>
                      <a:pPr marL="0" marR="0" algn="r">
                        <a:lnSpc>
                          <a:spcPct val="115000"/>
                        </a:lnSpc>
                        <a:spcBef>
                          <a:spcPts val="0"/>
                        </a:spcBef>
                        <a:spcAft>
                          <a:spcPts val="0"/>
                        </a:spcAft>
                      </a:pPr>
                      <a:r>
                        <a:rPr lang="en-US" sz="1050" dirty="0">
                          <a:effectLst/>
                        </a:rPr>
                        <a:t> </a:t>
                      </a:r>
                      <a:endParaRPr lang="en-US" sz="1100" dirty="0">
                        <a:effectLst/>
                      </a:endParaRPr>
                    </a:p>
                    <a:p>
                      <a:pPr marL="0" marR="0" algn="r">
                        <a:lnSpc>
                          <a:spcPct val="115000"/>
                        </a:lnSpc>
                        <a:spcBef>
                          <a:spcPts val="0"/>
                        </a:spcBef>
                        <a:spcAft>
                          <a:spcPts val="0"/>
                        </a:spcAft>
                      </a:pPr>
                      <a:r>
                        <a:rPr lang="en-US" sz="1050" dirty="0">
                          <a:effectLst/>
                        </a:rPr>
                        <a:t> </a:t>
                      </a:r>
                      <a:endParaRPr lang="en-US" sz="1100" dirty="0">
                        <a:effectLst/>
                      </a:endParaRPr>
                    </a:p>
                    <a:p>
                      <a:pPr marL="0" marR="0" algn="r">
                        <a:lnSpc>
                          <a:spcPct val="115000"/>
                        </a:lnSpc>
                        <a:spcBef>
                          <a:spcPts val="0"/>
                        </a:spcBef>
                        <a:spcAft>
                          <a:spcPts val="0"/>
                        </a:spcAft>
                      </a:pPr>
                      <a:r>
                        <a:rPr lang="en-US" sz="1050" dirty="0">
                          <a:effectLst/>
                        </a:rPr>
                        <a:t> </a:t>
                      </a:r>
                      <a:endParaRPr lang="en-US" sz="1100" dirty="0">
                        <a:effectLst/>
                      </a:endParaRPr>
                    </a:p>
                    <a:p>
                      <a:pPr marL="0" marR="0" algn="r">
                        <a:lnSpc>
                          <a:spcPct val="115000"/>
                        </a:lnSpc>
                        <a:spcBef>
                          <a:spcPts val="0"/>
                        </a:spcBef>
                        <a:spcAft>
                          <a:spcPts val="0"/>
                        </a:spcAft>
                      </a:pPr>
                      <a:r>
                        <a:rPr lang="en-US" sz="1050" dirty="0">
                          <a:effectLst/>
                        </a:rPr>
                        <a:t> </a:t>
                      </a:r>
                      <a:endParaRPr lang="en-US" sz="1100" dirty="0">
                        <a:effectLst/>
                      </a:endParaRPr>
                    </a:p>
                    <a:p>
                      <a:pPr marL="0" marR="0" algn="r">
                        <a:lnSpc>
                          <a:spcPct val="115000"/>
                        </a:lnSpc>
                        <a:spcBef>
                          <a:spcPts val="0"/>
                        </a:spcBef>
                        <a:spcAft>
                          <a:spcPts val="0"/>
                        </a:spcAft>
                      </a:pPr>
                      <a:r>
                        <a:rPr lang="en-US" sz="1050" dirty="0">
                          <a:effectLst/>
                        </a:rPr>
                        <a:t> </a:t>
                      </a:r>
                      <a:endParaRPr lang="en-US" sz="1100" dirty="0">
                        <a:effectLst/>
                      </a:endParaRPr>
                    </a:p>
                    <a:p>
                      <a:pPr marL="0" marR="0" algn="l">
                        <a:lnSpc>
                          <a:spcPct val="115000"/>
                        </a:lnSpc>
                        <a:spcBef>
                          <a:spcPts val="0"/>
                        </a:spcBef>
                        <a:spcAft>
                          <a:spcPts val="0"/>
                        </a:spcAft>
                      </a:pPr>
                      <a:r>
                        <a:rPr lang="en-US" sz="1050" dirty="0">
                          <a:effectLst/>
                        </a:rPr>
                        <a:t>Enrollment</a:t>
                      </a:r>
                      <a:endParaRPr lang="en-US" sz="1100" dirty="0">
                        <a:effectLst/>
                        <a:latin typeface="Times New Roman"/>
                        <a:ea typeface="Times New Roman"/>
                      </a:endParaRPr>
                    </a:p>
                  </a:txBody>
                  <a:tcPr marL="62755" marR="62755" marT="0" marB="0" vert="vert270" anchor="b"/>
                </a:tc>
                <a:tc>
                  <a:txBody>
                    <a:bodyPr/>
                    <a:lstStyle/>
                    <a:p>
                      <a:pPr marL="0" marR="0" algn="l">
                        <a:lnSpc>
                          <a:spcPct val="115000"/>
                        </a:lnSpc>
                        <a:spcBef>
                          <a:spcPts val="0"/>
                        </a:spcBef>
                        <a:spcAft>
                          <a:spcPts val="0"/>
                        </a:spcAft>
                      </a:pPr>
                      <a:r>
                        <a:rPr lang="en-US" sz="1050" dirty="0">
                          <a:effectLst/>
                        </a:rPr>
                        <a:t>Community Eligibility Schools: Identified Students Data</a:t>
                      </a:r>
                      <a:r>
                        <a:rPr lang="en-US" sz="1050" baseline="30000" dirty="0">
                          <a:effectLst/>
                        </a:rPr>
                        <a:t>1</a:t>
                      </a:r>
                      <a:endParaRPr lang="en-US" sz="1100" dirty="0">
                        <a:effectLst/>
                        <a:latin typeface="Times New Roman"/>
                        <a:ea typeface="Times New Roman"/>
                      </a:endParaRPr>
                    </a:p>
                  </a:txBody>
                  <a:tcPr marL="62755" marR="62755" marT="0" marB="0" vert="vert270" anchor="b"/>
                </a:tc>
                <a:tc>
                  <a:txBody>
                    <a:bodyPr/>
                    <a:lstStyle/>
                    <a:p>
                      <a:pPr marL="0" marR="0" algn="l">
                        <a:lnSpc>
                          <a:spcPct val="115000"/>
                        </a:lnSpc>
                        <a:spcBef>
                          <a:spcPts val="0"/>
                        </a:spcBef>
                        <a:spcAft>
                          <a:spcPts val="0"/>
                        </a:spcAft>
                      </a:pPr>
                      <a:r>
                        <a:rPr lang="en-US" sz="1050" dirty="0">
                          <a:effectLst/>
                        </a:rPr>
                        <a:t>Non-Community Eligibility Schools: Economically Disadvantaged Students Identified by Free and Reduced-Price Meals Data</a:t>
                      </a:r>
                      <a:endParaRPr lang="en-US" sz="1100" dirty="0">
                        <a:effectLst/>
                        <a:latin typeface="Times New Roman"/>
                        <a:ea typeface="Times New Roman"/>
                      </a:endParaRPr>
                    </a:p>
                  </a:txBody>
                  <a:tcPr marL="62755" marR="62755" marT="0" marB="0" vert="vert270" anchor="b"/>
                </a:tc>
                <a:tc>
                  <a:txBody>
                    <a:bodyPr/>
                    <a:lstStyle/>
                    <a:p>
                      <a:pPr marL="0" marR="0" algn="l">
                        <a:lnSpc>
                          <a:spcPct val="115000"/>
                        </a:lnSpc>
                        <a:spcBef>
                          <a:spcPts val="0"/>
                        </a:spcBef>
                        <a:spcAft>
                          <a:spcPts val="0"/>
                        </a:spcAft>
                      </a:pPr>
                      <a:r>
                        <a:rPr lang="en-US" sz="1050" dirty="0">
                          <a:effectLst/>
                        </a:rPr>
                        <a:t> </a:t>
                      </a:r>
                      <a:endParaRPr lang="en-US" sz="1100" dirty="0">
                        <a:effectLst/>
                      </a:endParaRPr>
                    </a:p>
                    <a:p>
                      <a:pPr marL="0" marR="0" algn="l">
                        <a:lnSpc>
                          <a:spcPct val="115000"/>
                        </a:lnSpc>
                        <a:spcBef>
                          <a:spcPts val="0"/>
                        </a:spcBef>
                        <a:spcAft>
                          <a:spcPts val="0"/>
                        </a:spcAft>
                      </a:pPr>
                      <a:r>
                        <a:rPr lang="en-US" sz="1050" dirty="0">
                          <a:effectLst/>
                        </a:rPr>
                        <a:t> </a:t>
                      </a:r>
                      <a:endParaRPr lang="en-US" sz="1100" dirty="0">
                        <a:effectLst/>
                      </a:endParaRPr>
                    </a:p>
                    <a:p>
                      <a:pPr marL="0" marR="0" algn="l">
                        <a:lnSpc>
                          <a:spcPct val="115000"/>
                        </a:lnSpc>
                        <a:spcBef>
                          <a:spcPts val="0"/>
                        </a:spcBef>
                        <a:spcAft>
                          <a:spcPts val="0"/>
                        </a:spcAft>
                      </a:pPr>
                      <a:r>
                        <a:rPr lang="en-US" sz="1050" dirty="0">
                          <a:effectLst/>
                        </a:rPr>
                        <a:t> </a:t>
                      </a:r>
                      <a:endParaRPr lang="en-US" sz="1100" dirty="0">
                        <a:effectLst/>
                      </a:endParaRPr>
                    </a:p>
                    <a:p>
                      <a:pPr marL="0" marR="0" algn="l">
                        <a:lnSpc>
                          <a:spcPct val="115000"/>
                        </a:lnSpc>
                        <a:spcBef>
                          <a:spcPts val="0"/>
                        </a:spcBef>
                        <a:spcAft>
                          <a:spcPts val="0"/>
                        </a:spcAft>
                      </a:pPr>
                      <a:r>
                        <a:rPr lang="en-US" sz="1050" dirty="0">
                          <a:effectLst/>
                        </a:rPr>
                        <a:t> </a:t>
                      </a:r>
                      <a:endParaRPr lang="en-US" sz="1100" dirty="0">
                        <a:effectLst/>
                      </a:endParaRPr>
                    </a:p>
                    <a:p>
                      <a:pPr marL="0" marR="0" algn="l">
                        <a:lnSpc>
                          <a:spcPct val="115000"/>
                        </a:lnSpc>
                        <a:spcBef>
                          <a:spcPts val="0"/>
                        </a:spcBef>
                        <a:spcAft>
                          <a:spcPts val="0"/>
                        </a:spcAft>
                      </a:pPr>
                      <a:r>
                        <a:rPr lang="en-US" sz="1050" dirty="0">
                          <a:effectLst/>
                        </a:rPr>
                        <a:t> </a:t>
                      </a:r>
                      <a:endParaRPr lang="en-US" sz="1100" dirty="0">
                        <a:effectLst/>
                      </a:endParaRPr>
                    </a:p>
                    <a:p>
                      <a:pPr marL="0" marR="0" algn="l">
                        <a:lnSpc>
                          <a:spcPct val="115000"/>
                        </a:lnSpc>
                        <a:spcBef>
                          <a:spcPts val="0"/>
                        </a:spcBef>
                        <a:spcAft>
                          <a:spcPts val="0"/>
                        </a:spcAft>
                      </a:pPr>
                      <a:r>
                        <a:rPr lang="en-US" sz="1050" dirty="0">
                          <a:effectLst/>
                        </a:rPr>
                        <a:t> </a:t>
                      </a:r>
                      <a:endParaRPr lang="en-US" sz="1100" dirty="0">
                        <a:effectLst/>
                      </a:endParaRPr>
                    </a:p>
                    <a:p>
                      <a:pPr marL="0" marR="0" algn="l">
                        <a:lnSpc>
                          <a:spcPct val="115000"/>
                        </a:lnSpc>
                        <a:spcBef>
                          <a:spcPts val="0"/>
                        </a:spcBef>
                        <a:spcAft>
                          <a:spcPts val="0"/>
                        </a:spcAft>
                      </a:pPr>
                      <a:r>
                        <a:rPr lang="en-US" sz="1050" dirty="0">
                          <a:effectLst/>
                        </a:rPr>
                        <a:t>1.6 Multiplier</a:t>
                      </a:r>
                      <a:r>
                        <a:rPr lang="en-US" sz="1050" baseline="30000" dirty="0">
                          <a:effectLst/>
                        </a:rPr>
                        <a:t>2</a:t>
                      </a:r>
                      <a:endParaRPr lang="en-US" sz="1100" dirty="0">
                        <a:effectLst/>
                        <a:latin typeface="Times New Roman"/>
                        <a:ea typeface="Times New Roman"/>
                      </a:endParaRPr>
                    </a:p>
                  </a:txBody>
                  <a:tcPr marL="62755" marR="62755" marT="0" marB="0" vert="vert270" anchor="b"/>
                </a:tc>
                <a:tc>
                  <a:txBody>
                    <a:bodyPr/>
                    <a:lstStyle/>
                    <a:p>
                      <a:pPr marL="0" marR="0" algn="l">
                        <a:lnSpc>
                          <a:spcPct val="115000"/>
                        </a:lnSpc>
                        <a:spcBef>
                          <a:spcPts val="0"/>
                        </a:spcBef>
                        <a:spcAft>
                          <a:spcPts val="0"/>
                        </a:spcAft>
                      </a:pPr>
                      <a:r>
                        <a:rPr lang="en-US" sz="1050" dirty="0" smtClean="0">
                          <a:effectLst/>
                        </a:rPr>
                        <a:t>NSLP Count Used to Allocate Title I Funds</a:t>
                      </a:r>
                      <a:r>
                        <a:rPr lang="en-US" sz="1050" baseline="30000" dirty="0" smtClean="0">
                          <a:effectLst/>
                        </a:rPr>
                        <a:t>3</a:t>
                      </a:r>
                      <a:endParaRPr lang="en-US" sz="1100" dirty="0">
                        <a:effectLst/>
                        <a:latin typeface="Times New Roman"/>
                        <a:ea typeface="Times New Roman"/>
                      </a:endParaRPr>
                    </a:p>
                  </a:txBody>
                  <a:tcPr marL="62755" marR="62755" marT="0" marB="0" vert="vert270" anchor="b"/>
                </a:tc>
                <a:tc>
                  <a:txBody>
                    <a:bodyPr/>
                    <a:lstStyle/>
                    <a:p>
                      <a:pPr marL="0" marR="0" algn="l">
                        <a:lnSpc>
                          <a:spcPct val="115000"/>
                        </a:lnSpc>
                        <a:spcBef>
                          <a:spcPts val="0"/>
                        </a:spcBef>
                        <a:spcAft>
                          <a:spcPts val="0"/>
                        </a:spcAft>
                      </a:pPr>
                      <a:r>
                        <a:rPr lang="en-US" sz="1050" dirty="0">
                          <a:effectLst/>
                        </a:rPr>
                        <a:t> </a:t>
                      </a:r>
                      <a:endParaRPr lang="en-US" sz="1100" dirty="0">
                        <a:effectLst/>
                      </a:endParaRPr>
                    </a:p>
                    <a:p>
                      <a:pPr marL="0" marR="0" algn="l">
                        <a:lnSpc>
                          <a:spcPct val="115000"/>
                        </a:lnSpc>
                        <a:spcBef>
                          <a:spcPts val="0"/>
                        </a:spcBef>
                        <a:spcAft>
                          <a:spcPts val="0"/>
                        </a:spcAft>
                      </a:pPr>
                      <a:r>
                        <a:rPr lang="en-US" sz="1050" dirty="0">
                          <a:effectLst/>
                        </a:rPr>
                        <a:t>Percentage of Economically Disadvantaged Students for Title I Allocations</a:t>
                      </a:r>
                      <a:r>
                        <a:rPr lang="en-US" sz="1050" baseline="30000" dirty="0">
                          <a:effectLst/>
                        </a:rPr>
                        <a:t>4</a:t>
                      </a:r>
                      <a:endParaRPr lang="en-US" sz="1100" dirty="0">
                        <a:effectLst/>
                        <a:latin typeface="Times New Roman"/>
                        <a:ea typeface="Times New Roman"/>
                      </a:endParaRPr>
                    </a:p>
                  </a:txBody>
                  <a:tcPr marL="62755" marR="62755" marT="0" marB="0" vert="vert270" anchor="b"/>
                </a:tc>
                <a:tc>
                  <a:txBody>
                    <a:bodyPr/>
                    <a:lstStyle/>
                    <a:p>
                      <a:pPr marL="0" marR="0" algn="l">
                        <a:lnSpc>
                          <a:spcPct val="115000"/>
                        </a:lnSpc>
                        <a:spcBef>
                          <a:spcPts val="0"/>
                        </a:spcBef>
                        <a:spcAft>
                          <a:spcPts val="0"/>
                        </a:spcAft>
                      </a:pPr>
                      <a:r>
                        <a:rPr lang="en-US" sz="1050" dirty="0">
                          <a:effectLst/>
                        </a:rPr>
                        <a:t> </a:t>
                      </a:r>
                      <a:endParaRPr lang="en-US" sz="1100" dirty="0">
                        <a:effectLst/>
                      </a:endParaRPr>
                    </a:p>
                    <a:p>
                      <a:pPr marL="0" marR="0" algn="l">
                        <a:lnSpc>
                          <a:spcPct val="115000"/>
                        </a:lnSpc>
                        <a:spcBef>
                          <a:spcPts val="0"/>
                        </a:spcBef>
                        <a:spcAft>
                          <a:spcPts val="0"/>
                        </a:spcAft>
                      </a:pPr>
                      <a:r>
                        <a:rPr lang="en-US" sz="1050" dirty="0">
                          <a:effectLst/>
                        </a:rPr>
                        <a:t> </a:t>
                      </a:r>
                      <a:endParaRPr lang="en-US" sz="1100" dirty="0">
                        <a:effectLst/>
                      </a:endParaRPr>
                    </a:p>
                    <a:p>
                      <a:pPr marL="0" marR="0" algn="l">
                        <a:lnSpc>
                          <a:spcPct val="115000"/>
                        </a:lnSpc>
                        <a:spcBef>
                          <a:spcPts val="0"/>
                        </a:spcBef>
                        <a:spcAft>
                          <a:spcPts val="0"/>
                        </a:spcAft>
                      </a:pPr>
                      <a:r>
                        <a:rPr lang="en-US" sz="1050" dirty="0">
                          <a:effectLst/>
                        </a:rPr>
                        <a:t>Per-Pupil Amount Used by LEA</a:t>
                      </a:r>
                      <a:endParaRPr lang="en-US" sz="1100" dirty="0">
                        <a:effectLst/>
                        <a:latin typeface="Times New Roman"/>
                        <a:ea typeface="Times New Roman"/>
                      </a:endParaRPr>
                    </a:p>
                  </a:txBody>
                  <a:tcPr marL="62755" marR="62755" marT="0" marB="0" vert="vert270" anchor="b"/>
                </a:tc>
                <a:tc>
                  <a:txBody>
                    <a:bodyPr/>
                    <a:lstStyle/>
                    <a:p>
                      <a:pPr marL="0" marR="0" algn="l">
                        <a:lnSpc>
                          <a:spcPct val="115000"/>
                        </a:lnSpc>
                        <a:spcBef>
                          <a:spcPts val="0"/>
                        </a:spcBef>
                        <a:spcAft>
                          <a:spcPts val="0"/>
                        </a:spcAft>
                      </a:pPr>
                      <a:r>
                        <a:rPr lang="en-US" sz="1050" dirty="0">
                          <a:effectLst/>
                        </a:rPr>
                        <a:t> </a:t>
                      </a:r>
                      <a:endParaRPr lang="en-US" sz="1100" dirty="0">
                        <a:effectLst/>
                      </a:endParaRPr>
                    </a:p>
                    <a:p>
                      <a:pPr marL="0" marR="0" algn="l">
                        <a:lnSpc>
                          <a:spcPct val="115000"/>
                        </a:lnSpc>
                        <a:spcBef>
                          <a:spcPts val="0"/>
                        </a:spcBef>
                        <a:spcAft>
                          <a:spcPts val="0"/>
                        </a:spcAft>
                      </a:pPr>
                      <a:r>
                        <a:rPr lang="en-US" sz="1050" dirty="0">
                          <a:effectLst/>
                        </a:rPr>
                        <a:t> </a:t>
                      </a:r>
                      <a:endParaRPr lang="en-US" sz="1100" dirty="0">
                        <a:effectLst/>
                      </a:endParaRPr>
                    </a:p>
                    <a:p>
                      <a:pPr marL="0" marR="0" algn="l">
                        <a:lnSpc>
                          <a:spcPct val="115000"/>
                        </a:lnSpc>
                        <a:spcBef>
                          <a:spcPts val="0"/>
                        </a:spcBef>
                        <a:spcAft>
                          <a:spcPts val="0"/>
                        </a:spcAft>
                      </a:pPr>
                      <a:r>
                        <a:rPr lang="en-US" sz="1050" dirty="0">
                          <a:effectLst/>
                        </a:rPr>
                        <a:t> </a:t>
                      </a:r>
                      <a:endParaRPr lang="en-US" sz="1100" dirty="0">
                        <a:effectLst/>
                      </a:endParaRPr>
                    </a:p>
                    <a:p>
                      <a:pPr marL="0" marR="0" algn="l">
                        <a:lnSpc>
                          <a:spcPct val="115000"/>
                        </a:lnSpc>
                        <a:spcBef>
                          <a:spcPts val="0"/>
                        </a:spcBef>
                        <a:spcAft>
                          <a:spcPts val="0"/>
                        </a:spcAft>
                      </a:pPr>
                      <a:r>
                        <a:rPr lang="en-US" sz="1050" dirty="0">
                          <a:effectLst/>
                        </a:rPr>
                        <a:t> </a:t>
                      </a:r>
                      <a:endParaRPr lang="en-US" sz="1100" dirty="0">
                        <a:effectLst/>
                      </a:endParaRPr>
                    </a:p>
                    <a:p>
                      <a:pPr marL="0" marR="0" algn="l">
                        <a:lnSpc>
                          <a:spcPct val="115000"/>
                        </a:lnSpc>
                        <a:spcBef>
                          <a:spcPts val="0"/>
                        </a:spcBef>
                        <a:spcAft>
                          <a:spcPts val="0"/>
                        </a:spcAft>
                      </a:pPr>
                      <a:r>
                        <a:rPr lang="en-US" sz="1050" dirty="0">
                          <a:effectLst/>
                        </a:rPr>
                        <a:t> </a:t>
                      </a:r>
                      <a:endParaRPr lang="en-US" sz="1100" dirty="0">
                        <a:effectLst/>
                      </a:endParaRPr>
                    </a:p>
                    <a:p>
                      <a:pPr marL="0" marR="0" algn="l">
                        <a:lnSpc>
                          <a:spcPct val="115000"/>
                        </a:lnSpc>
                        <a:spcBef>
                          <a:spcPts val="0"/>
                        </a:spcBef>
                        <a:spcAft>
                          <a:spcPts val="0"/>
                        </a:spcAft>
                      </a:pPr>
                      <a:r>
                        <a:rPr lang="en-US" sz="1050" dirty="0">
                          <a:effectLst/>
                        </a:rPr>
                        <a:t>Title I Allocation</a:t>
                      </a:r>
                      <a:r>
                        <a:rPr lang="en-US" sz="1050" baseline="30000" dirty="0">
                          <a:effectLst/>
                        </a:rPr>
                        <a:t>5</a:t>
                      </a:r>
                      <a:endParaRPr lang="en-US" sz="1100" dirty="0">
                        <a:effectLst/>
                        <a:latin typeface="Times New Roman"/>
                        <a:ea typeface="Times New Roman"/>
                      </a:endParaRPr>
                    </a:p>
                  </a:txBody>
                  <a:tcPr marL="62755" marR="62755" marT="0" marB="0" vert="vert270" anchor="b"/>
                </a:tc>
              </a:tr>
              <a:tr h="160373">
                <a:tc>
                  <a:txBody>
                    <a:bodyPr/>
                    <a:lstStyle/>
                    <a:p>
                      <a:pPr marL="0" marR="0" algn="just">
                        <a:lnSpc>
                          <a:spcPct val="115000"/>
                        </a:lnSpc>
                        <a:spcBef>
                          <a:spcPts val="0"/>
                        </a:spcBef>
                        <a:spcAft>
                          <a:spcPts val="0"/>
                        </a:spcAft>
                      </a:pPr>
                      <a:r>
                        <a:rPr lang="en-US" sz="1050" dirty="0">
                          <a:effectLst/>
                        </a:rPr>
                        <a:t>Lincoln</a:t>
                      </a:r>
                      <a:endParaRPr lang="en-US" sz="1100" dirty="0">
                        <a:effectLst/>
                        <a:latin typeface="Times New Roman"/>
                        <a:ea typeface="Times New Roman"/>
                      </a:endParaRPr>
                    </a:p>
                  </a:txBody>
                  <a:tcPr marL="62755" marR="62755" marT="0" marB="0"/>
                </a:tc>
                <a:tc>
                  <a:txBody>
                    <a:bodyPr/>
                    <a:lstStyle/>
                    <a:p>
                      <a:pPr marL="0" marR="0" algn="r">
                        <a:lnSpc>
                          <a:spcPct val="115000"/>
                        </a:lnSpc>
                        <a:spcBef>
                          <a:spcPts val="0"/>
                        </a:spcBef>
                        <a:spcAft>
                          <a:spcPts val="0"/>
                        </a:spcAft>
                      </a:pPr>
                      <a:r>
                        <a:rPr lang="en-US" sz="1050" dirty="0">
                          <a:effectLst/>
                        </a:rPr>
                        <a:t>Y </a:t>
                      </a:r>
                      <a:endParaRPr lang="en-US" sz="1100" dirty="0">
                        <a:effectLst/>
                        <a:latin typeface="Times New Roman"/>
                        <a:ea typeface="Times New Roman"/>
                      </a:endParaRPr>
                    </a:p>
                  </a:txBody>
                  <a:tcPr marL="62755" marR="62755" marT="0" marB="0" anchor="b">
                    <a:solidFill>
                      <a:srgbClr val="FFFF00"/>
                    </a:solidFill>
                  </a:tcPr>
                </a:tc>
                <a:tc>
                  <a:txBody>
                    <a:bodyPr/>
                    <a:lstStyle/>
                    <a:p>
                      <a:pPr marL="0" marR="0" algn="r">
                        <a:lnSpc>
                          <a:spcPct val="115000"/>
                        </a:lnSpc>
                        <a:spcBef>
                          <a:spcPts val="0"/>
                        </a:spcBef>
                        <a:spcAft>
                          <a:spcPts val="0"/>
                        </a:spcAft>
                      </a:pPr>
                      <a:r>
                        <a:rPr lang="en-US" sz="1050" dirty="0">
                          <a:effectLst/>
                        </a:rPr>
                        <a:t>425</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400</a:t>
                      </a:r>
                      <a:endParaRPr lang="en-US" sz="1100" dirty="0">
                        <a:effectLst/>
                        <a:latin typeface="Times New Roman"/>
                        <a:ea typeface="Times New Roman"/>
                      </a:endParaRPr>
                    </a:p>
                  </a:txBody>
                  <a:tcPr marL="62755" marR="62755" marT="0" marB="0"/>
                </a:tc>
                <a:tc>
                  <a:txBody>
                    <a:bodyPr/>
                    <a:lstStyle/>
                    <a:p>
                      <a:pPr marL="0" marR="0" algn="r">
                        <a:lnSpc>
                          <a:spcPct val="115000"/>
                        </a:lnSpc>
                        <a:spcBef>
                          <a:spcPts val="0"/>
                        </a:spcBef>
                        <a:spcAft>
                          <a:spcPts val="0"/>
                        </a:spcAft>
                      </a:pPr>
                      <a:r>
                        <a:rPr lang="en-US" sz="1050" dirty="0">
                          <a:effectLst/>
                        </a:rPr>
                        <a:t>N/A</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1.6</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425</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100%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$500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$212,500</a:t>
                      </a:r>
                      <a:endParaRPr lang="en-US" sz="1100" dirty="0">
                        <a:effectLst/>
                        <a:latin typeface="Times New Roman"/>
                        <a:ea typeface="Times New Roman"/>
                      </a:endParaRPr>
                    </a:p>
                  </a:txBody>
                  <a:tcPr marL="62755" marR="62755" marT="0" marB="0" anchor="b"/>
                </a:tc>
              </a:tr>
              <a:tr h="320747">
                <a:tc>
                  <a:txBody>
                    <a:bodyPr/>
                    <a:lstStyle/>
                    <a:p>
                      <a:pPr marL="0" marR="0" algn="just">
                        <a:lnSpc>
                          <a:spcPct val="115000"/>
                        </a:lnSpc>
                        <a:spcBef>
                          <a:spcPts val="0"/>
                        </a:spcBef>
                        <a:spcAft>
                          <a:spcPts val="0"/>
                        </a:spcAft>
                      </a:pPr>
                      <a:r>
                        <a:rPr lang="en-US" sz="1050" dirty="0">
                          <a:effectLst/>
                        </a:rPr>
                        <a:t>Washington</a:t>
                      </a:r>
                      <a:endParaRPr lang="en-US" sz="1100" dirty="0">
                        <a:effectLst/>
                        <a:latin typeface="Times New Roman"/>
                        <a:ea typeface="Times New Roman"/>
                      </a:endParaRPr>
                    </a:p>
                  </a:txBody>
                  <a:tcPr marL="62755" marR="62755" marT="0" marB="0"/>
                </a:tc>
                <a:tc>
                  <a:txBody>
                    <a:bodyPr/>
                    <a:lstStyle/>
                    <a:p>
                      <a:pPr marL="0" marR="0" algn="r">
                        <a:lnSpc>
                          <a:spcPct val="115000"/>
                        </a:lnSpc>
                        <a:spcBef>
                          <a:spcPts val="0"/>
                        </a:spcBef>
                        <a:spcAft>
                          <a:spcPts val="0"/>
                        </a:spcAft>
                      </a:pPr>
                      <a:r>
                        <a:rPr lang="en-US" sz="1050" dirty="0">
                          <a:effectLst/>
                        </a:rPr>
                        <a:t>Y</a:t>
                      </a:r>
                      <a:endParaRPr lang="en-US" sz="1100" dirty="0">
                        <a:effectLst/>
                        <a:latin typeface="Times New Roman"/>
                        <a:ea typeface="Times New Roman"/>
                      </a:endParaRPr>
                    </a:p>
                  </a:txBody>
                  <a:tcPr marL="62755" marR="62755" marT="0" marB="0" anchor="b">
                    <a:solidFill>
                      <a:srgbClr val="FFFF00"/>
                    </a:solidFill>
                  </a:tcPr>
                </a:tc>
                <a:tc>
                  <a:txBody>
                    <a:bodyPr/>
                    <a:lstStyle/>
                    <a:p>
                      <a:pPr marL="0" marR="0" algn="r">
                        <a:lnSpc>
                          <a:spcPct val="115000"/>
                        </a:lnSpc>
                        <a:spcBef>
                          <a:spcPts val="0"/>
                        </a:spcBef>
                        <a:spcAft>
                          <a:spcPts val="0"/>
                        </a:spcAft>
                      </a:pPr>
                      <a:r>
                        <a:rPr lang="en-US" sz="1050" dirty="0">
                          <a:effectLst/>
                        </a:rPr>
                        <a:t>500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297</a:t>
                      </a:r>
                      <a:endParaRPr lang="en-US" sz="1100" dirty="0">
                        <a:effectLst/>
                        <a:latin typeface="Times New Roman"/>
                        <a:ea typeface="Times New Roman"/>
                      </a:endParaRPr>
                    </a:p>
                  </a:txBody>
                  <a:tcPr marL="62755" marR="62755" marT="0" marB="0"/>
                </a:tc>
                <a:tc>
                  <a:txBody>
                    <a:bodyPr/>
                    <a:lstStyle/>
                    <a:p>
                      <a:pPr marL="0" marR="0" algn="r">
                        <a:lnSpc>
                          <a:spcPct val="115000"/>
                        </a:lnSpc>
                        <a:spcBef>
                          <a:spcPts val="0"/>
                        </a:spcBef>
                        <a:spcAft>
                          <a:spcPts val="0"/>
                        </a:spcAft>
                      </a:pPr>
                      <a:r>
                        <a:rPr lang="en-US" sz="1050" dirty="0">
                          <a:effectLst/>
                        </a:rPr>
                        <a:t>N/A</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1.6</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475</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95%</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500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237,500</a:t>
                      </a:r>
                      <a:endParaRPr lang="en-US" sz="1100" dirty="0">
                        <a:effectLst/>
                        <a:latin typeface="Times New Roman"/>
                        <a:ea typeface="Times New Roman"/>
                      </a:endParaRPr>
                    </a:p>
                  </a:txBody>
                  <a:tcPr marL="62755" marR="62755" marT="0" marB="0" anchor="b"/>
                </a:tc>
              </a:tr>
              <a:tr h="160373">
                <a:tc>
                  <a:txBody>
                    <a:bodyPr/>
                    <a:lstStyle/>
                    <a:p>
                      <a:pPr marL="0" marR="0" algn="just">
                        <a:lnSpc>
                          <a:spcPct val="115000"/>
                        </a:lnSpc>
                        <a:spcBef>
                          <a:spcPts val="0"/>
                        </a:spcBef>
                        <a:spcAft>
                          <a:spcPts val="0"/>
                        </a:spcAft>
                      </a:pPr>
                      <a:r>
                        <a:rPr lang="en-US" sz="1050" dirty="0">
                          <a:effectLst/>
                        </a:rPr>
                        <a:t>Adams</a:t>
                      </a:r>
                      <a:endParaRPr lang="en-US" sz="1100" dirty="0">
                        <a:effectLst/>
                        <a:latin typeface="Times New Roman"/>
                        <a:ea typeface="Times New Roman"/>
                      </a:endParaRPr>
                    </a:p>
                  </a:txBody>
                  <a:tcPr marL="62755" marR="62755" marT="0" marB="0"/>
                </a:tc>
                <a:tc>
                  <a:txBody>
                    <a:bodyPr/>
                    <a:lstStyle/>
                    <a:p>
                      <a:pPr marL="0" marR="0" algn="r">
                        <a:lnSpc>
                          <a:spcPct val="115000"/>
                        </a:lnSpc>
                        <a:spcBef>
                          <a:spcPts val="0"/>
                        </a:spcBef>
                        <a:spcAft>
                          <a:spcPts val="0"/>
                        </a:spcAft>
                      </a:pPr>
                      <a:r>
                        <a:rPr lang="en-US" sz="1050" dirty="0">
                          <a:effectLst/>
                        </a:rPr>
                        <a:t>Y </a:t>
                      </a:r>
                      <a:endParaRPr lang="en-US" sz="1100" dirty="0">
                        <a:effectLst/>
                        <a:latin typeface="Times New Roman"/>
                        <a:ea typeface="Times New Roman"/>
                      </a:endParaRPr>
                    </a:p>
                  </a:txBody>
                  <a:tcPr marL="62755" marR="62755" marT="0" marB="0" anchor="b">
                    <a:solidFill>
                      <a:srgbClr val="FFFF00"/>
                    </a:solidFill>
                  </a:tcPr>
                </a:tc>
                <a:tc>
                  <a:txBody>
                    <a:bodyPr/>
                    <a:lstStyle/>
                    <a:p>
                      <a:pPr marL="0" marR="0" algn="r">
                        <a:lnSpc>
                          <a:spcPct val="115000"/>
                        </a:lnSpc>
                        <a:spcBef>
                          <a:spcPts val="0"/>
                        </a:spcBef>
                        <a:spcAft>
                          <a:spcPts val="0"/>
                        </a:spcAft>
                      </a:pPr>
                      <a:r>
                        <a:rPr lang="en-US" sz="1050" dirty="0">
                          <a:effectLst/>
                        </a:rPr>
                        <a:t>600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350</a:t>
                      </a:r>
                      <a:endParaRPr lang="en-US" sz="1100" dirty="0">
                        <a:effectLst/>
                        <a:latin typeface="Times New Roman"/>
                        <a:ea typeface="Times New Roman"/>
                      </a:endParaRPr>
                    </a:p>
                  </a:txBody>
                  <a:tcPr marL="62755" marR="62755" marT="0" marB="0"/>
                </a:tc>
                <a:tc>
                  <a:txBody>
                    <a:bodyPr/>
                    <a:lstStyle/>
                    <a:p>
                      <a:pPr marL="0" marR="0" algn="r">
                        <a:lnSpc>
                          <a:spcPct val="115000"/>
                        </a:lnSpc>
                        <a:spcBef>
                          <a:spcPts val="0"/>
                        </a:spcBef>
                        <a:spcAft>
                          <a:spcPts val="0"/>
                        </a:spcAft>
                      </a:pPr>
                      <a:r>
                        <a:rPr lang="en-US" sz="1050" dirty="0">
                          <a:effectLst/>
                        </a:rPr>
                        <a:t>N/A</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1.6</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560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93%</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500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280,000</a:t>
                      </a:r>
                      <a:endParaRPr lang="en-US" sz="1100" dirty="0">
                        <a:effectLst/>
                        <a:latin typeface="Times New Roman"/>
                        <a:ea typeface="Times New Roman"/>
                      </a:endParaRPr>
                    </a:p>
                  </a:txBody>
                  <a:tcPr marL="62755" marR="62755" marT="0" marB="0" anchor="b"/>
                </a:tc>
              </a:tr>
              <a:tr h="160373">
                <a:tc>
                  <a:txBody>
                    <a:bodyPr/>
                    <a:lstStyle/>
                    <a:p>
                      <a:pPr marL="0" marR="0" algn="just">
                        <a:lnSpc>
                          <a:spcPct val="115000"/>
                        </a:lnSpc>
                        <a:spcBef>
                          <a:spcPts val="0"/>
                        </a:spcBef>
                        <a:spcAft>
                          <a:spcPts val="0"/>
                        </a:spcAft>
                      </a:pPr>
                      <a:r>
                        <a:rPr lang="en-US" sz="1050" dirty="0">
                          <a:effectLst/>
                        </a:rPr>
                        <a:t>Jefferson</a:t>
                      </a:r>
                      <a:endParaRPr lang="en-US" sz="1100" dirty="0">
                        <a:effectLst/>
                        <a:latin typeface="Times New Roman"/>
                        <a:ea typeface="Times New Roman"/>
                      </a:endParaRPr>
                    </a:p>
                  </a:txBody>
                  <a:tcPr marL="62755" marR="62755" marT="0" marB="0"/>
                </a:tc>
                <a:tc>
                  <a:txBody>
                    <a:bodyPr/>
                    <a:lstStyle/>
                    <a:p>
                      <a:pPr marL="0" marR="0" algn="r">
                        <a:lnSpc>
                          <a:spcPct val="115000"/>
                        </a:lnSpc>
                        <a:spcBef>
                          <a:spcPts val="0"/>
                        </a:spcBef>
                        <a:spcAft>
                          <a:spcPts val="0"/>
                        </a:spcAft>
                      </a:pPr>
                      <a:r>
                        <a:rPr lang="en-US" sz="1050" dirty="0">
                          <a:effectLst/>
                        </a:rPr>
                        <a:t>N</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450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N/A</a:t>
                      </a:r>
                      <a:endParaRPr lang="en-US" sz="1100" dirty="0">
                        <a:effectLst/>
                        <a:latin typeface="Times New Roman"/>
                        <a:ea typeface="Times New Roman"/>
                      </a:endParaRPr>
                    </a:p>
                  </a:txBody>
                  <a:tcPr marL="62755" marR="62755" marT="0" marB="0"/>
                </a:tc>
                <a:tc>
                  <a:txBody>
                    <a:bodyPr/>
                    <a:lstStyle/>
                    <a:p>
                      <a:pPr marL="0" marR="0" algn="r">
                        <a:lnSpc>
                          <a:spcPct val="115000"/>
                        </a:lnSpc>
                        <a:spcBef>
                          <a:spcPts val="0"/>
                        </a:spcBef>
                        <a:spcAft>
                          <a:spcPts val="0"/>
                        </a:spcAft>
                      </a:pPr>
                      <a:r>
                        <a:rPr lang="en-US" sz="1050" dirty="0">
                          <a:effectLst/>
                        </a:rPr>
                        <a:t>400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N/A</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400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89%</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450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180,000</a:t>
                      </a:r>
                      <a:endParaRPr lang="en-US" sz="1100" dirty="0">
                        <a:effectLst/>
                        <a:latin typeface="Times New Roman"/>
                        <a:ea typeface="Times New Roman"/>
                      </a:endParaRPr>
                    </a:p>
                  </a:txBody>
                  <a:tcPr marL="62755" marR="62755" marT="0" marB="0" anchor="b"/>
                </a:tc>
              </a:tr>
              <a:tr h="160373">
                <a:tc>
                  <a:txBody>
                    <a:bodyPr/>
                    <a:lstStyle/>
                    <a:p>
                      <a:pPr marL="0" marR="0" algn="just">
                        <a:lnSpc>
                          <a:spcPct val="115000"/>
                        </a:lnSpc>
                        <a:spcBef>
                          <a:spcPts val="0"/>
                        </a:spcBef>
                        <a:spcAft>
                          <a:spcPts val="0"/>
                        </a:spcAft>
                      </a:pPr>
                      <a:r>
                        <a:rPr lang="en-US" sz="1050" dirty="0">
                          <a:effectLst/>
                        </a:rPr>
                        <a:t>Madison</a:t>
                      </a:r>
                      <a:endParaRPr lang="en-US" sz="1100" dirty="0">
                        <a:effectLst/>
                        <a:latin typeface="Times New Roman"/>
                        <a:ea typeface="Times New Roman"/>
                      </a:endParaRPr>
                    </a:p>
                  </a:txBody>
                  <a:tcPr marL="62755" marR="62755" marT="0" marB="0"/>
                </a:tc>
                <a:tc>
                  <a:txBody>
                    <a:bodyPr/>
                    <a:lstStyle/>
                    <a:p>
                      <a:pPr marL="0" marR="0" algn="r">
                        <a:lnSpc>
                          <a:spcPct val="115000"/>
                        </a:lnSpc>
                        <a:spcBef>
                          <a:spcPts val="0"/>
                        </a:spcBef>
                        <a:spcAft>
                          <a:spcPts val="0"/>
                        </a:spcAft>
                      </a:pPr>
                      <a:r>
                        <a:rPr lang="en-US" sz="1050" dirty="0">
                          <a:effectLst/>
                        </a:rPr>
                        <a:t>N</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400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N/A</a:t>
                      </a:r>
                      <a:endParaRPr lang="en-US" sz="1100" dirty="0">
                        <a:effectLst/>
                        <a:latin typeface="Times New Roman"/>
                        <a:ea typeface="Times New Roman"/>
                      </a:endParaRPr>
                    </a:p>
                  </a:txBody>
                  <a:tcPr marL="62755" marR="62755" marT="0" marB="0"/>
                </a:tc>
                <a:tc>
                  <a:txBody>
                    <a:bodyPr/>
                    <a:lstStyle/>
                    <a:p>
                      <a:pPr marL="0" marR="0" algn="r">
                        <a:lnSpc>
                          <a:spcPct val="115000"/>
                        </a:lnSpc>
                        <a:spcBef>
                          <a:spcPts val="0"/>
                        </a:spcBef>
                        <a:spcAft>
                          <a:spcPts val="0"/>
                        </a:spcAft>
                      </a:pPr>
                      <a:r>
                        <a:rPr lang="en-US" sz="1050" dirty="0">
                          <a:effectLst/>
                        </a:rPr>
                        <a:t>200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N/A</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200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50%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450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90,000</a:t>
                      </a:r>
                      <a:endParaRPr lang="en-US" sz="1100" dirty="0">
                        <a:effectLst/>
                        <a:latin typeface="Times New Roman"/>
                        <a:ea typeface="Times New Roman"/>
                      </a:endParaRPr>
                    </a:p>
                  </a:txBody>
                  <a:tcPr marL="62755" marR="62755" marT="0" marB="0" anchor="b"/>
                </a:tc>
              </a:tr>
              <a:tr h="160373">
                <a:tc>
                  <a:txBody>
                    <a:bodyPr/>
                    <a:lstStyle/>
                    <a:p>
                      <a:pPr marL="0" marR="0" algn="just">
                        <a:lnSpc>
                          <a:spcPct val="115000"/>
                        </a:lnSpc>
                        <a:spcBef>
                          <a:spcPts val="0"/>
                        </a:spcBef>
                        <a:spcAft>
                          <a:spcPts val="0"/>
                        </a:spcAft>
                      </a:pPr>
                      <a:r>
                        <a:rPr lang="en-US" sz="1050" dirty="0">
                          <a:effectLst/>
                        </a:rPr>
                        <a:t>Monroe</a:t>
                      </a:r>
                      <a:endParaRPr lang="en-US" sz="1100" dirty="0">
                        <a:effectLst/>
                        <a:latin typeface="Times New Roman"/>
                        <a:ea typeface="Times New Roman"/>
                      </a:endParaRPr>
                    </a:p>
                  </a:txBody>
                  <a:tcPr marL="62755" marR="62755" marT="0" marB="0"/>
                </a:tc>
                <a:tc>
                  <a:txBody>
                    <a:bodyPr/>
                    <a:lstStyle/>
                    <a:p>
                      <a:pPr marL="0" marR="0" algn="r">
                        <a:lnSpc>
                          <a:spcPct val="115000"/>
                        </a:lnSpc>
                        <a:spcBef>
                          <a:spcPts val="0"/>
                        </a:spcBef>
                        <a:spcAft>
                          <a:spcPts val="0"/>
                        </a:spcAft>
                      </a:pPr>
                      <a:r>
                        <a:rPr lang="en-US" sz="1050" dirty="0">
                          <a:effectLst/>
                        </a:rPr>
                        <a:t>N</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500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N/A</a:t>
                      </a:r>
                      <a:endParaRPr lang="en-US" sz="1100" dirty="0">
                        <a:effectLst/>
                        <a:latin typeface="Times New Roman"/>
                        <a:ea typeface="Times New Roman"/>
                      </a:endParaRPr>
                    </a:p>
                  </a:txBody>
                  <a:tcPr marL="62755" marR="62755" marT="0" marB="0"/>
                </a:tc>
                <a:tc>
                  <a:txBody>
                    <a:bodyPr/>
                    <a:lstStyle/>
                    <a:p>
                      <a:pPr marL="0" marR="0" algn="r">
                        <a:lnSpc>
                          <a:spcPct val="115000"/>
                        </a:lnSpc>
                        <a:spcBef>
                          <a:spcPts val="0"/>
                        </a:spcBef>
                        <a:spcAft>
                          <a:spcPts val="0"/>
                        </a:spcAft>
                      </a:pPr>
                      <a:r>
                        <a:rPr lang="en-US" sz="1050" dirty="0">
                          <a:effectLst/>
                        </a:rPr>
                        <a:t>100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N/A</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100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20%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N/A</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0</a:t>
                      </a:r>
                      <a:endParaRPr lang="en-US" sz="1100" dirty="0">
                        <a:effectLst/>
                        <a:latin typeface="Times New Roman"/>
                        <a:ea typeface="Times New Roman"/>
                      </a:endParaRPr>
                    </a:p>
                  </a:txBody>
                  <a:tcPr marL="62755" marR="62755" marT="0" marB="0" anchor="b"/>
                </a:tc>
              </a:tr>
              <a:tr h="160373">
                <a:tc>
                  <a:txBody>
                    <a:bodyPr/>
                    <a:lstStyle/>
                    <a:p>
                      <a:pPr marL="0" marR="0" algn="just">
                        <a:lnSpc>
                          <a:spcPct val="115000"/>
                        </a:lnSpc>
                        <a:spcBef>
                          <a:spcPts val="0"/>
                        </a:spcBef>
                        <a:spcAft>
                          <a:spcPts val="0"/>
                        </a:spcAft>
                      </a:pPr>
                      <a:r>
                        <a:rPr lang="en-US" sz="1050" dirty="0">
                          <a:effectLst/>
                        </a:rPr>
                        <a:t>Total</a:t>
                      </a:r>
                      <a:endParaRPr lang="en-US" sz="1100" dirty="0">
                        <a:effectLst/>
                        <a:latin typeface="Times New Roman"/>
                        <a:ea typeface="Times New Roman"/>
                      </a:endParaRPr>
                    </a:p>
                  </a:txBody>
                  <a:tcPr marL="62755" marR="62755" marT="0" marB="0"/>
                </a:tc>
                <a:tc>
                  <a:txBody>
                    <a:bodyPr/>
                    <a:lstStyle/>
                    <a:p>
                      <a:pPr marL="0" marR="0" algn="r">
                        <a:lnSpc>
                          <a:spcPct val="115000"/>
                        </a:lnSpc>
                        <a:spcBef>
                          <a:spcPts val="0"/>
                        </a:spcBef>
                        <a:spcAft>
                          <a:spcPts val="0"/>
                        </a:spcAft>
                      </a:pPr>
                      <a:r>
                        <a:rPr lang="en-US" sz="1050" dirty="0">
                          <a:effectLst/>
                        </a:rPr>
                        <a:t>N/A</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2,875</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N/A</a:t>
                      </a:r>
                      <a:endParaRPr lang="en-US" sz="1100" dirty="0">
                        <a:effectLst/>
                        <a:latin typeface="Times New Roman"/>
                        <a:ea typeface="Times New Roman"/>
                      </a:endParaRPr>
                    </a:p>
                  </a:txBody>
                  <a:tcPr marL="62755" marR="62755" marT="0" marB="0"/>
                </a:tc>
                <a:tc>
                  <a:txBody>
                    <a:bodyPr/>
                    <a:lstStyle/>
                    <a:p>
                      <a:pPr marL="0" marR="0" algn="r">
                        <a:lnSpc>
                          <a:spcPct val="115000"/>
                        </a:lnSpc>
                        <a:spcBef>
                          <a:spcPts val="0"/>
                        </a:spcBef>
                        <a:spcAft>
                          <a:spcPts val="0"/>
                        </a:spcAft>
                      </a:pPr>
                      <a:r>
                        <a:rPr lang="en-US" sz="1050" dirty="0">
                          <a:effectLst/>
                        </a:rPr>
                        <a:t>N/A</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N/A</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2,160</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75%</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N/A</a:t>
                      </a:r>
                      <a:endParaRPr lang="en-US" sz="1100" dirty="0">
                        <a:effectLst/>
                        <a:latin typeface="Times New Roman"/>
                        <a:ea typeface="Times New Roman"/>
                      </a:endParaRPr>
                    </a:p>
                  </a:txBody>
                  <a:tcPr marL="62755" marR="62755" marT="0" marB="0" anchor="b"/>
                </a:tc>
                <a:tc>
                  <a:txBody>
                    <a:bodyPr/>
                    <a:lstStyle/>
                    <a:p>
                      <a:pPr marL="0" marR="0" algn="r">
                        <a:lnSpc>
                          <a:spcPct val="115000"/>
                        </a:lnSpc>
                        <a:spcBef>
                          <a:spcPts val="0"/>
                        </a:spcBef>
                        <a:spcAft>
                          <a:spcPts val="0"/>
                        </a:spcAft>
                      </a:pPr>
                      <a:r>
                        <a:rPr lang="en-US" sz="1050" dirty="0">
                          <a:effectLst/>
                        </a:rPr>
                        <a:t>$1,000,000</a:t>
                      </a:r>
                      <a:endParaRPr lang="en-US" sz="1100" dirty="0">
                        <a:effectLst/>
                        <a:latin typeface="Times New Roman"/>
                        <a:ea typeface="Times New Roman"/>
                      </a:endParaRPr>
                    </a:p>
                  </a:txBody>
                  <a:tcPr marL="62755" marR="62755" marT="0" marB="0" anchor="b"/>
                </a:tc>
              </a:tr>
            </a:tbl>
          </a:graphicData>
        </a:graphic>
      </p:graphicFrame>
      <p:sp>
        <p:nvSpPr>
          <p:cNvPr id="10" name="Slide Number Placeholder 9"/>
          <p:cNvSpPr>
            <a:spLocks noGrp="1"/>
          </p:cNvSpPr>
          <p:nvPr>
            <p:ph type="sldNum" sz="quarter" idx="8"/>
          </p:nvPr>
        </p:nvSpPr>
        <p:spPr/>
        <p:txBody>
          <a:bodyPr/>
          <a:lstStyle/>
          <a:p>
            <a:pPr lvl="0"/>
            <a:fld id="{3D3F2C32-C739-4EEF-98FD-B2B30D65D600}" type="slidenum">
              <a:rPr lang="en-US" smtClean="0"/>
              <a:t>25</a:t>
            </a:fld>
            <a:endParaRPr lang="en-US" dirty="0"/>
          </a:p>
        </p:txBody>
      </p:sp>
      <p:sp>
        <p:nvSpPr>
          <p:cNvPr id="6" name="Date Placeholder 3"/>
          <p:cNvSpPr>
            <a:spLocks noGrp="1"/>
          </p:cNvSpPr>
          <p:nvPr>
            <p:ph type="dt" sz="half" idx="4294967295"/>
          </p:nvPr>
        </p:nvSpPr>
        <p:spPr>
          <a:xfrm>
            <a:off x="457200" y="6356351"/>
            <a:ext cx="2133596" cy="365129"/>
          </a:xfrm>
          <a:prstGeom prst="rect">
            <a:avLst/>
          </a:prstGeom>
        </p:spPr>
        <p:txBody>
          <a:bodyPr/>
          <a:lstStyle/>
          <a:p>
            <a:pPr lvl="0"/>
            <a:r>
              <a:rPr lang="en-US" dirty="0" smtClean="0"/>
              <a:t>7/30/2014</a:t>
            </a:r>
            <a:endParaRPr lang="en-US" dirty="0"/>
          </a:p>
        </p:txBody>
      </p:sp>
    </p:spTree>
    <p:extLst>
      <p:ext uri="{BB962C8B-B14F-4D97-AF65-F5344CB8AC3E}">
        <p14:creationId xmlns:p14="http://schemas.microsoft.com/office/powerpoint/2010/main" val="214062525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457200" y="762000"/>
            <a:ext cx="8229600" cy="5135559"/>
          </a:xfrm>
        </p:spPr>
        <p:txBody>
          <a:bodyPr/>
          <a:lstStyle/>
          <a:p>
            <a:r>
              <a:rPr lang="en-US" sz="2400" u="sng" dirty="0"/>
              <a:t>Example </a:t>
            </a:r>
            <a:r>
              <a:rPr lang="en-US" sz="2400" u="sng" dirty="0" smtClean="0"/>
              <a:t>B</a:t>
            </a:r>
            <a:r>
              <a:rPr lang="en-US" sz="2400" dirty="0" smtClean="0"/>
              <a:t>:  </a:t>
            </a:r>
            <a:r>
              <a:rPr lang="en-US" sz="2400" dirty="0"/>
              <a:t>Within-District Allocations (CEP </a:t>
            </a:r>
            <a:r>
              <a:rPr lang="en-US" sz="2400" dirty="0" smtClean="0"/>
              <a:t>and non-CEP)</a:t>
            </a:r>
          </a:p>
          <a:p>
            <a:pPr lvl="1"/>
            <a:r>
              <a:rPr lang="en-US" sz="2000" dirty="0" smtClean="0"/>
              <a:t>Using Direct Certification Data Only</a:t>
            </a:r>
          </a:p>
          <a:p>
            <a:pPr lvl="1"/>
            <a:endParaRPr lang="en-US" sz="2000" dirty="0"/>
          </a:p>
          <a:p>
            <a:pPr lvl="1"/>
            <a:endParaRPr lang="en-US" sz="2000" dirty="0" smtClean="0"/>
          </a:p>
          <a:p>
            <a:pPr lvl="1"/>
            <a:endParaRPr lang="en-US" sz="2000" dirty="0"/>
          </a:p>
          <a:p>
            <a:pPr lvl="1"/>
            <a:endParaRPr lang="en-US" sz="2000" dirty="0" smtClean="0"/>
          </a:p>
          <a:p>
            <a:pPr lvl="1"/>
            <a:endParaRPr lang="en-US" sz="2000" dirty="0"/>
          </a:p>
          <a:p>
            <a:pPr lvl="1"/>
            <a:endParaRPr lang="en-US" sz="2000" dirty="0" smtClean="0"/>
          </a:p>
          <a:p>
            <a:pPr lvl="1"/>
            <a:endParaRPr lang="en-US" sz="2000" dirty="0"/>
          </a:p>
          <a:p>
            <a:pPr marL="457200" lvl="1" indent="0">
              <a:buNone/>
            </a:pPr>
            <a:endParaRPr lang="en-US" sz="1000" dirty="0" smtClean="0"/>
          </a:p>
          <a:p>
            <a:pPr marL="457200" lvl="1" indent="0">
              <a:buNone/>
            </a:pPr>
            <a:endParaRPr lang="en-US" sz="1000" dirty="0"/>
          </a:p>
          <a:p>
            <a:pPr marL="457200" lvl="1" indent="0">
              <a:buNone/>
            </a:pPr>
            <a:endParaRPr lang="en-US" sz="1000" dirty="0"/>
          </a:p>
          <a:p>
            <a:pPr marL="0" indent="0">
              <a:spcBef>
                <a:spcPts val="0"/>
              </a:spcBef>
              <a:buNone/>
            </a:pPr>
            <a:endParaRPr lang="en-US" sz="1000" baseline="30000" dirty="0" smtClean="0"/>
          </a:p>
          <a:p>
            <a:pPr marL="0" indent="0">
              <a:spcBef>
                <a:spcPts val="0"/>
              </a:spcBef>
              <a:buNone/>
            </a:pPr>
            <a:r>
              <a:rPr lang="en-US" sz="900" baseline="30000" dirty="0" smtClean="0"/>
              <a:t>1 </a:t>
            </a:r>
            <a:r>
              <a:rPr lang="en-US" sz="900" dirty="0"/>
              <a:t>The figures in Column 4 exclude, for the purposes of Title I ranking and serving of schools, household application data for the non-Community Eligibility schools and direct certification from programs other than SNAP for all schools.  (Community Eligibility schools are prohibited from collecting household applications.)</a:t>
            </a:r>
          </a:p>
          <a:p>
            <a:pPr marL="0" indent="0">
              <a:spcBef>
                <a:spcPts val="0"/>
              </a:spcBef>
              <a:buNone/>
            </a:pPr>
            <a:r>
              <a:rPr lang="en-US" sz="900" baseline="30000" dirty="0"/>
              <a:t>2 </a:t>
            </a:r>
            <a:r>
              <a:rPr lang="en-US" sz="900" dirty="0"/>
              <a:t>Column 4 / Column 3.</a:t>
            </a:r>
          </a:p>
          <a:p>
            <a:pPr marL="0" indent="0">
              <a:spcBef>
                <a:spcPts val="0"/>
              </a:spcBef>
              <a:buNone/>
            </a:pPr>
            <a:r>
              <a:rPr lang="en-US" sz="900" baseline="30000" dirty="0"/>
              <a:t>3 </a:t>
            </a:r>
            <a:r>
              <a:rPr lang="en-US" sz="900" dirty="0"/>
              <a:t>Column 4 x Column 6.  (Note:  Coolidge is ineligible for Title I funds because its poverty percentage is below both the LEA’s average and 35 percent.)</a:t>
            </a:r>
          </a:p>
          <a:p>
            <a:pPr marL="457200" lvl="1" indent="0">
              <a:buNone/>
            </a:pPr>
            <a:endParaRPr lang="en-US" sz="1000" dirty="0" smtClean="0"/>
          </a:p>
          <a:p>
            <a:pPr lvl="1"/>
            <a:endParaRPr lang="en-US" sz="2000"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55430557"/>
              </p:ext>
            </p:extLst>
          </p:nvPr>
        </p:nvGraphicFramePr>
        <p:xfrm>
          <a:off x="1447800" y="1886930"/>
          <a:ext cx="5913120" cy="2930430"/>
        </p:xfrm>
        <a:graphic>
          <a:graphicData uri="http://schemas.openxmlformats.org/drawingml/2006/table">
            <a:tbl>
              <a:tblPr firstRow="1" firstCol="1" bandRow="1" bandCol="1">
                <a:tableStyleId>{5C22544A-7EE6-4342-B048-85BDC9FD1C3A}</a:tableStyleId>
              </a:tblPr>
              <a:tblGrid>
                <a:gridCol w="751840"/>
                <a:gridCol w="741680"/>
                <a:gridCol w="762000"/>
                <a:gridCol w="914400"/>
                <a:gridCol w="990600"/>
                <a:gridCol w="838200"/>
                <a:gridCol w="914400"/>
              </a:tblGrid>
              <a:tr h="0">
                <a:tc>
                  <a:txBody>
                    <a:bodyPr/>
                    <a:lstStyle/>
                    <a:p>
                      <a:pPr marL="0" marR="0" algn="ctr">
                        <a:lnSpc>
                          <a:spcPct val="115000"/>
                        </a:lnSpc>
                        <a:spcBef>
                          <a:spcPts val="0"/>
                        </a:spcBef>
                        <a:spcAft>
                          <a:spcPts val="0"/>
                        </a:spcAft>
                      </a:pPr>
                      <a:r>
                        <a:rPr lang="en-US" sz="1050" dirty="0">
                          <a:effectLst/>
                        </a:rPr>
                        <a:t>Column 1</a:t>
                      </a:r>
                      <a:endParaRPr lang="en-US" sz="1050" dirty="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50" dirty="0">
                          <a:effectLst/>
                        </a:rPr>
                        <a:t>Column 2</a:t>
                      </a:r>
                      <a:endParaRPr lang="en-US" sz="1050" dirty="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50" dirty="0">
                          <a:effectLst/>
                        </a:rPr>
                        <a:t>Column 3</a:t>
                      </a:r>
                      <a:endParaRPr lang="en-US" sz="1050" dirty="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50" dirty="0">
                          <a:effectLst/>
                        </a:rPr>
                        <a:t>Column 4</a:t>
                      </a:r>
                      <a:endParaRPr lang="en-US" sz="1050" dirty="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50" dirty="0">
                          <a:effectLst/>
                        </a:rPr>
                        <a:t>Column 5</a:t>
                      </a:r>
                      <a:endParaRPr lang="en-US" sz="1050" dirty="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50" dirty="0">
                          <a:effectLst/>
                        </a:rPr>
                        <a:t>Column 6</a:t>
                      </a:r>
                      <a:endParaRPr lang="en-US" sz="1050" dirty="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50" dirty="0">
                          <a:effectLst/>
                        </a:rPr>
                        <a:t>Column 7</a:t>
                      </a:r>
                      <a:endParaRPr lang="en-US" sz="1050" dirty="0">
                        <a:effectLst/>
                        <a:latin typeface="Times New Roman"/>
                        <a:ea typeface="Times New Roman"/>
                      </a:endParaRPr>
                    </a:p>
                  </a:txBody>
                  <a:tcPr marL="68580" marR="68580" marT="0" marB="0"/>
                </a:tc>
              </a:tr>
              <a:tr h="1458246">
                <a:tc>
                  <a:txBody>
                    <a:bodyPr/>
                    <a:lstStyle/>
                    <a:p>
                      <a:pPr marL="0" marR="0">
                        <a:lnSpc>
                          <a:spcPct val="115000"/>
                        </a:lnSpc>
                        <a:spcBef>
                          <a:spcPts val="0"/>
                        </a:spcBef>
                        <a:spcAft>
                          <a:spcPts val="0"/>
                        </a:spcAft>
                      </a:pPr>
                      <a:r>
                        <a:rPr lang="en-US" sz="1050" dirty="0">
                          <a:effectLst/>
                        </a:rPr>
                        <a:t> </a:t>
                      </a:r>
                    </a:p>
                    <a:p>
                      <a:pPr marL="0" marR="0">
                        <a:lnSpc>
                          <a:spcPct val="115000"/>
                        </a:lnSpc>
                        <a:spcBef>
                          <a:spcPts val="0"/>
                        </a:spcBef>
                        <a:spcAft>
                          <a:spcPts val="0"/>
                        </a:spcAft>
                      </a:pPr>
                      <a:r>
                        <a:rPr lang="en-US" sz="1050" dirty="0">
                          <a:effectLst/>
                        </a:rPr>
                        <a:t> </a:t>
                      </a:r>
                    </a:p>
                    <a:p>
                      <a:pPr marL="0" marR="0">
                        <a:lnSpc>
                          <a:spcPct val="115000"/>
                        </a:lnSpc>
                        <a:spcBef>
                          <a:spcPts val="0"/>
                        </a:spcBef>
                        <a:spcAft>
                          <a:spcPts val="0"/>
                        </a:spcAft>
                      </a:pPr>
                      <a:r>
                        <a:rPr lang="en-US" sz="1050" dirty="0">
                          <a:effectLst/>
                        </a:rPr>
                        <a:t> </a:t>
                      </a:r>
                    </a:p>
                    <a:p>
                      <a:pPr marL="0" marR="0">
                        <a:lnSpc>
                          <a:spcPct val="115000"/>
                        </a:lnSpc>
                        <a:spcBef>
                          <a:spcPts val="0"/>
                        </a:spcBef>
                        <a:spcAft>
                          <a:spcPts val="0"/>
                        </a:spcAft>
                      </a:pPr>
                      <a:r>
                        <a:rPr lang="en-US" sz="1050" dirty="0">
                          <a:effectLst/>
                        </a:rPr>
                        <a:t> </a:t>
                      </a:r>
                    </a:p>
                    <a:p>
                      <a:pPr marL="0" marR="0">
                        <a:lnSpc>
                          <a:spcPct val="115000"/>
                        </a:lnSpc>
                        <a:spcBef>
                          <a:spcPts val="0"/>
                        </a:spcBef>
                        <a:spcAft>
                          <a:spcPts val="0"/>
                        </a:spcAft>
                      </a:pPr>
                      <a:r>
                        <a:rPr lang="en-US" sz="1050" dirty="0">
                          <a:effectLst/>
                        </a:rPr>
                        <a:t> </a:t>
                      </a:r>
                    </a:p>
                    <a:p>
                      <a:pPr marL="0" marR="0">
                        <a:lnSpc>
                          <a:spcPct val="115000"/>
                        </a:lnSpc>
                        <a:spcBef>
                          <a:spcPts val="0"/>
                        </a:spcBef>
                        <a:spcAft>
                          <a:spcPts val="0"/>
                        </a:spcAft>
                      </a:pPr>
                      <a:r>
                        <a:rPr lang="en-US" sz="1050" dirty="0">
                          <a:effectLst/>
                        </a:rPr>
                        <a:t> </a:t>
                      </a:r>
                    </a:p>
                    <a:p>
                      <a:pPr marL="0" marR="0">
                        <a:lnSpc>
                          <a:spcPct val="115000"/>
                        </a:lnSpc>
                        <a:spcBef>
                          <a:spcPts val="0"/>
                        </a:spcBef>
                        <a:spcAft>
                          <a:spcPts val="0"/>
                        </a:spcAft>
                      </a:pPr>
                      <a:r>
                        <a:rPr lang="en-US" sz="1050" dirty="0">
                          <a:effectLst/>
                        </a:rPr>
                        <a:t>School</a:t>
                      </a:r>
                      <a:endParaRPr lang="en-US" sz="1050" dirty="0">
                        <a:effectLst/>
                        <a:latin typeface="Times New Roman"/>
                        <a:ea typeface="Times New Roman"/>
                      </a:endParaRPr>
                    </a:p>
                  </a:txBody>
                  <a:tcPr marL="68580" marR="68580" marT="0" marB="0" anchor="b"/>
                </a:tc>
                <a:tc>
                  <a:txBody>
                    <a:bodyPr/>
                    <a:lstStyle/>
                    <a:p>
                      <a:pPr marL="0" marR="0" algn="l">
                        <a:lnSpc>
                          <a:spcPct val="115000"/>
                        </a:lnSpc>
                        <a:spcBef>
                          <a:spcPts val="0"/>
                        </a:spcBef>
                        <a:spcAft>
                          <a:spcPts val="0"/>
                        </a:spcAft>
                      </a:pPr>
                      <a:r>
                        <a:rPr lang="en-US" sz="1050" dirty="0">
                          <a:effectLst/>
                        </a:rPr>
                        <a:t> </a:t>
                      </a:r>
                    </a:p>
                    <a:p>
                      <a:pPr marL="0" marR="0" algn="l">
                        <a:lnSpc>
                          <a:spcPct val="115000"/>
                        </a:lnSpc>
                        <a:spcBef>
                          <a:spcPts val="0"/>
                        </a:spcBef>
                        <a:spcAft>
                          <a:spcPts val="0"/>
                        </a:spcAft>
                      </a:pPr>
                      <a:r>
                        <a:rPr lang="en-US" sz="1050" dirty="0">
                          <a:effectLst/>
                        </a:rPr>
                        <a:t> </a:t>
                      </a:r>
                    </a:p>
                    <a:p>
                      <a:pPr marL="0" marR="0" algn="l">
                        <a:lnSpc>
                          <a:spcPct val="115000"/>
                        </a:lnSpc>
                        <a:spcBef>
                          <a:spcPts val="0"/>
                        </a:spcBef>
                        <a:spcAft>
                          <a:spcPts val="0"/>
                        </a:spcAft>
                      </a:pPr>
                      <a:r>
                        <a:rPr lang="en-US" sz="1050" dirty="0">
                          <a:effectLst/>
                        </a:rPr>
                        <a:t> </a:t>
                      </a:r>
                    </a:p>
                    <a:p>
                      <a:pPr marL="0" marR="0" algn="l">
                        <a:lnSpc>
                          <a:spcPct val="115000"/>
                        </a:lnSpc>
                        <a:spcBef>
                          <a:spcPts val="0"/>
                        </a:spcBef>
                        <a:spcAft>
                          <a:spcPts val="0"/>
                        </a:spcAft>
                      </a:pPr>
                      <a:r>
                        <a:rPr lang="en-US" sz="1050" dirty="0">
                          <a:effectLst/>
                        </a:rPr>
                        <a:t>Community Eligibility School (Y/N)</a:t>
                      </a:r>
                      <a:endParaRPr lang="en-US" sz="1050" dirty="0">
                        <a:effectLst/>
                        <a:latin typeface="Times New Roman"/>
                        <a:ea typeface="Times New Roman"/>
                      </a:endParaRPr>
                    </a:p>
                  </a:txBody>
                  <a:tcPr marL="68580" marR="68580" marT="0" marB="0" vert="vert270" anchor="b"/>
                </a:tc>
                <a:tc>
                  <a:txBody>
                    <a:bodyPr/>
                    <a:lstStyle/>
                    <a:p>
                      <a:pPr marL="0" marR="0" algn="l">
                        <a:lnSpc>
                          <a:spcPct val="115000"/>
                        </a:lnSpc>
                        <a:spcBef>
                          <a:spcPts val="0"/>
                        </a:spcBef>
                        <a:spcAft>
                          <a:spcPts val="0"/>
                        </a:spcAft>
                      </a:pPr>
                      <a:r>
                        <a:rPr lang="en-US" sz="1050" dirty="0">
                          <a:effectLst/>
                        </a:rPr>
                        <a:t> </a:t>
                      </a:r>
                    </a:p>
                    <a:p>
                      <a:pPr marL="0" marR="0" algn="l">
                        <a:lnSpc>
                          <a:spcPct val="115000"/>
                        </a:lnSpc>
                        <a:spcBef>
                          <a:spcPts val="0"/>
                        </a:spcBef>
                        <a:spcAft>
                          <a:spcPts val="0"/>
                        </a:spcAft>
                      </a:pPr>
                      <a:r>
                        <a:rPr lang="en-US" sz="1050" dirty="0">
                          <a:effectLst/>
                        </a:rPr>
                        <a:t> </a:t>
                      </a:r>
                    </a:p>
                    <a:p>
                      <a:pPr marL="0" marR="0" algn="l">
                        <a:lnSpc>
                          <a:spcPct val="115000"/>
                        </a:lnSpc>
                        <a:spcBef>
                          <a:spcPts val="0"/>
                        </a:spcBef>
                        <a:spcAft>
                          <a:spcPts val="0"/>
                        </a:spcAft>
                      </a:pPr>
                      <a:r>
                        <a:rPr lang="en-US" sz="1050" dirty="0">
                          <a:effectLst/>
                        </a:rPr>
                        <a:t> </a:t>
                      </a:r>
                    </a:p>
                    <a:p>
                      <a:pPr marL="0" marR="0" algn="l">
                        <a:lnSpc>
                          <a:spcPct val="115000"/>
                        </a:lnSpc>
                        <a:spcBef>
                          <a:spcPts val="0"/>
                        </a:spcBef>
                        <a:spcAft>
                          <a:spcPts val="0"/>
                        </a:spcAft>
                      </a:pPr>
                      <a:r>
                        <a:rPr lang="en-US" sz="1050" dirty="0">
                          <a:effectLst/>
                        </a:rPr>
                        <a:t> </a:t>
                      </a:r>
                    </a:p>
                    <a:p>
                      <a:pPr marL="0" marR="0" algn="l">
                        <a:lnSpc>
                          <a:spcPct val="115000"/>
                        </a:lnSpc>
                        <a:spcBef>
                          <a:spcPts val="0"/>
                        </a:spcBef>
                        <a:spcAft>
                          <a:spcPts val="0"/>
                        </a:spcAft>
                      </a:pPr>
                      <a:r>
                        <a:rPr lang="en-US" sz="1050" dirty="0">
                          <a:effectLst/>
                        </a:rPr>
                        <a:t> </a:t>
                      </a:r>
                    </a:p>
                    <a:p>
                      <a:pPr marL="0" marR="0" algn="l">
                        <a:lnSpc>
                          <a:spcPct val="115000"/>
                        </a:lnSpc>
                        <a:spcBef>
                          <a:spcPts val="0"/>
                        </a:spcBef>
                        <a:spcAft>
                          <a:spcPts val="0"/>
                        </a:spcAft>
                      </a:pPr>
                      <a:r>
                        <a:rPr lang="en-US" sz="1050" dirty="0">
                          <a:effectLst/>
                        </a:rPr>
                        <a:t> </a:t>
                      </a:r>
                    </a:p>
                    <a:p>
                      <a:pPr marL="0" marR="0" algn="l">
                        <a:lnSpc>
                          <a:spcPct val="115000"/>
                        </a:lnSpc>
                        <a:spcBef>
                          <a:spcPts val="0"/>
                        </a:spcBef>
                        <a:spcAft>
                          <a:spcPts val="0"/>
                        </a:spcAft>
                      </a:pPr>
                      <a:r>
                        <a:rPr lang="en-US" sz="1050" dirty="0">
                          <a:effectLst/>
                        </a:rPr>
                        <a:t>Enrollment</a:t>
                      </a:r>
                      <a:endParaRPr lang="en-US" sz="1050" dirty="0">
                        <a:effectLst/>
                        <a:latin typeface="Times New Roman"/>
                        <a:ea typeface="Times New Roman"/>
                      </a:endParaRPr>
                    </a:p>
                  </a:txBody>
                  <a:tcPr marL="68580" marR="68580" marT="0" marB="0" vert="vert270" anchor="b"/>
                </a:tc>
                <a:tc>
                  <a:txBody>
                    <a:bodyPr/>
                    <a:lstStyle/>
                    <a:p>
                      <a:pPr marL="0" marR="0" algn="l">
                        <a:lnSpc>
                          <a:spcPct val="115000"/>
                        </a:lnSpc>
                        <a:spcBef>
                          <a:spcPts val="0"/>
                        </a:spcBef>
                        <a:spcAft>
                          <a:spcPts val="0"/>
                        </a:spcAft>
                      </a:pPr>
                      <a:r>
                        <a:rPr lang="en-US" sz="1050" dirty="0">
                          <a:effectLst/>
                        </a:rPr>
                        <a:t>All Schools: Direct Certification Data Through SNAP</a:t>
                      </a:r>
                      <a:r>
                        <a:rPr lang="en-US" sz="1050" baseline="30000" dirty="0">
                          <a:effectLst/>
                        </a:rPr>
                        <a:t>1</a:t>
                      </a:r>
                      <a:endParaRPr lang="en-US" sz="1050" dirty="0">
                        <a:effectLst/>
                        <a:latin typeface="Times New Roman"/>
                        <a:ea typeface="Times New Roman"/>
                      </a:endParaRPr>
                    </a:p>
                  </a:txBody>
                  <a:tcPr marL="68580" marR="68580" marT="0" marB="0" vert="vert270" anchor="b"/>
                </a:tc>
                <a:tc>
                  <a:txBody>
                    <a:bodyPr/>
                    <a:lstStyle/>
                    <a:p>
                      <a:pPr marL="0" marR="0" algn="l">
                        <a:lnSpc>
                          <a:spcPct val="115000"/>
                        </a:lnSpc>
                        <a:spcBef>
                          <a:spcPts val="0"/>
                        </a:spcBef>
                        <a:spcAft>
                          <a:spcPts val="0"/>
                        </a:spcAft>
                      </a:pPr>
                      <a:r>
                        <a:rPr lang="en-US" sz="1050" dirty="0">
                          <a:effectLst/>
                        </a:rPr>
                        <a:t> </a:t>
                      </a:r>
                    </a:p>
                    <a:p>
                      <a:pPr marL="0" marR="0" algn="l">
                        <a:lnSpc>
                          <a:spcPct val="115000"/>
                        </a:lnSpc>
                        <a:spcBef>
                          <a:spcPts val="0"/>
                        </a:spcBef>
                        <a:spcAft>
                          <a:spcPts val="0"/>
                        </a:spcAft>
                      </a:pPr>
                      <a:r>
                        <a:rPr lang="en-US" sz="1050" dirty="0">
                          <a:effectLst/>
                        </a:rPr>
                        <a:t>Percentage of Economically Disadvantaged Students for Title I Allocations</a:t>
                      </a:r>
                      <a:r>
                        <a:rPr lang="en-US" sz="1050" baseline="30000" dirty="0">
                          <a:effectLst/>
                        </a:rPr>
                        <a:t>2</a:t>
                      </a:r>
                      <a:endParaRPr lang="en-US" sz="1050" dirty="0">
                        <a:effectLst/>
                        <a:latin typeface="Times New Roman"/>
                        <a:ea typeface="Times New Roman"/>
                      </a:endParaRPr>
                    </a:p>
                  </a:txBody>
                  <a:tcPr marL="68580" marR="68580" marT="0" marB="0" vert="vert270" anchor="b"/>
                </a:tc>
                <a:tc>
                  <a:txBody>
                    <a:bodyPr/>
                    <a:lstStyle/>
                    <a:p>
                      <a:pPr marL="0" marR="0" algn="l">
                        <a:lnSpc>
                          <a:spcPct val="115000"/>
                        </a:lnSpc>
                        <a:spcBef>
                          <a:spcPts val="0"/>
                        </a:spcBef>
                        <a:spcAft>
                          <a:spcPts val="0"/>
                        </a:spcAft>
                      </a:pPr>
                      <a:r>
                        <a:rPr lang="en-US" sz="1050" dirty="0">
                          <a:effectLst/>
                        </a:rPr>
                        <a:t> </a:t>
                      </a:r>
                    </a:p>
                    <a:p>
                      <a:pPr marL="0" marR="0" algn="l">
                        <a:lnSpc>
                          <a:spcPct val="115000"/>
                        </a:lnSpc>
                        <a:spcBef>
                          <a:spcPts val="0"/>
                        </a:spcBef>
                        <a:spcAft>
                          <a:spcPts val="0"/>
                        </a:spcAft>
                      </a:pPr>
                      <a:r>
                        <a:rPr lang="en-US" sz="1050" dirty="0">
                          <a:effectLst/>
                        </a:rPr>
                        <a:t> </a:t>
                      </a:r>
                    </a:p>
                    <a:p>
                      <a:pPr marL="0" marR="0" algn="l">
                        <a:lnSpc>
                          <a:spcPct val="115000"/>
                        </a:lnSpc>
                        <a:spcBef>
                          <a:spcPts val="0"/>
                        </a:spcBef>
                        <a:spcAft>
                          <a:spcPts val="0"/>
                        </a:spcAft>
                      </a:pPr>
                      <a:r>
                        <a:rPr lang="en-US" sz="1050" dirty="0">
                          <a:effectLst/>
                        </a:rPr>
                        <a:t>Per-Pupil Amount Used by LEA</a:t>
                      </a:r>
                      <a:endParaRPr lang="en-US" sz="1050" dirty="0">
                        <a:effectLst/>
                        <a:latin typeface="Times New Roman"/>
                        <a:ea typeface="Times New Roman"/>
                      </a:endParaRPr>
                    </a:p>
                  </a:txBody>
                  <a:tcPr marL="68580" marR="68580" marT="0" marB="0" vert="vert270" anchor="b"/>
                </a:tc>
                <a:tc>
                  <a:txBody>
                    <a:bodyPr/>
                    <a:lstStyle/>
                    <a:p>
                      <a:pPr marL="0" marR="0" algn="l">
                        <a:lnSpc>
                          <a:spcPct val="115000"/>
                        </a:lnSpc>
                        <a:spcBef>
                          <a:spcPts val="0"/>
                        </a:spcBef>
                        <a:spcAft>
                          <a:spcPts val="0"/>
                        </a:spcAft>
                      </a:pPr>
                      <a:r>
                        <a:rPr lang="en-US" sz="1050" dirty="0">
                          <a:effectLst/>
                        </a:rPr>
                        <a:t> </a:t>
                      </a:r>
                    </a:p>
                    <a:p>
                      <a:pPr marL="0" marR="0" algn="l">
                        <a:lnSpc>
                          <a:spcPct val="115000"/>
                        </a:lnSpc>
                        <a:spcBef>
                          <a:spcPts val="0"/>
                        </a:spcBef>
                        <a:spcAft>
                          <a:spcPts val="0"/>
                        </a:spcAft>
                      </a:pPr>
                      <a:r>
                        <a:rPr lang="en-US" sz="1050" dirty="0">
                          <a:effectLst/>
                        </a:rPr>
                        <a:t> </a:t>
                      </a:r>
                    </a:p>
                    <a:p>
                      <a:pPr marL="0" marR="0" algn="l">
                        <a:lnSpc>
                          <a:spcPct val="115000"/>
                        </a:lnSpc>
                        <a:spcBef>
                          <a:spcPts val="0"/>
                        </a:spcBef>
                        <a:spcAft>
                          <a:spcPts val="0"/>
                        </a:spcAft>
                      </a:pPr>
                      <a:r>
                        <a:rPr lang="en-US" sz="1050" dirty="0">
                          <a:effectLst/>
                        </a:rPr>
                        <a:t> </a:t>
                      </a:r>
                    </a:p>
                    <a:p>
                      <a:pPr marL="0" marR="0" algn="l">
                        <a:lnSpc>
                          <a:spcPct val="115000"/>
                        </a:lnSpc>
                        <a:spcBef>
                          <a:spcPts val="0"/>
                        </a:spcBef>
                        <a:spcAft>
                          <a:spcPts val="0"/>
                        </a:spcAft>
                      </a:pPr>
                      <a:r>
                        <a:rPr lang="en-US" sz="1050" dirty="0">
                          <a:effectLst/>
                        </a:rPr>
                        <a:t> </a:t>
                      </a:r>
                    </a:p>
                    <a:p>
                      <a:pPr marL="0" marR="0" algn="l">
                        <a:lnSpc>
                          <a:spcPct val="115000"/>
                        </a:lnSpc>
                        <a:spcBef>
                          <a:spcPts val="0"/>
                        </a:spcBef>
                        <a:spcAft>
                          <a:spcPts val="0"/>
                        </a:spcAft>
                      </a:pPr>
                      <a:r>
                        <a:rPr lang="en-US" sz="1050" dirty="0">
                          <a:effectLst/>
                        </a:rPr>
                        <a:t> </a:t>
                      </a:r>
                    </a:p>
                    <a:p>
                      <a:pPr marL="0" marR="0" algn="l">
                        <a:lnSpc>
                          <a:spcPct val="115000"/>
                        </a:lnSpc>
                        <a:spcBef>
                          <a:spcPts val="0"/>
                        </a:spcBef>
                        <a:spcAft>
                          <a:spcPts val="0"/>
                        </a:spcAft>
                      </a:pPr>
                      <a:r>
                        <a:rPr lang="en-US" sz="1050" dirty="0">
                          <a:effectLst/>
                        </a:rPr>
                        <a:t>Title I Allocation</a:t>
                      </a:r>
                      <a:r>
                        <a:rPr lang="en-US" sz="1050" baseline="30000" dirty="0">
                          <a:effectLst/>
                        </a:rPr>
                        <a:t>3</a:t>
                      </a:r>
                      <a:endParaRPr lang="en-US" sz="1050" dirty="0">
                        <a:effectLst/>
                        <a:latin typeface="Times New Roman"/>
                        <a:ea typeface="Times New Roman"/>
                      </a:endParaRPr>
                    </a:p>
                  </a:txBody>
                  <a:tcPr marL="68580" marR="68580" marT="0" marB="0" vert="vert270" anchor="b"/>
                </a:tc>
              </a:tr>
              <a:tr h="0">
                <a:tc>
                  <a:txBody>
                    <a:bodyPr/>
                    <a:lstStyle/>
                    <a:p>
                      <a:pPr marL="0" marR="0" algn="just">
                        <a:lnSpc>
                          <a:spcPct val="115000"/>
                        </a:lnSpc>
                        <a:spcBef>
                          <a:spcPts val="0"/>
                        </a:spcBef>
                        <a:spcAft>
                          <a:spcPts val="0"/>
                        </a:spcAft>
                      </a:pPr>
                      <a:r>
                        <a:rPr lang="en-US" sz="1050" dirty="0">
                          <a:effectLst/>
                        </a:rPr>
                        <a:t>McKinley</a:t>
                      </a:r>
                      <a:endParaRPr lang="en-US" sz="1050" dirty="0">
                        <a:effectLst/>
                        <a:latin typeface="Times New Roman"/>
                        <a:ea typeface="Times New Roman"/>
                      </a:endParaRPr>
                    </a:p>
                  </a:txBody>
                  <a:tcPr marL="68580" marR="68580" marT="0" marB="0"/>
                </a:tc>
                <a:tc>
                  <a:txBody>
                    <a:bodyPr/>
                    <a:lstStyle/>
                    <a:p>
                      <a:pPr marL="0" marR="0" algn="r">
                        <a:lnSpc>
                          <a:spcPct val="115000"/>
                        </a:lnSpc>
                        <a:spcBef>
                          <a:spcPts val="0"/>
                        </a:spcBef>
                        <a:spcAft>
                          <a:spcPts val="0"/>
                        </a:spcAft>
                      </a:pPr>
                      <a:r>
                        <a:rPr lang="en-US" sz="1050" dirty="0">
                          <a:effectLst/>
                        </a:rPr>
                        <a:t>Y </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750</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500</a:t>
                      </a:r>
                      <a:endParaRPr lang="en-US" sz="1050" dirty="0">
                        <a:effectLst/>
                        <a:latin typeface="Times New Roman"/>
                        <a:ea typeface="Times New Roman"/>
                      </a:endParaRPr>
                    </a:p>
                  </a:txBody>
                  <a:tcPr marL="68580" marR="68580" marT="0" marB="0"/>
                </a:tc>
                <a:tc>
                  <a:txBody>
                    <a:bodyPr/>
                    <a:lstStyle/>
                    <a:p>
                      <a:pPr marL="0" marR="0" algn="r">
                        <a:lnSpc>
                          <a:spcPct val="115000"/>
                        </a:lnSpc>
                        <a:spcBef>
                          <a:spcPts val="0"/>
                        </a:spcBef>
                        <a:spcAft>
                          <a:spcPts val="0"/>
                        </a:spcAft>
                      </a:pPr>
                      <a:r>
                        <a:rPr lang="en-US" sz="1050" dirty="0">
                          <a:effectLst/>
                        </a:rPr>
                        <a:t>67%</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$500</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$250,000</a:t>
                      </a:r>
                      <a:endParaRPr lang="en-US" sz="1050" dirty="0">
                        <a:effectLst/>
                        <a:latin typeface="Times New Roman"/>
                        <a:ea typeface="Times New Roman"/>
                      </a:endParaRPr>
                    </a:p>
                  </a:txBody>
                  <a:tcPr marL="68580" marR="68580" marT="0" marB="0" anchor="b"/>
                </a:tc>
              </a:tr>
              <a:tr h="0">
                <a:tc>
                  <a:txBody>
                    <a:bodyPr/>
                    <a:lstStyle/>
                    <a:p>
                      <a:pPr marL="0" marR="0" algn="just">
                        <a:lnSpc>
                          <a:spcPct val="115000"/>
                        </a:lnSpc>
                        <a:spcBef>
                          <a:spcPts val="0"/>
                        </a:spcBef>
                        <a:spcAft>
                          <a:spcPts val="0"/>
                        </a:spcAft>
                      </a:pPr>
                      <a:r>
                        <a:rPr lang="en-US" sz="1050" dirty="0">
                          <a:effectLst/>
                        </a:rPr>
                        <a:t>Roosevelt</a:t>
                      </a:r>
                      <a:endParaRPr lang="en-US" sz="1050" dirty="0">
                        <a:effectLst/>
                        <a:latin typeface="Times New Roman"/>
                        <a:ea typeface="Times New Roman"/>
                      </a:endParaRPr>
                    </a:p>
                  </a:txBody>
                  <a:tcPr marL="68580" marR="68580" marT="0" marB="0"/>
                </a:tc>
                <a:tc>
                  <a:txBody>
                    <a:bodyPr/>
                    <a:lstStyle/>
                    <a:p>
                      <a:pPr marL="0" marR="0" algn="r">
                        <a:lnSpc>
                          <a:spcPct val="115000"/>
                        </a:lnSpc>
                        <a:spcBef>
                          <a:spcPts val="0"/>
                        </a:spcBef>
                        <a:spcAft>
                          <a:spcPts val="0"/>
                        </a:spcAft>
                      </a:pPr>
                      <a:r>
                        <a:rPr lang="en-US" sz="1050" dirty="0">
                          <a:effectLst/>
                        </a:rPr>
                        <a:t>N</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640</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400</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63%</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500</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200,000</a:t>
                      </a:r>
                      <a:endParaRPr lang="en-US" sz="1050" dirty="0">
                        <a:effectLst/>
                        <a:latin typeface="Times New Roman"/>
                        <a:ea typeface="Times New Roman"/>
                      </a:endParaRPr>
                    </a:p>
                  </a:txBody>
                  <a:tcPr marL="68580" marR="68580" marT="0" marB="0" anchor="b"/>
                </a:tc>
              </a:tr>
              <a:tr h="0">
                <a:tc>
                  <a:txBody>
                    <a:bodyPr/>
                    <a:lstStyle/>
                    <a:p>
                      <a:pPr marL="0" marR="0" algn="just">
                        <a:lnSpc>
                          <a:spcPct val="115000"/>
                        </a:lnSpc>
                        <a:spcBef>
                          <a:spcPts val="0"/>
                        </a:spcBef>
                        <a:spcAft>
                          <a:spcPts val="0"/>
                        </a:spcAft>
                      </a:pPr>
                      <a:r>
                        <a:rPr lang="en-US" sz="1050" dirty="0">
                          <a:effectLst/>
                        </a:rPr>
                        <a:t>Taft</a:t>
                      </a:r>
                      <a:endParaRPr lang="en-US" sz="1050" dirty="0">
                        <a:effectLst/>
                        <a:latin typeface="Times New Roman"/>
                        <a:ea typeface="Times New Roman"/>
                      </a:endParaRPr>
                    </a:p>
                  </a:txBody>
                  <a:tcPr marL="68580" marR="68580" marT="0" marB="0"/>
                </a:tc>
                <a:tc>
                  <a:txBody>
                    <a:bodyPr/>
                    <a:lstStyle/>
                    <a:p>
                      <a:pPr marL="0" marR="0" algn="r">
                        <a:lnSpc>
                          <a:spcPct val="115000"/>
                        </a:lnSpc>
                        <a:spcBef>
                          <a:spcPts val="0"/>
                        </a:spcBef>
                        <a:spcAft>
                          <a:spcPts val="0"/>
                        </a:spcAft>
                      </a:pPr>
                      <a:r>
                        <a:rPr lang="en-US" sz="1050" dirty="0">
                          <a:effectLst/>
                        </a:rPr>
                        <a:t>Y </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900</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560</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62%</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500</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280,000</a:t>
                      </a:r>
                      <a:endParaRPr lang="en-US" sz="1050" dirty="0">
                        <a:effectLst/>
                        <a:latin typeface="Times New Roman"/>
                        <a:ea typeface="Times New Roman"/>
                      </a:endParaRPr>
                    </a:p>
                  </a:txBody>
                  <a:tcPr marL="68580" marR="68580" marT="0" marB="0" anchor="b"/>
                </a:tc>
              </a:tr>
              <a:tr h="0">
                <a:tc>
                  <a:txBody>
                    <a:bodyPr/>
                    <a:lstStyle/>
                    <a:p>
                      <a:pPr marL="0" marR="0" algn="just">
                        <a:lnSpc>
                          <a:spcPct val="115000"/>
                        </a:lnSpc>
                        <a:spcBef>
                          <a:spcPts val="0"/>
                        </a:spcBef>
                        <a:spcAft>
                          <a:spcPts val="0"/>
                        </a:spcAft>
                      </a:pPr>
                      <a:r>
                        <a:rPr lang="en-US" sz="1050" dirty="0">
                          <a:effectLst/>
                        </a:rPr>
                        <a:t>Wilson</a:t>
                      </a:r>
                      <a:endParaRPr lang="en-US" sz="1050" dirty="0">
                        <a:effectLst/>
                        <a:latin typeface="Times New Roman"/>
                        <a:ea typeface="Times New Roman"/>
                      </a:endParaRPr>
                    </a:p>
                  </a:txBody>
                  <a:tcPr marL="68580" marR="68580" marT="0" marB="0"/>
                </a:tc>
                <a:tc>
                  <a:txBody>
                    <a:bodyPr/>
                    <a:lstStyle/>
                    <a:p>
                      <a:pPr marL="0" marR="0" algn="r">
                        <a:lnSpc>
                          <a:spcPct val="115000"/>
                        </a:lnSpc>
                        <a:spcBef>
                          <a:spcPts val="0"/>
                        </a:spcBef>
                        <a:spcAft>
                          <a:spcPts val="0"/>
                        </a:spcAft>
                      </a:pPr>
                      <a:r>
                        <a:rPr lang="en-US" sz="1050" dirty="0">
                          <a:effectLst/>
                        </a:rPr>
                        <a:t>N</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675</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400</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59%</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450</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180,000</a:t>
                      </a:r>
                      <a:endParaRPr lang="en-US" sz="1050" dirty="0">
                        <a:effectLst/>
                        <a:latin typeface="Times New Roman"/>
                        <a:ea typeface="Times New Roman"/>
                      </a:endParaRPr>
                    </a:p>
                  </a:txBody>
                  <a:tcPr marL="68580" marR="68580" marT="0" marB="0" anchor="b"/>
                </a:tc>
              </a:tr>
              <a:tr h="0">
                <a:tc>
                  <a:txBody>
                    <a:bodyPr/>
                    <a:lstStyle/>
                    <a:p>
                      <a:pPr marL="0" marR="0" algn="just">
                        <a:lnSpc>
                          <a:spcPct val="115000"/>
                        </a:lnSpc>
                        <a:spcBef>
                          <a:spcPts val="0"/>
                        </a:spcBef>
                        <a:spcAft>
                          <a:spcPts val="0"/>
                        </a:spcAft>
                      </a:pPr>
                      <a:r>
                        <a:rPr lang="en-US" sz="1050" dirty="0">
                          <a:effectLst/>
                        </a:rPr>
                        <a:t>Harding</a:t>
                      </a:r>
                      <a:endParaRPr lang="en-US" sz="1050" dirty="0">
                        <a:effectLst/>
                        <a:latin typeface="Times New Roman"/>
                        <a:ea typeface="Times New Roman"/>
                      </a:endParaRPr>
                    </a:p>
                  </a:txBody>
                  <a:tcPr marL="68580" marR="68580" marT="0" marB="0"/>
                </a:tc>
                <a:tc>
                  <a:txBody>
                    <a:bodyPr/>
                    <a:lstStyle/>
                    <a:p>
                      <a:pPr marL="0" marR="0" algn="r">
                        <a:lnSpc>
                          <a:spcPct val="115000"/>
                        </a:lnSpc>
                        <a:spcBef>
                          <a:spcPts val="0"/>
                        </a:spcBef>
                        <a:spcAft>
                          <a:spcPts val="0"/>
                        </a:spcAft>
                      </a:pPr>
                      <a:r>
                        <a:rPr lang="en-US" sz="1050" dirty="0">
                          <a:effectLst/>
                        </a:rPr>
                        <a:t>N</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500</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200</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40%</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450</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90,000</a:t>
                      </a:r>
                      <a:endParaRPr lang="en-US" sz="1050" dirty="0">
                        <a:effectLst/>
                        <a:latin typeface="Times New Roman"/>
                        <a:ea typeface="Times New Roman"/>
                      </a:endParaRPr>
                    </a:p>
                  </a:txBody>
                  <a:tcPr marL="68580" marR="68580" marT="0" marB="0" anchor="b"/>
                </a:tc>
              </a:tr>
              <a:tr h="0">
                <a:tc>
                  <a:txBody>
                    <a:bodyPr/>
                    <a:lstStyle/>
                    <a:p>
                      <a:pPr marL="0" marR="0" algn="just">
                        <a:lnSpc>
                          <a:spcPct val="115000"/>
                        </a:lnSpc>
                        <a:spcBef>
                          <a:spcPts val="0"/>
                        </a:spcBef>
                        <a:spcAft>
                          <a:spcPts val="0"/>
                        </a:spcAft>
                      </a:pPr>
                      <a:r>
                        <a:rPr lang="en-US" sz="1050" dirty="0">
                          <a:effectLst/>
                        </a:rPr>
                        <a:t>Coolidge</a:t>
                      </a:r>
                      <a:endParaRPr lang="en-US" sz="1050" dirty="0">
                        <a:effectLst/>
                        <a:latin typeface="Times New Roman"/>
                        <a:ea typeface="Times New Roman"/>
                      </a:endParaRPr>
                    </a:p>
                  </a:txBody>
                  <a:tcPr marL="68580" marR="68580" marT="0" marB="0"/>
                </a:tc>
                <a:tc>
                  <a:txBody>
                    <a:bodyPr/>
                    <a:lstStyle/>
                    <a:p>
                      <a:pPr marL="0" marR="0" algn="r">
                        <a:lnSpc>
                          <a:spcPct val="115000"/>
                        </a:lnSpc>
                        <a:spcBef>
                          <a:spcPts val="0"/>
                        </a:spcBef>
                        <a:spcAft>
                          <a:spcPts val="0"/>
                        </a:spcAft>
                      </a:pPr>
                      <a:r>
                        <a:rPr lang="en-US" sz="1050" dirty="0">
                          <a:effectLst/>
                        </a:rPr>
                        <a:t>N</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750</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100</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13%</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N/A</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0</a:t>
                      </a:r>
                      <a:endParaRPr lang="en-US" sz="1050" dirty="0">
                        <a:effectLst/>
                        <a:latin typeface="Times New Roman"/>
                        <a:ea typeface="Times New Roman"/>
                      </a:endParaRPr>
                    </a:p>
                  </a:txBody>
                  <a:tcPr marL="68580" marR="68580" marT="0" marB="0" anchor="b"/>
                </a:tc>
              </a:tr>
              <a:tr h="0">
                <a:tc>
                  <a:txBody>
                    <a:bodyPr/>
                    <a:lstStyle/>
                    <a:p>
                      <a:pPr marL="0" marR="0" algn="just">
                        <a:lnSpc>
                          <a:spcPct val="115000"/>
                        </a:lnSpc>
                        <a:spcBef>
                          <a:spcPts val="0"/>
                        </a:spcBef>
                        <a:spcAft>
                          <a:spcPts val="0"/>
                        </a:spcAft>
                      </a:pPr>
                      <a:r>
                        <a:rPr lang="en-US" sz="1050" dirty="0">
                          <a:effectLst/>
                        </a:rPr>
                        <a:t>Total</a:t>
                      </a:r>
                      <a:endParaRPr lang="en-US" sz="1050" dirty="0">
                        <a:effectLst/>
                        <a:latin typeface="Times New Roman"/>
                        <a:ea typeface="Times New Roman"/>
                      </a:endParaRPr>
                    </a:p>
                  </a:txBody>
                  <a:tcPr marL="68580" marR="68580" marT="0" marB="0"/>
                </a:tc>
                <a:tc>
                  <a:txBody>
                    <a:bodyPr/>
                    <a:lstStyle/>
                    <a:p>
                      <a:pPr marL="0" marR="0" algn="r">
                        <a:lnSpc>
                          <a:spcPct val="115000"/>
                        </a:lnSpc>
                        <a:spcBef>
                          <a:spcPts val="0"/>
                        </a:spcBef>
                        <a:spcAft>
                          <a:spcPts val="0"/>
                        </a:spcAft>
                      </a:pPr>
                      <a:r>
                        <a:rPr lang="en-US" sz="1050" dirty="0">
                          <a:effectLst/>
                        </a:rPr>
                        <a:t>N/A</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4,215</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2,160</a:t>
                      </a:r>
                      <a:endParaRPr lang="en-US" sz="1050" dirty="0">
                        <a:effectLst/>
                        <a:latin typeface="Times New Roman"/>
                        <a:ea typeface="Times New Roman"/>
                      </a:endParaRPr>
                    </a:p>
                  </a:txBody>
                  <a:tcPr marL="68580" marR="68580" marT="0" marB="0"/>
                </a:tc>
                <a:tc>
                  <a:txBody>
                    <a:bodyPr/>
                    <a:lstStyle/>
                    <a:p>
                      <a:pPr marL="0" marR="0" algn="r">
                        <a:lnSpc>
                          <a:spcPct val="115000"/>
                        </a:lnSpc>
                        <a:spcBef>
                          <a:spcPts val="0"/>
                        </a:spcBef>
                        <a:spcAft>
                          <a:spcPts val="0"/>
                        </a:spcAft>
                      </a:pPr>
                      <a:r>
                        <a:rPr lang="en-US" sz="1050" dirty="0">
                          <a:effectLst/>
                        </a:rPr>
                        <a:t>51%</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N/A</a:t>
                      </a:r>
                      <a:endParaRPr lang="en-US" sz="105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050" dirty="0">
                          <a:effectLst/>
                        </a:rPr>
                        <a:t>$1,000,000</a:t>
                      </a:r>
                      <a:endParaRPr lang="en-US" sz="1050" dirty="0">
                        <a:effectLst/>
                        <a:latin typeface="Times New Roman"/>
                        <a:ea typeface="Times New Roman"/>
                      </a:endParaRPr>
                    </a:p>
                  </a:txBody>
                  <a:tcPr marL="68580" marR="68580" marT="0" marB="0" anchor="b"/>
                </a:tc>
              </a:tr>
            </a:tbl>
          </a:graphicData>
        </a:graphic>
      </p:graphicFrame>
      <p:sp>
        <p:nvSpPr>
          <p:cNvPr id="10" name="Slide Number Placeholder 9"/>
          <p:cNvSpPr>
            <a:spLocks noGrp="1"/>
          </p:cNvSpPr>
          <p:nvPr>
            <p:ph type="sldNum" sz="quarter" idx="8"/>
          </p:nvPr>
        </p:nvSpPr>
        <p:spPr/>
        <p:txBody>
          <a:bodyPr/>
          <a:lstStyle/>
          <a:p>
            <a:pPr lvl="0"/>
            <a:fld id="{3D3F2C32-C739-4EEF-98FD-B2B30D65D600}" type="slidenum">
              <a:rPr lang="en-US" smtClean="0"/>
              <a:t>26</a:t>
            </a:fld>
            <a:endParaRPr lang="en-US" dirty="0"/>
          </a:p>
        </p:txBody>
      </p:sp>
      <p:sp>
        <p:nvSpPr>
          <p:cNvPr id="6" name="Date Placeholder 3"/>
          <p:cNvSpPr>
            <a:spLocks noGrp="1"/>
          </p:cNvSpPr>
          <p:nvPr>
            <p:ph type="dt" sz="half" idx="4294967295"/>
          </p:nvPr>
        </p:nvSpPr>
        <p:spPr>
          <a:xfrm>
            <a:off x="457200" y="6356351"/>
            <a:ext cx="2133596" cy="365129"/>
          </a:xfrm>
          <a:prstGeom prst="rect">
            <a:avLst/>
          </a:prstGeom>
        </p:spPr>
        <p:txBody>
          <a:bodyPr/>
          <a:lstStyle/>
          <a:p>
            <a:pPr lvl="0"/>
            <a:r>
              <a:rPr lang="en-US" dirty="0" smtClean="0"/>
              <a:t>7/30/2014</a:t>
            </a:r>
            <a:endParaRPr lang="en-US" dirty="0"/>
          </a:p>
        </p:txBody>
      </p:sp>
    </p:spTree>
    <p:extLst>
      <p:ext uri="{BB962C8B-B14F-4D97-AF65-F5344CB8AC3E}">
        <p14:creationId xmlns:p14="http://schemas.microsoft.com/office/powerpoint/2010/main" val="184962917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8229600" cy="1066800"/>
          </a:xfrm>
        </p:spPr>
        <p:txBody>
          <a:bodyPr/>
          <a:lstStyle/>
          <a:p>
            <a:r>
              <a:rPr lang="en-US" sz="3200" dirty="0" smtClean="0"/>
              <a:t>IF ALL SCHOOLS IN A DISTRICT ARE CEP, DOES IT NEED TO APPLY THE 1.6 MULTIPLIER?</a:t>
            </a:r>
            <a:endParaRPr lang="en-US" sz="3200" dirty="0"/>
          </a:p>
        </p:txBody>
      </p:sp>
      <p:sp>
        <p:nvSpPr>
          <p:cNvPr id="6" name="Content Placeholder 5"/>
          <p:cNvSpPr>
            <a:spLocks noGrp="1"/>
          </p:cNvSpPr>
          <p:nvPr>
            <p:ph idx="1"/>
          </p:nvPr>
        </p:nvSpPr>
        <p:spPr>
          <a:xfrm>
            <a:off x="457200" y="1828800"/>
            <a:ext cx="8229600" cy="4068759"/>
          </a:xfrm>
        </p:spPr>
        <p:txBody>
          <a:bodyPr/>
          <a:lstStyle/>
          <a:p>
            <a:r>
              <a:rPr lang="en-US" dirty="0" smtClean="0"/>
              <a:t>Using the multiplier would not be necessary.</a:t>
            </a:r>
          </a:p>
          <a:p>
            <a:r>
              <a:rPr lang="en-US" dirty="0" smtClean="0"/>
              <a:t>The District may rank its schools by the percentage of directly certified students in each school, even though the multiplier is used to determine USDA reimbursement amount.</a:t>
            </a:r>
            <a:endParaRPr lang="en-US" dirty="0"/>
          </a:p>
        </p:txBody>
      </p:sp>
      <p:sp>
        <p:nvSpPr>
          <p:cNvPr id="11" name="Slide Number Placeholder 10"/>
          <p:cNvSpPr>
            <a:spLocks noGrp="1"/>
          </p:cNvSpPr>
          <p:nvPr>
            <p:ph type="sldNum" sz="quarter" idx="11"/>
          </p:nvPr>
        </p:nvSpPr>
        <p:spPr/>
        <p:txBody>
          <a:bodyPr/>
          <a:lstStyle/>
          <a:p>
            <a:pPr lvl="0"/>
            <a:fld id="{D52D5A37-90DC-4498-8A6C-2AD03F5ED804}" type="slidenum">
              <a:rPr lang="en-US" smtClean="0"/>
              <a:t>27</a:t>
            </a:fld>
            <a:endParaRPr lang="en-US" dirty="0"/>
          </a:p>
        </p:txBody>
      </p:sp>
      <p:sp>
        <p:nvSpPr>
          <p:cNvPr id="7"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286759978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209800"/>
          </a:xfrm>
        </p:spPr>
        <p:txBody>
          <a:bodyPr/>
          <a:lstStyle/>
          <a:p>
            <a:r>
              <a:rPr lang="en-US" sz="3200" dirty="0" smtClean="0"/>
              <a:t>IF APPLYING THE 1.6 MULTIPLIER RESULTS IN MORE THAN ONE SCHOOL AT 100% POVERTY, MUST THE SAME PER PUPIL AMOUNT BE USED FOR EACH SCHOOL?</a:t>
            </a:r>
            <a:endParaRPr lang="en-US" sz="3200" dirty="0"/>
          </a:p>
        </p:txBody>
      </p:sp>
      <p:sp>
        <p:nvSpPr>
          <p:cNvPr id="3" name="Content Placeholder 2"/>
          <p:cNvSpPr>
            <a:spLocks noGrp="1"/>
          </p:cNvSpPr>
          <p:nvPr>
            <p:ph idx="1"/>
          </p:nvPr>
        </p:nvSpPr>
        <p:spPr>
          <a:xfrm>
            <a:off x="457200" y="2819400"/>
            <a:ext cx="8229600" cy="3078159"/>
          </a:xfrm>
        </p:spPr>
        <p:txBody>
          <a:bodyPr/>
          <a:lstStyle/>
          <a:p>
            <a:r>
              <a:rPr lang="en-US" sz="2800" dirty="0" smtClean="0"/>
              <a:t>If the schools have different direct certification percentages, the District </a:t>
            </a:r>
            <a:r>
              <a:rPr lang="en-US" sz="2800" b="1" i="1" dirty="0" smtClean="0"/>
              <a:t>may</a:t>
            </a:r>
            <a:r>
              <a:rPr lang="en-US" sz="2800" dirty="0" smtClean="0"/>
              <a:t> allocate a greater PPA for the 100 percent school with the higher percentage of directly certified students because the direct certification data indicate that the school has a higher concentration of poverty than the other 100% school(s).</a:t>
            </a:r>
            <a:endParaRPr lang="en-US" sz="2800" dirty="0"/>
          </a:p>
        </p:txBody>
      </p:sp>
      <p:sp>
        <p:nvSpPr>
          <p:cNvPr id="10" name="Slide Number Placeholder 9"/>
          <p:cNvSpPr>
            <a:spLocks noGrp="1"/>
          </p:cNvSpPr>
          <p:nvPr>
            <p:ph type="sldNum" sz="quarter" idx="11"/>
          </p:nvPr>
        </p:nvSpPr>
        <p:spPr/>
        <p:txBody>
          <a:bodyPr/>
          <a:lstStyle/>
          <a:p>
            <a:pPr lvl="0"/>
            <a:fld id="{D52D5A37-90DC-4498-8A6C-2AD03F5ED804}" type="slidenum">
              <a:rPr lang="en-US" smtClean="0"/>
              <a:t>28</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159127404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4294967295"/>
          </p:nvPr>
        </p:nvSpPr>
        <p:spPr>
          <a:xfrm>
            <a:off x="457200" y="1066800"/>
            <a:ext cx="8229600" cy="4830759"/>
          </a:xfrm>
        </p:spPr>
        <p:txBody>
          <a:bodyPr/>
          <a:lstStyle/>
          <a:p>
            <a:pPr marL="0" indent="0">
              <a:buNone/>
            </a:pPr>
            <a:r>
              <a:rPr lang="en-US" sz="2400" u="sng" dirty="0" smtClean="0"/>
              <a:t>Example</a:t>
            </a:r>
            <a:r>
              <a:rPr lang="en-US" sz="2400" dirty="0" smtClean="0"/>
              <a:t>:  Providing Different PPA for multiple buildings at 100% poverty when multiplier is applied.</a:t>
            </a:r>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1000" dirty="0" smtClean="0"/>
          </a:p>
          <a:p>
            <a:pPr marL="0" indent="0">
              <a:buNone/>
            </a:pPr>
            <a:endParaRPr lang="en-US" sz="1000" dirty="0" smtClean="0"/>
          </a:p>
          <a:p>
            <a:pPr marL="0" indent="0">
              <a:spcBef>
                <a:spcPts val="0"/>
              </a:spcBef>
              <a:buNone/>
            </a:pPr>
            <a:r>
              <a:rPr lang="en-US" sz="1000" baseline="30000" dirty="0">
                <a:solidFill>
                  <a:srgbClr val="C00000"/>
                </a:solidFill>
              </a:rPr>
              <a:t>1</a:t>
            </a:r>
            <a:r>
              <a:rPr lang="en-US" sz="1000" baseline="30000" dirty="0"/>
              <a:t> </a:t>
            </a:r>
            <a:r>
              <a:rPr lang="en-US" sz="1000" dirty="0"/>
              <a:t>For a Community Eligibility school, this figure is equal to the lesser of:  (a) Column 3 or (b) Column 4 multiplied by 1.6.</a:t>
            </a:r>
          </a:p>
          <a:p>
            <a:pPr marL="0" indent="0">
              <a:spcBef>
                <a:spcPts val="0"/>
              </a:spcBef>
              <a:buNone/>
            </a:pPr>
            <a:r>
              <a:rPr lang="en-US" sz="1000" baseline="30000" dirty="0">
                <a:solidFill>
                  <a:srgbClr val="00B050"/>
                </a:solidFill>
              </a:rPr>
              <a:t>2 </a:t>
            </a:r>
            <a:r>
              <a:rPr lang="en-US" sz="1000" dirty="0"/>
              <a:t>Poverty data are based on household applications and direct certification data.</a:t>
            </a:r>
          </a:p>
          <a:p>
            <a:pPr marL="0" indent="0">
              <a:buNone/>
            </a:pPr>
            <a:endParaRPr lang="en-US" sz="1000" dirty="0" smtClean="0"/>
          </a:p>
          <a:p>
            <a:pPr marL="0" indent="0">
              <a:buNone/>
            </a:pPr>
            <a:endParaRPr lang="en-US" sz="2400" dirty="0"/>
          </a:p>
        </p:txBody>
      </p:sp>
      <p:graphicFrame>
        <p:nvGraphicFramePr>
          <p:cNvPr id="9" name="Table 8"/>
          <p:cNvGraphicFramePr>
            <a:graphicFrameLocks noGrp="1"/>
          </p:cNvGraphicFramePr>
          <p:nvPr>
            <p:extLst>
              <p:ext uri="{D42A27DB-BD31-4B8C-83A1-F6EECF244321}">
                <p14:modId xmlns:p14="http://schemas.microsoft.com/office/powerpoint/2010/main" val="3437605886"/>
              </p:ext>
            </p:extLst>
          </p:nvPr>
        </p:nvGraphicFramePr>
        <p:xfrm>
          <a:off x="990600" y="2059686"/>
          <a:ext cx="7257098" cy="2447544"/>
        </p:xfrm>
        <a:graphic>
          <a:graphicData uri="http://schemas.openxmlformats.org/drawingml/2006/table">
            <a:tbl>
              <a:tblPr firstRow="1" firstCol="1" bandRow="1" bandCol="1">
                <a:tableStyleId>{5C22544A-7EE6-4342-B048-85BDC9FD1C3A}</a:tableStyleId>
              </a:tblPr>
              <a:tblGrid>
                <a:gridCol w="780098"/>
                <a:gridCol w="838200"/>
                <a:gridCol w="762000"/>
                <a:gridCol w="762000"/>
                <a:gridCol w="762000"/>
                <a:gridCol w="914400"/>
                <a:gridCol w="838200"/>
                <a:gridCol w="762000"/>
                <a:gridCol w="838200"/>
              </a:tblGrid>
              <a:tr h="190500">
                <a:tc>
                  <a:txBody>
                    <a:bodyPr/>
                    <a:lstStyle/>
                    <a:p>
                      <a:pPr marL="0" marR="0">
                        <a:lnSpc>
                          <a:spcPct val="115000"/>
                        </a:lnSpc>
                        <a:spcBef>
                          <a:spcPts val="0"/>
                        </a:spcBef>
                        <a:spcAft>
                          <a:spcPts val="0"/>
                        </a:spcAft>
                      </a:pPr>
                      <a:r>
                        <a:rPr lang="en-US" sz="1100" dirty="0">
                          <a:effectLst/>
                        </a:rPr>
                        <a:t>Column 1</a:t>
                      </a:r>
                      <a:endParaRPr lang="en-US" sz="1400" dirty="0">
                        <a:effectLst/>
                        <a:latin typeface="Times New Roman"/>
                        <a:ea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Column 2</a:t>
                      </a:r>
                      <a:endParaRPr lang="en-US" sz="1400" dirty="0">
                        <a:effectLst/>
                        <a:latin typeface="Times New Roman"/>
                        <a:ea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Column 3</a:t>
                      </a:r>
                      <a:endParaRPr lang="en-US" sz="1400" dirty="0">
                        <a:effectLst/>
                        <a:latin typeface="Times New Roman"/>
                        <a:ea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Column 4</a:t>
                      </a:r>
                      <a:endParaRPr lang="en-US" sz="1400" dirty="0">
                        <a:effectLst/>
                        <a:latin typeface="Times New Roman"/>
                        <a:ea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Column 5</a:t>
                      </a:r>
                      <a:endParaRPr lang="en-US" sz="1400" dirty="0">
                        <a:effectLst/>
                        <a:latin typeface="Times New Roman"/>
                        <a:ea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Column 6</a:t>
                      </a:r>
                      <a:endParaRPr lang="en-US" sz="1400" dirty="0">
                        <a:effectLst/>
                        <a:latin typeface="Times New Roman"/>
                        <a:ea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Column 7</a:t>
                      </a:r>
                      <a:endParaRPr lang="en-US" sz="1400" dirty="0">
                        <a:effectLst/>
                        <a:latin typeface="Times New Roman"/>
                        <a:ea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Column 8</a:t>
                      </a:r>
                      <a:endParaRPr lang="en-US" sz="1400" dirty="0">
                        <a:effectLst/>
                        <a:latin typeface="Times New Roman"/>
                        <a:ea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Column 9</a:t>
                      </a:r>
                      <a:endParaRPr lang="en-US" sz="1400" dirty="0">
                        <a:effectLst/>
                        <a:latin typeface="Times New Roman"/>
                        <a:ea typeface="Times New Roman"/>
                      </a:endParaRPr>
                    </a:p>
                  </a:txBody>
                  <a:tcPr marL="68580" marR="68580" marT="0" marB="0" anchor="b"/>
                </a:tc>
              </a:tr>
              <a:tr h="1483614">
                <a:tc>
                  <a:txBody>
                    <a:bodyPr/>
                    <a:lstStyle/>
                    <a:p>
                      <a:pPr algn="l"/>
                      <a:r>
                        <a:rPr lang="en-US" sz="1100" b="0" dirty="0" smtClean="0"/>
                        <a:t>School</a:t>
                      </a:r>
                      <a:endParaRPr lang="en-US" sz="1100" b="0" dirty="0"/>
                    </a:p>
                  </a:txBody>
                  <a:tcPr marL="68580" marR="68580" marT="0" marB="0" vert="vert270" anchor="b"/>
                </a:tc>
                <a:tc>
                  <a:txBody>
                    <a:bodyPr/>
                    <a:lstStyle/>
                    <a:p>
                      <a:pPr marL="0" marR="0" algn="l">
                        <a:lnSpc>
                          <a:spcPct val="115000"/>
                        </a:lnSpc>
                        <a:spcBef>
                          <a:spcPts val="0"/>
                        </a:spcBef>
                        <a:spcAft>
                          <a:spcPts val="0"/>
                        </a:spcAft>
                      </a:pPr>
                      <a:r>
                        <a:rPr lang="en-US" sz="1100" dirty="0">
                          <a:effectLst/>
                        </a:rPr>
                        <a:t>Community Eligibility School (Y/N)</a:t>
                      </a:r>
                      <a:endParaRPr lang="en-US" sz="1400" dirty="0">
                        <a:effectLst/>
                        <a:latin typeface="Times New Roman"/>
                        <a:ea typeface="Times New Roman"/>
                      </a:endParaRPr>
                    </a:p>
                  </a:txBody>
                  <a:tcPr marL="68580" marR="68580" marT="0" marB="0" vert="vert270" anchor="b"/>
                </a:tc>
                <a:tc>
                  <a:txBody>
                    <a:bodyPr/>
                    <a:lstStyle/>
                    <a:p>
                      <a:pPr marL="0" marR="0" algn="l">
                        <a:lnSpc>
                          <a:spcPct val="115000"/>
                        </a:lnSpc>
                        <a:spcBef>
                          <a:spcPts val="0"/>
                        </a:spcBef>
                        <a:spcAft>
                          <a:spcPts val="0"/>
                        </a:spcAft>
                      </a:pPr>
                      <a:r>
                        <a:rPr lang="en-US" sz="1100" dirty="0">
                          <a:effectLst/>
                        </a:rPr>
                        <a:t>Enrollment</a:t>
                      </a:r>
                      <a:endParaRPr lang="en-US" sz="1400" dirty="0">
                        <a:effectLst/>
                        <a:latin typeface="Times New Roman"/>
                        <a:ea typeface="Times New Roman"/>
                      </a:endParaRPr>
                    </a:p>
                  </a:txBody>
                  <a:tcPr marL="68580" marR="68580" marT="0" marB="0" vert="vert270" anchor="b"/>
                </a:tc>
                <a:tc>
                  <a:txBody>
                    <a:bodyPr/>
                    <a:lstStyle/>
                    <a:p>
                      <a:pPr marL="0" marR="0" algn="l">
                        <a:lnSpc>
                          <a:spcPct val="115000"/>
                        </a:lnSpc>
                        <a:spcBef>
                          <a:spcPts val="0"/>
                        </a:spcBef>
                        <a:spcAft>
                          <a:spcPts val="0"/>
                        </a:spcAft>
                      </a:pPr>
                      <a:r>
                        <a:rPr lang="en-US" sz="1100" dirty="0">
                          <a:effectLst/>
                        </a:rPr>
                        <a:t>Number of Students Directly Certified </a:t>
                      </a:r>
                      <a:endParaRPr lang="en-US" sz="1400" dirty="0">
                        <a:effectLst/>
                        <a:latin typeface="Times New Roman"/>
                        <a:ea typeface="Times New Roman"/>
                      </a:endParaRPr>
                    </a:p>
                  </a:txBody>
                  <a:tcPr marL="68580" marR="68580" marT="0" marB="0" vert="vert270" anchor="b"/>
                </a:tc>
                <a:tc>
                  <a:txBody>
                    <a:bodyPr/>
                    <a:lstStyle/>
                    <a:p>
                      <a:pPr marL="0" marR="0" algn="l">
                        <a:lnSpc>
                          <a:spcPct val="115000"/>
                        </a:lnSpc>
                        <a:spcBef>
                          <a:spcPts val="0"/>
                        </a:spcBef>
                        <a:spcAft>
                          <a:spcPts val="0"/>
                        </a:spcAft>
                      </a:pPr>
                      <a:r>
                        <a:rPr lang="en-US" sz="1100" dirty="0">
                          <a:effectLst/>
                        </a:rPr>
                        <a:t>School</a:t>
                      </a:r>
                      <a:endParaRPr lang="en-US" sz="1400" dirty="0">
                        <a:effectLst/>
                        <a:latin typeface="Times New Roman"/>
                        <a:ea typeface="Times New Roman"/>
                      </a:endParaRPr>
                    </a:p>
                  </a:txBody>
                  <a:tcPr marL="68580" marR="68580" marT="0" marB="0" vert="vert270" anchor="b"/>
                </a:tc>
                <a:tc>
                  <a:txBody>
                    <a:bodyPr/>
                    <a:lstStyle/>
                    <a:p>
                      <a:pPr marL="0" marR="0" algn="l">
                        <a:lnSpc>
                          <a:spcPct val="115000"/>
                        </a:lnSpc>
                        <a:spcBef>
                          <a:spcPts val="0"/>
                        </a:spcBef>
                        <a:spcAft>
                          <a:spcPts val="0"/>
                        </a:spcAft>
                      </a:pPr>
                      <a:r>
                        <a:rPr lang="en-US" sz="1100" dirty="0">
                          <a:effectLst/>
                        </a:rPr>
                        <a:t>Number of Low-Income Students for Title I School Allocation Calculation</a:t>
                      </a:r>
                      <a:r>
                        <a:rPr lang="en-US" sz="1100" baseline="30000" dirty="0">
                          <a:solidFill>
                            <a:srgbClr val="C00000"/>
                          </a:solidFill>
                          <a:effectLst/>
                        </a:rPr>
                        <a:t>1</a:t>
                      </a:r>
                      <a:endParaRPr lang="en-US" sz="1400" dirty="0">
                        <a:solidFill>
                          <a:srgbClr val="C00000"/>
                        </a:solidFill>
                        <a:effectLst/>
                        <a:latin typeface="Times New Roman"/>
                        <a:ea typeface="Times New Roman"/>
                      </a:endParaRPr>
                    </a:p>
                  </a:txBody>
                  <a:tcPr marL="68580" marR="68580" marT="0" marB="0" vert="vert270" anchor="b"/>
                </a:tc>
                <a:tc>
                  <a:txBody>
                    <a:bodyPr/>
                    <a:lstStyle/>
                    <a:p>
                      <a:pPr marL="0" marR="0" algn="l">
                        <a:lnSpc>
                          <a:spcPct val="115000"/>
                        </a:lnSpc>
                        <a:spcBef>
                          <a:spcPts val="0"/>
                        </a:spcBef>
                        <a:spcAft>
                          <a:spcPts val="0"/>
                        </a:spcAft>
                      </a:pPr>
                      <a:r>
                        <a:rPr lang="en-US" sz="1100" dirty="0">
                          <a:effectLst/>
                        </a:rPr>
                        <a:t>Percentage of Low-Income Students for Ranking Title I Schools</a:t>
                      </a:r>
                      <a:endParaRPr lang="en-US" sz="1400" dirty="0">
                        <a:effectLst/>
                        <a:latin typeface="Times New Roman"/>
                        <a:ea typeface="Times New Roman"/>
                      </a:endParaRPr>
                    </a:p>
                  </a:txBody>
                  <a:tcPr marL="68580" marR="68580" marT="0" marB="0" vert="vert270" anchor="b"/>
                </a:tc>
                <a:tc>
                  <a:txBody>
                    <a:bodyPr/>
                    <a:lstStyle/>
                    <a:p>
                      <a:pPr marL="0" marR="0" algn="l">
                        <a:lnSpc>
                          <a:spcPct val="115000"/>
                        </a:lnSpc>
                        <a:spcBef>
                          <a:spcPts val="0"/>
                        </a:spcBef>
                        <a:spcAft>
                          <a:spcPts val="0"/>
                        </a:spcAft>
                      </a:pPr>
                      <a:r>
                        <a:rPr lang="en-US" sz="1100" dirty="0">
                          <a:effectLst/>
                        </a:rPr>
                        <a:t>Per-Pupil Amount Used by LEA</a:t>
                      </a:r>
                      <a:endParaRPr lang="en-US" sz="1400" dirty="0">
                        <a:effectLst/>
                        <a:latin typeface="Times New Roman"/>
                        <a:ea typeface="Times New Roman"/>
                      </a:endParaRPr>
                    </a:p>
                  </a:txBody>
                  <a:tcPr marL="68580" marR="68580" marT="0" marB="0" vert="vert270" anchor="b"/>
                </a:tc>
                <a:tc>
                  <a:txBody>
                    <a:bodyPr/>
                    <a:lstStyle/>
                    <a:p>
                      <a:pPr marL="0" marR="0" algn="l">
                        <a:lnSpc>
                          <a:spcPct val="115000"/>
                        </a:lnSpc>
                        <a:spcBef>
                          <a:spcPts val="0"/>
                        </a:spcBef>
                        <a:spcAft>
                          <a:spcPts val="0"/>
                        </a:spcAft>
                      </a:pPr>
                      <a:r>
                        <a:rPr lang="en-US" sz="1100" dirty="0">
                          <a:effectLst/>
                        </a:rPr>
                        <a:t>Title I Allocation</a:t>
                      </a:r>
                      <a:endParaRPr lang="en-US" sz="1400" dirty="0">
                        <a:effectLst/>
                        <a:latin typeface="Times New Roman"/>
                        <a:ea typeface="Times New Roman"/>
                      </a:endParaRPr>
                    </a:p>
                  </a:txBody>
                  <a:tcPr marL="68580" marR="68580" marT="0" marB="0" vert="vert270" anchor="b"/>
                </a:tc>
              </a:tr>
              <a:tr h="190500">
                <a:tc>
                  <a:txBody>
                    <a:bodyPr/>
                    <a:lstStyle/>
                    <a:p>
                      <a:pPr marL="0" marR="0">
                        <a:lnSpc>
                          <a:spcPct val="115000"/>
                        </a:lnSpc>
                        <a:spcBef>
                          <a:spcPts val="0"/>
                        </a:spcBef>
                        <a:spcAft>
                          <a:spcPts val="0"/>
                        </a:spcAft>
                      </a:pPr>
                      <a:r>
                        <a:rPr lang="en-US" sz="1100" dirty="0">
                          <a:effectLst/>
                        </a:rPr>
                        <a:t>1</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Y</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500</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400</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80%</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500</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100%</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$750 </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$375,000 </a:t>
                      </a:r>
                      <a:endParaRPr lang="en-US" sz="1400" dirty="0">
                        <a:effectLst/>
                        <a:latin typeface="Times New Roman"/>
                        <a:ea typeface="Times New Roman"/>
                      </a:endParaRPr>
                    </a:p>
                  </a:txBody>
                  <a:tcPr marL="68580" marR="68580" marT="0" marB="0" anchor="b"/>
                </a:tc>
              </a:tr>
              <a:tr h="190500">
                <a:tc>
                  <a:txBody>
                    <a:bodyPr/>
                    <a:lstStyle/>
                    <a:p>
                      <a:pPr marL="0" marR="0">
                        <a:lnSpc>
                          <a:spcPct val="115000"/>
                        </a:lnSpc>
                        <a:spcBef>
                          <a:spcPts val="0"/>
                        </a:spcBef>
                        <a:spcAft>
                          <a:spcPts val="0"/>
                        </a:spcAft>
                      </a:pPr>
                      <a:r>
                        <a:rPr lang="en-US" sz="1100" dirty="0">
                          <a:effectLst/>
                        </a:rPr>
                        <a:t>2</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Y</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1500</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1050</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70%</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1500</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100%</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$650 </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$975,000 </a:t>
                      </a:r>
                      <a:endParaRPr lang="en-US" sz="1400" dirty="0">
                        <a:effectLst/>
                        <a:latin typeface="Times New Roman"/>
                        <a:ea typeface="Times New Roman"/>
                      </a:endParaRPr>
                    </a:p>
                  </a:txBody>
                  <a:tcPr marL="68580" marR="68580" marT="0" marB="0" anchor="b"/>
                </a:tc>
              </a:tr>
              <a:tr h="190500">
                <a:tc>
                  <a:txBody>
                    <a:bodyPr/>
                    <a:lstStyle/>
                    <a:p>
                      <a:pPr marL="0" marR="0">
                        <a:lnSpc>
                          <a:spcPct val="115000"/>
                        </a:lnSpc>
                        <a:spcBef>
                          <a:spcPts val="0"/>
                        </a:spcBef>
                        <a:spcAft>
                          <a:spcPts val="0"/>
                        </a:spcAft>
                      </a:pPr>
                      <a:r>
                        <a:rPr lang="en-US" sz="1100" dirty="0">
                          <a:effectLst/>
                        </a:rPr>
                        <a:t>3</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N</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500</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10</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N/A</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450</a:t>
                      </a:r>
                      <a:r>
                        <a:rPr lang="en-US" sz="1100" baseline="30000" dirty="0">
                          <a:solidFill>
                            <a:srgbClr val="00B050"/>
                          </a:solidFill>
                          <a:effectLst/>
                        </a:rPr>
                        <a:t>2</a:t>
                      </a:r>
                      <a:endParaRPr lang="en-US" sz="1400" dirty="0">
                        <a:solidFill>
                          <a:srgbClr val="00B050"/>
                        </a:solidFill>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90%</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$625 </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$281,250 </a:t>
                      </a:r>
                      <a:endParaRPr lang="en-US" sz="1400" dirty="0">
                        <a:effectLst/>
                        <a:latin typeface="Times New Roman"/>
                        <a:ea typeface="Times New Roman"/>
                      </a:endParaRPr>
                    </a:p>
                  </a:txBody>
                  <a:tcPr marL="68580" marR="68580" marT="0" marB="0" anchor="b"/>
                </a:tc>
              </a:tr>
              <a:tr h="190500">
                <a:tc>
                  <a:txBody>
                    <a:bodyPr/>
                    <a:lstStyle/>
                    <a:p>
                      <a:pPr marL="0" marR="0">
                        <a:lnSpc>
                          <a:spcPct val="115000"/>
                        </a:lnSpc>
                        <a:spcBef>
                          <a:spcPts val="0"/>
                        </a:spcBef>
                        <a:spcAft>
                          <a:spcPts val="0"/>
                        </a:spcAft>
                      </a:pPr>
                      <a:r>
                        <a:rPr lang="en-US" sz="1100" dirty="0">
                          <a:effectLst/>
                        </a:rPr>
                        <a:t>4</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Y</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500</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250</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50%</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400</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80%</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$625 </a:t>
                      </a:r>
                      <a:endParaRPr lang="en-US" sz="1400" dirty="0">
                        <a:effectLst/>
                        <a:latin typeface="Times New Roman"/>
                        <a:ea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$250,000 </a:t>
                      </a:r>
                      <a:endParaRPr lang="en-US" sz="1400" dirty="0">
                        <a:effectLst/>
                        <a:latin typeface="Times New Roman"/>
                        <a:ea typeface="Times New Roman"/>
                      </a:endParaRPr>
                    </a:p>
                  </a:txBody>
                  <a:tcPr marL="68580" marR="68580" marT="0" marB="0" anchor="b"/>
                </a:tc>
              </a:tr>
            </a:tbl>
          </a:graphicData>
        </a:graphic>
      </p:graphicFrame>
      <p:sp>
        <p:nvSpPr>
          <p:cNvPr id="14" name="Slide Number Placeholder 13"/>
          <p:cNvSpPr>
            <a:spLocks noGrp="1"/>
          </p:cNvSpPr>
          <p:nvPr>
            <p:ph type="sldNum" sz="quarter" idx="8"/>
          </p:nvPr>
        </p:nvSpPr>
        <p:spPr/>
        <p:txBody>
          <a:bodyPr/>
          <a:lstStyle/>
          <a:p>
            <a:pPr lvl="0"/>
            <a:fld id="{3D3F2C32-C739-4EEF-98FD-B2B30D65D600}" type="slidenum">
              <a:rPr lang="en-US" smtClean="0"/>
              <a:t>29</a:t>
            </a:fld>
            <a:endParaRPr lang="en-US" dirty="0"/>
          </a:p>
        </p:txBody>
      </p:sp>
      <p:sp>
        <p:nvSpPr>
          <p:cNvPr id="6" name="Date Placeholder 3"/>
          <p:cNvSpPr>
            <a:spLocks noGrp="1"/>
          </p:cNvSpPr>
          <p:nvPr>
            <p:ph type="dt" sz="half" idx="4294967295"/>
          </p:nvPr>
        </p:nvSpPr>
        <p:spPr>
          <a:xfrm>
            <a:off x="457200" y="6356351"/>
            <a:ext cx="2133596" cy="365129"/>
          </a:xfrm>
          <a:prstGeom prst="rect">
            <a:avLst/>
          </a:prstGeom>
        </p:spPr>
        <p:txBody>
          <a:bodyPr/>
          <a:lstStyle/>
          <a:p>
            <a:pPr lvl="0"/>
            <a:r>
              <a:rPr lang="en-US" dirty="0" smtClean="0"/>
              <a:t>7/30/2014</a:t>
            </a:r>
            <a:endParaRPr lang="en-US" dirty="0"/>
          </a:p>
        </p:txBody>
      </p:sp>
    </p:spTree>
    <p:extLst>
      <p:ext uri="{BB962C8B-B14F-4D97-AF65-F5344CB8AC3E}">
        <p14:creationId xmlns:p14="http://schemas.microsoft.com/office/powerpoint/2010/main" val="397099436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lstStyle/>
          <a:p>
            <a:r>
              <a:rPr lang="en-US" b="1" dirty="0" smtClean="0"/>
              <a:t>CEP Benefits</a:t>
            </a:r>
            <a:endParaRPr lang="en-US" b="1" dirty="0"/>
          </a:p>
        </p:txBody>
      </p:sp>
      <p:sp>
        <p:nvSpPr>
          <p:cNvPr id="3" name="Content Placeholder 2"/>
          <p:cNvSpPr>
            <a:spLocks noGrp="1"/>
          </p:cNvSpPr>
          <p:nvPr>
            <p:ph idx="1"/>
          </p:nvPr>
        </p:nvSpPr>
        <p:spPr>
          <a:xfrm>
            <a:off x="457200" y="1295400"/>
            <a:ext cx="8229600" cy="4449759"/>
          </a:xfrm>
        </p:spPr>
        <p:txBody>
          <a:bodyPr/>
          <a:lstStyle/>
          <a:p>
            <a:r>
              <a:rPr lang="en-US" b="1" dirty="0" smtClean="0"/>
              <a:t>Increases </a:t>
            </a:r>
            <a:r>
              <a:rPr lang="en-US" b="1" dirty="0"/>
              <a:t>access to nutritious school </a:t>
            </a:r>
            <a:r>
              <a:rPr lang="en-US" b="1" dirty="0" smtClean="0"/>
              <a:t>meals</a:t>
            </a:r>
          </a:p>
          <a:p>
            <a:pPr lvl="1"/>
            <a:r>
              <a:rPr lang="en-US" dirty="0" smtClean="0"/>
              <a:t>Reduces </a:t>
            </a:r>
            <a:r>
              <a:rPr lang="en-US" dirty="0"/>
              <a:t>the stigma associated with free and reduced price meals </a:t>
            </a:r>
            <a:endParaRPr lang="en-US" dirty="0" smtClean="0"/>
          </a:p>
          <a:p>
            <a:pPr lvl="1"/>
            <a:r>
              <a:rPr lang="en-US" dirty="0" smtClean="0"/>
              <a:t>Reduces </a:t>
            </a:r>
            <a:r>
              <a:rPr lang="en-US" dirty="0"/>
              <a:t>chance of </a:t>
            </a:r>
            <a:r>
              <a:rPr lang="en-US" dirty="0" smtClean="0"/>
              <a:t>overt identification</a:t>
            </a:r>
          </a:p>
          <a:p>
            <a:r>
              <a:rPr lang="en-US" b="1" dirty="0" smtClean="0"/>
              <a:t>Facilitates </a:t>
            </a:r>
            <a:r>
              <a:rPr lang="en-US" b="1" dirty="0"/>
              <a:t>implementation of creative meal service models </a:t>
            </a:r>
            <a:endParaRPr lang="en-US" dirty="0" smtClean="0"/>
          </a:p>
          <a:p>
            <a:pPr lvl="1"/>
            <a:r>
              <a:rPr lang="en-US" dirty="0" smtClean="0"/>
              <a:t>Breakfast </a:t>
            </a:r>
            <a:r>
              <a:rPr lang="en-US" dirty="0"/>
              <a:t>in the classroom and grab and go </a:t>
            </a:r>
            <a:r>
              <a:rPr lang="en-US" dirty="0" smtClean="0"/>
              <a:t>kiosks</a:t>
            </a:r>
          </a:p>
          <a:p>
            <a:r>
              <a:rPr lang="en-US" b="1" dirty="0" smtClean="0"/>
              <a:t>Reduces </a:t>
            </a:r>
            <a:r>
              <a:rPr lang="en-US" b="1" dirty="0"/>
              <a:t>paperwork and administrative </a:t>
            </a:r>
            <a:r>
              <a:rPr lang="en-US" b="1" dirty="0" smtClean="0"/>
              <a:t>costs</a:t>
            </a:r>
          </a:p>
          <a:p>
            <a:pPr lvl="1"/>
            <a:r>
              <a:rPr lang="en-US" dirty="0" smtClean="0"/>
              <a:t>Reduces </a:t>
            </a:r>
            <a:r>
              <a:rPr lang="en-US" dirty="0"/>
              <a:t>household and administrative burden </a:t>
            </a:r>
          </a:p>
        </p:txBody>
      </p:sp>
      <p:sp>
        <p:nvSpPr>
          <p:cNvPr id="5" name="Slide Number Placeholder 4"/>
          <p:cNvSpPr>
            <a:spLocks noGrp="1"/>
          </p:cNvSpPr>
          <p:nvPr>
            <p:ph type="sldNum" sz="quarter" idx="11"/>
          </p:nvPr>
        </p:nvSpPr>
        <p:spPr/>
        <p:txBody>
          <a:bodyPr/>
          <a:lstStyle/>
          <a:p>
            <a:pPr lvl="0"/>
            <a:fld id="{D52D5A37-90DC-4498-8A6C-2AD03F5ED804}" type="slidenum">
              <a:rPr lang="en-US" smtClean="0"/>
              <a:t>3</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337495809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057400"/>
          </a:xfrm>
        </p:spPr>
        <p:txBody>
          <a:bodyPr/>
          <a:lstStyle/>
          <a:p>
            <a:r>
              <a:rPr lang="en-US" sz="3200" dirty="0" smtClean="0"/>
              <a:t>IF GROUPING SCHOOLS, DOES EACH SCHOOL IN A GROUP HAVE THE SAME POVERTY PERCENTAGE FOR TITLE I RANKING AND ALLOCATION PURPOSES?</a:t>
            </a:r>
            <a:endParaRPr lang="en-US" sz="3200" dirty="0"/>
          </a:p>
        </p:txBody>
      </p:sp>
      <p:sp>
        <p:nvSpPr>
          <p:cNvPr id="3" name="Content Placeholder 2"/>
          <p:cNvSpPr>
            <a:spLocks noGrp="1"/>
          </p:cNvSpPr>
          <p:nvPr>
            <p:ph idx="1"/>
          </p:nvPr>
        </p:nvSpPr>
        <p:spPr>
          <a:xfrm>
            <a:off x="457200" y="2667000"/>
            <a:ext cx="8229600" cy="3382959"/>
          </a:xfrm>
        </p:spPr>
        <p:txBody>
          <a:bodyPr/>
          <a:lstStyle/>
          <a:p>
            <a:r>
              <a:rPr lang="en-US" dirty="0" smtClean="0"/>
              <a:t>For districts having an enrollment ≥1000 students, the District must use the CEP data, either alone or multiplied by the 1.6 multiplier, </a:t>
            </a:r>
            <a:r>
              <a:rPr lang="en-US" u="sng" dirty="0" smtClean="0"/>
              <a:t>for each individual school</a:t>
            </a:r>
            <a:r>
              <a:rPr lang="en-US" dirty="0" smtClean="0"/>
              <a:t> for Title I ranking and allocation purposes.</a:t>
            </a:r>
            <a:endParaRPr lang="en-US" dirty="0"/>
          </a:p>
        </p:txBody>
      </p:sp>
      <p:sp>
        <p:nvSpPr>
          <p:cNvPr id="10" name="Slide Number Placeholder 9"/>
          <p:cNvSpPr>
            <a:spLocks noGrp="1"/>
          </p:cNvSpPr>
          <p:nvPr>
            <p:ph type="sldNum" sz="quarter" idx="11"/>
          </p:nvPr>
        </p:nvSpPr>
        <p:spPr/>
        <p:txBody>
          <a:bodyPr/>
          <a:lstStyle/>
          <a:p>
            <a:pPr lvl="0"/>
            <a:fld id="{D52D5A37-90DC-4498-8A6C-2AD03F5ED804}" type="slidenum">
              <a:rPr lang="en-US" smtClean="0"/>
              <a:t>30</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1143403903"/>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8229600" cy="1295400"/>
          </a:xfrm>
        </p:spPr>
        <p:txBody>
          <a:bodyPr/>
          <a:lstStyle/>
          <a:p>
            <a:pPr algn="l"/>
            <a:r>
              <a:rPr lang="en-US" sz="3600" dirty="0" smtClean="0"/>
              <a:t>WHEN WILL CEP DATA BE USED FOR DETERMINING TITLE I ALLOCATIONS?</a:t>
            </a:r>
            <a:endParaRPr lang="en-US" sz="3600" dirty="0"/>
          </a:p>
        </p:txBody>
      </p:sp>
      <p:sp>
        <p:nvSpPr>
          <p:cNvPr id="6" name="Content Placeholder 5"/>
          <p:cNvSpPr>
            <a:spLocks noGrp="1"/>
          </p:cNvSpPr>
          <p:nvPr>
            <p:ph idx="1"/>
          </p:nvPr>
        </p:nvSpPr>
        <p:spPr>
          <a:xfrm>
            <a:off x="457200" y="1828800"/>
            <a:ext cx="8229600" cy="4068759"/>
          </a:xfrm>
        </p:spPr>
        <p:txBody>
          <a:bodyPr/>
          <a:lstStyle/>
          <a:p>
            <a:r>
              <a:rPr lang="en-US" dirty="0" smtClean="0"/>
              <a:t>Since Title I uses data from January 1 thru July 1 of the previous school year, CEP data would not be used for determining allocations until the 2015-16 school year (Data from 2014-15)</a:t>
            </a:r>
            <a:endParaRPr lang="en-US" dirty="0"/>
          </a:p>
        </p:txBody>
      </p:sp>
      <p:sp>
        <p:nvSpPr>
          <p:cNvPr id="11" name="Slide Number Placeholder 10"/>
          <p:cNvSpPr>
            <a:spLocks noGrp="1"/>
          </p:cNvSpPr>
          <p:nvPr>
            <p:ph type="sldNum" sz="quarter" idx="11"/>
          </p:nvPr>
        </p:nvSpPr>
        <p:spPr/>
        <p:txBody>
          <a:bodyPr/>
          <a:lstStyle/>
          <a:p>
            <a:pPr lvl="0"/>
            <a:fld id="{D52D5A37-90DC-4498-8A6C-2AD03F5ED804}" type="slidenum">
              <a:rPr lang="en-US" smtClean="0"/>
              <a:t>31</a:t>
            </a:fld>
            <a:endParaRPr lang="en-US" dirty="0"/>
          </a:p>
        </p:txBody>
      </p:sp>
      <p:sp>
        <p:nvSpPr>
          <p:cNvPr id="7"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3109834293"/>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53400" cy="990600"/>
          </a:xfrm>
        </p:spPr>
        <p:txBody>
          <a:bodyPr/>
          <a:lstStyle/>
          <a:p>
            <a:pPr algn="l"/>
            <a:r>
              <a:rPr lang="en-US" sz="3200" dirty="0" smtClean="0"/>
              <a:t>MAY A DISTRICT USE “OLDER” DATA FOR DETERMINING TITLE I BUILDING ELIGIBILITY?</a:t>
            </a:r>
            <a:endParaRPr lang="en-US" sz="3200" dirty="0"/>
          </a:p>
        </p:txBody>
      </p:sp>
      <p:sp>
        <p:nvSpPr>
          <p:cNvPr id="3" name="Content Placeholder 2"/>
          <p:cNvSpPr>
            <a:spLocks noGrp="1"/>
          </p:cNvSpPr>
          <p:nvPr>
            <p:ph idx="1"/>
          </p:nvPr>
        </p:nvSpPr>
        <p:spPr>
          <a:xfrm>
            <a:off x="457200" y="1752600"/>
            <a:ext cx="8229600" cy="4144959"/>
          </a:xfrm>
        </p:spPr>
        <p:txBody>
          <a:bodyPr/>
          <a:lstStyle/>
          <a:p>
            <a:r>
              <a:rPr lang="en-US" dirty="0" smtClean="0"/>
              <a:t>No.  A District must allocate Title I funds based on data from the most recent school year.  (e.g., for 2014-15 allocations, the data would be from the 2013-14 school year)</a:t>
            </a:r>
            <a:endParaRPr lang="en-US" dirty="0"/>
          </a:p>
        </p:txBody>
      </p:sp>
      <p:sp>
        <p:nvSpPr>
          <p:cNvPr id="10" name="Slide Number Placeholder 9"/>
          <p:cNvSpPr>
            <a:spLocks noGrp="1"/>
          </p:cNvSpPr>
          <p:nvPr>
            <p:ph type="sldNum" sz="quarter" idx="11"/>
          </p:nvPr>
        </p:nvSpPr>
        <p:spPr/>
        <p:txBody>
          <a:bodyPr/>
          <a:lstStyle/>
          <a:p>
            <a:pPr lvl="0"/>
            <a:fld id="{D52D5A37-90DC-4498-8A6C-2AD03F5ED804}" type="slidenum">
              <a:rPr lang="en-US" smtClean="0"/>
              <a:t>32</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281579694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53400" cy="884240"/>
          </a:xfrm>
        </p:spPr>
        <p:txBody>
          <a:bodyPr/>
          <a:lstStyle/>
          <a:p>
            <a:r>
              <a:rPr lang="en-US" sz="4000" dirty="0" smtClean="0"/>
              <a:t>EQUITABLE SERVICES FOR NONPUBLIC</a:t>
            </a:r>
            <a:endParaRPr lang="en-US" sz="4000" dirty="0"/>
          </a:p>
        </p:txBody>
      </p:sp>
      <p:sp>
        <p:nvSpPr>
          <p:cNvPr id="3" name="Content Placeholder 2"/>
          <p:cNvSpPr>
            <a:spLocks noGrp="1"/>
          </p:cNvSpPr>
          <p:nvPr>
            <p:ph idx="1"/>
          </p:nvPr>
        </p:nvSpPr>
        <p:spPr>
          <a:xfrm>
            <a:off x="457200" y="1219200"/>
            <a:ext cx="8229600" cy="4678359"/>
          </a:xfrm>
        </p:spPr>
        <p:txBody>
          <a:bodyPr/>
          <a:lstStyle/>
          <a:p>
            <a:r>
              <a:rPr lang="en-US" dirty="0" smtClean="0"/>
              <a:t>Is a District’s collection f poverty data on nonpublic students affected by CEP data?</a:t>
            </a:r>
          </a:p>
          <a:p>
            <a:pPr lvl="1"/>
            <a:r>
              <a:rPr lang="en-US" sz="2400" dirty="0" smtClean="0"/>
              <a:t>Possibly.  A District must identify the method it will use to determine the number of nonpublic school children from low-income families who reside in eligible attendance centers.</a:t>
            </a:r>
          </a:p>
          <a:p>
            <a:pPr lvl="2"/>
            <a:r>
              <a:rPr lang="en-US" sz="2000" dirty="0" smtClean="0"/>
              <a:t>Same poverty measure used by public school</a:t>
            </a:r>
          </a:p>
          <a:p>
            <a:pPr lvl="2"/>
            <a:r>
              <a:rPr lang="en-US" sz="2000" dirty="0" smtClean="0"/>
              <a:t>Comparable poverty data from a survey of nonpublic school families</a:t>
            </a:r>
          </a:p>
          <a:p>
            <a:pPr lvl="2"/>
            <a:r>
              <a:rPr lang="en-US" sz="2000" dirty="0" smtClean="0"/>
              <a:t>Comparable data from a different source</a:t>
            </a:r>
          </a:p>
          <a:p>
            <a:pPr lvl="2"/>
            <a:r>
              <a:rPr lang="en-US" sz="2000" dirty="0" smtClean="0"/>
              <a:t>Applying the low-income percentage of each participating public school attendance area to the number of nonpublic school students who reside in each area</a:t>
            </a:r>
            <a:endParaRPr lang="en-US" sz="2000" dirty="0"/>
          </a:p>
        </p:txBody>
      </p:sp>
      <p:sp>
        <p:nvSpPr>
          <p:cNvPr id="10" name="Slide Number Placeholder 9"/>
          <p:cNvSpPr>
            <a:spLocks noGrp="1"/>
          </p:cNvSpPr>
          <p:nvPr>
            <p:ph type="sldNum" sz="quarter" idx="11"/>
          </p:nvPr>
        </p:nvSpPr>
        <p:spPr/>
        <p:txBody>
          <a:bodyPr/>
          <a:lstStyle/>
          <a:p>
            <a:pPr lvl="0"/>
            <a:fld id="{D52D5A37-90DC-4498-8A6C-2AD03F5ED804}" type="slidenum">
              <a:rPr lang="en-US" smtClean="0"/>
              <a:t>33</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912736825"/>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00200"/>
          </a:xfrm>
        </p:spPr>
        <p:txBody>
          <a:bodyPr/>
          <a:lstStyle/>
          <a:p>
            <a:r>
              <a:rPr lang="en-US" sz="3000" dirty="0" smtClean="0"/>
              <a:t>IF THE NOPUBLIC IS A CEP SCHOOL, DOES EVERY CHILD IN THE SCHOOL AUTOMATICALLY GENERATE TITLE I FUNDS FOR EQUITABLE SERVICES?</a:t>
            </a:r>
            <a:endParaRPr lang="en-US" sz="3000" dirty="0"/>
          </a:p>
        </p:txBody>
      </p:sp>
      <p:sp>
        <p:nvSpPr>
          <p:cNvPr id="3" name="Content Placeholder 2"/>
          <p:cNvSpPr>
            <a:spLocks noGrp="1"/>
          </p:cNvSpPr>
          <p:nvPr>
            <p:ph idx="1"/>
          </p:nvPr>
        </p:nvSpPr>
        <p:spPr>
          <a:xfrm>
            <a:off x="457200" y="2286000"/>
            <a:ext cx="8229600" cy="3611559"/>
          </a:xfrm>
        </p:spPr>
        <p:txBody>
          <a:bodyPr/>
          <a:lstStyle/>
          <a:p>
            <a:r>
              <a:rPr lang="en-US" sz="2400" dirty="0" smtClean="0"/>
              <a:t>No.  Only those students who reside in a participating public school attendance center would generate funds with which a District would provide equitable services. </a:t>
            </a:r>
          </a:p>
          <a:p>
            <a:r>
              <a:rPr lang="en-US" sz="2400" dirty="0" smtClean="0"/>
              <a:t>If a District counts only directly certified students in participating public school attendance areas for Title I allocations to public schools, then only directly certified students in a CEP Nonpublic school who reside in those areas would generate funds for equitable services.</a:t>
            </a:r>
            <a:endParaRPr lang="en-US" sz="2400" dirty="0"/>
          </a:p>
        </p:txBody>
      </p:sp>
      <p:sp>
        <p:nvSpPr>
          <p:cNvPr id="10" name="Slide Number Placeholder 9"/>
          <p:cNvSpPr>
            <a:spLocks noGrp="1"/>
          </p:cNvSpPr>
          <p:nvPr>
            <p:ph type="sldNum" sz="quarter" idx="11"/>
          </p:nvPr>
        </p:nvSpPr>
        <p:spPr/>
        <p:txBody>
          <a:bodyPr/>
          <a:lstStyle/>
          <a:p>
            <a:pPr lvl="0"/>
            <a:fld id="{D52D5A37-90DC-4498-8A6C-2AD03F5ED804}" type="slidenum">
              <a:rPr lang="en-US" smtClean="0"/>
              <a:t>34</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238807769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40"/>
          </a:xfrm>
        </p:spPr>
        <p:txBody>
          <a:bodyPr/>
          <a:lstStyle/>
          <a:p>
            <a:r>
              <a:rPr lang="en-US" sz="3600" dirty="0" smtClean="0"/>
              <a:t>IF A DISTRICT INCLUDES A CEP SCHOOL FOR PURPOSES OF NSLP, MUST THE LEA USE NSLP DATA FOR TITLE I PURPOSES?</a:t>
            </a:r>
            <a:endParaRPr lang="en-US" sz="3600" dirty="0"/>
          </a:p>
        </p:txBody>
      </p:sp>
      <p:sp>
        <p:nvSpPr>
          <p:cNvPr id="3" name="Content Placeholder 2"/>
          <p:cNvSpPr>
            <a:spLocks noGrp="1"/>
          </p:cNvSpPr>
          <p:nvPr>
            <p:ph idx="1"/>
          </p:nvPr>
        </p:nvSpPr>
        <p:spPr>
          <a:xfrm>
            <a:off x="533400" y="2590800"/>
            <a:ext cx="8153400" cy="3306759"/>
          </a:xfrm>
        </p:spPr>
        <p:txBody>
          <a:bodyPr/>
          <a:lstStyle/>
          <a:p>
            <a:r>
              <a:rPr lang="en-US" dirty="0" smtClean="0"/>
              <a:t>No, however CEP represents a means to both increase child nutrition and reduce burden at the LEA, school, and household levels.</a:t>
            </a:r>
            <a:endParaRPr lang="en-US" dirty="0"/>
          </a:p>
        </p:txBody>
      </p:sp>
      <p:sp>
        <p:nvSpPr>
          <p:cNvPr id="10" name="Slide Number Placeholder 9"/>
          <p:cNvSpPr>
            <a:spLocks noGrp="1"/>
          </p:cNvSpPr>
          <p:nvPr>
            <p:ph type="sldNum" sz="quarter" idx="11"/>
          </p:nvPr>
        </p:nvSpPr>
        <p:spPr/>
        <p:txBody>
          <a:bodyPr/>
          <a:lstStyle/>
          <a:p>
            <a:pPr lvl="0"/>
            <a:fld id="{D52D5A37-90DC-4498-8A6C-2AD03F5ED804}" type="slidenum">
              <a:rPr lang="en-US" smtClean="0"/>
              <a:t>35</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2585129025"/>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lstStyle/>
          <a:p>
            <a:r>
              <a:rPr lang="en-US" sz="3600" dirty="0" smtClean="0"/>
              <a:t>HOW OFTEN ARE DIRECT CERTIFICATION DATA AVAILABLE?</a:t>
            </a:r>
            <a:endParaRPr lang="en-US" sz="3600" dirty="0"/>
          </a:p>
        </p:txBody>
      </p:sp>
      <p:sp>
        <p:nvSpPr>
          <p:cNvPr id="3" name="Content Placeholder 2"/>
          <p:cNvSpPr>
            <a:spLocks noGrp="1"/>
          </p:cNvSpPr>
          <p:nvPr>
            <p:ph idx="1"/>
          </p:nvPr>
        </p:nvSpPr>
        <p:spPr>
          <a:xfrm>
            <a:off x="381000" y="1828800"/>
            <a:ext cx="8305800" cy="4068759"/>
          </a:xfrm>
        </p:spPr>
        <p:txBody>
          <a:bodyPr/>
          <a:lstStyle/>
          <a:p>
            <a:r>
              <a:rPr lang="en-US" dirty="0" smtClean="0"/>
              <a:t>At least annually </a:t>
            </a:r>
          </a:p>
          <a:p>
            <a:r>
              <a:rPr lang="en-US" dirty="0" smtClean="0"/>
              <a:t>Districts with schools not operating a special provision are required to run direct certification with SNAP at least three times per year</a:t>
            </a:r>
            <a:endParaRPr lang="en-US" dirty="0"/>
          </a:p>
        </p:txBody>
      </p:sp>
      <p:sp>
        <p:nvSpPr>
          <p:cNvPr id="10" name="Slide Number Placeholder 9"/>
          <p:cNvSpPr>
            <a:spLocks noGrp="1"/>
          </p:cNvSpPr>
          <p:nvPr>
            <p:ph type="sldNum" sz="quarter" idx="11"/>
          </p:nvPr>
        </p:nvSpPr>
        <p:spPr/>
        <p:txBody>
          <a:bodyPr/>
          <a:lstStyle/>
          <a:p>
            <a:pPr lvl="0"/>
            <a:fld id="{D52D5A37-90DC-4498-8A6C-2AD03F5ED804}" type="slidenum">
              <a:rPr lang="en-US" smtClean="0"/>
              <a:t>36</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1911373635"/>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z="3600" dirty="0" smtClean="0"/>
              <a:t>HOW DOES COMMUNITY ELIGIBILITY AFFECT TITLE I ACCOUNTABILITY?</a:t>
            </a:r>
            <a:endParaRPr lang="en-US" sz="3600" dirty="0"/>
          </a:p>
        </p:txBody>
      </p:sp>
      <p:sp>
        <p:nvSpPr>
          <p:cNvPr id="3" name="Content Placeholder 2"/>
          <p:cNvSpPr>
            <a:spLocks noGrp="1"/>
          </p:cNvSpPr>
          <p:nvPr>
            <p:ph idx="1"/>
          </p:nvPr>
        </p:nvSpPr>
        <p:spPr>
          <a:xfrm>
            <a:off x="457200" y="1752600"/>
            <a:ext cx="8229600" cy="4144959"/>
          </a:xfrm>
        </p:spPr>
        <p:txBody>
          <a:bodyPr/>
          <a:lstStyle/>
          <a:p>
            <a:r>
              <a:rPr lang="en-US" dirty="0" smtClean="0"/>
              <a:t>For some reporting and accountability requirements, NDE and/or the District must have data on individual economically disadvantaged students.</a:t>
            </a:r>
          </a:p>
          <a:p>
            <a:pPr lvl="1"/>
            <a:r>
              <a:rPr lang="en-US" dirty="0" smtClean="0"/>
              <a:t>AYP progress by subgroup</a:t>
            </a:r>
          </a:p>
          <a:p>
            <a:pPr lvl="1"/>
            <a:r>
              <a:rPr lang="en-US" dirty="0" smtClean="0"/>
              <a:t>Needs Improvement:  Public School Choice and Supplemental Educational Services</a:t>
            </a:r>
            <a:endParaRPr lang="en-US" dirty="0"/>
          </a:p>
        </p:txBody>
      </p:sp>
      <p:sp>
        <p:nvSpPr>
          <p:cNvPr id="10" name="Slide Number Placeholder 9"/>
          <p:cNvSpPr>
            <a:spLocks noGrp="1"/>
          </p:cNvSpPr>
          <p:nvPr>
            <p:ph type="sldNum" sz="quarter" idx="11"/>
          </p:nvPr>
        </p:nvSpPr>
        <p:spPr/>
        <p:txBody>
          <a:bodyPr/>
          <a:lstStyle/>
          <a:p>
            <a:pPr lvl="0"/>
            <a:fld id="{D52D5A37-90DC-4498-8A6C-2AD03F5ED804}" type="slidenum">
              <a:rPr lang="en-US" smtClean="0"/>
              <a:t>37</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3518154214"/>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pPr algn="l"/>
            <a:r>
              <a:rPr lang="en-US" sz="3600" dirty="0" smtClean="0"/>
              <a:t>POVERTY DATA</a:t>
            </a:r>
            <a:endParaRPr lang="en-US" sz="3600" dirty="0"/>
          </a:p>
        </p:txBody>
      </p:sp>
      <p:sp>
        <p:nvSpPr>
          <p:cNvPr id="3" name="Content Placeholder 2"/>
          <p:cNvSpPr>
            <a:spLocks noGrp="1"/>
          </p:cNvSpPr>
          <p:nvPr>
            <p:ph idx="1"/>
          </p:nvPr>
        </p:nvSpPr>
        <p:spPr>
          <a:xfrm>
            <a:off x="457200" y="1524000"/>
            <a:ext cx="8229600" cy="4373559"/>
          </a:xfrm>
        </p:spPr>
        <p:txBody>
          <a:bodyPr/>
          <a:lstStyle/>
          <a:p>
            <a:pPr marL="0" indent="0">
              <a:buNone/>
            </a:pPr>
            <a:r>
              <a:rPr lang="en-US" dirty="0" smtClean="0"/>
              <a:t>NDE is considering the following</a:t>
            </a:r>
          </a:p>
          <a:p>
            <a:r>
              <a:rPr lang="en-US" sz="2800" dirty="0" smtClean="0"/>
              <a:t>Uniform use of only CEP eligible (direct certification, homeless, migrant, Head Start) counts</a:t>
            </a:r>
          </a:p>
          <a:p>
            <a:r>
              <a:rPr lang="en-US" sz="2800" dirty="0" smtClean="0"/>
              <a:t>Uniform use of CEP eligible counts (as above) PLUS the 1.6 multiplier.</a:t>
            </a:r>
          </a:p>
          <a:p>
            <a:r>
              <a:rPr lang="en-US" sz="2800" dirty="0" smtClean="0"/>
              <a:t>Use the CEP eligible counts (as above) for CEP approved schools and districts AND use NSSRS free and reduced lunch data for all non CEP schools and districts</a:t>
            </a:r>
          </a:p>
          <a:p>
            <a:endParaRPr lang="en-US" dirty="0" smtClean="0"/>
          </a:p>
          <a:p>
            <a:endParaRPr lang="en-US" dirty="0"/>
          </a:p>
        </p:txBody>
      </p:sp>
      <p:sp>
        <p:nvSpPr>
          <p:cNvPr id="5" name="Slide Number Placeholder 4"/>
          <p:cNvSpPr>
            <a:spLocks noGrp="1"/>
          </p:cNvSpPr>
          <p:nvPr>
            <p:ph type="sldNum" sz="quarter" idx="11"/>
          </p:nvPr>
        </p:nvSpPr>
        <p:spPr/>
        <p:txBody>
          <a:bodyPr/>
          <a:lstStyle/>
          <a:p>
            <a:pPr lvl="0"/>
            <a:fld id="{D52D5A37-90DC-4498-8A6C-2AD03F5ED804}" type="slidenum">
              <a:rPr lang="en-US" smtClean="0"/>
              <a:t>38</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3182748978"/>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40"/>
          </a:xfrm>
        </p:spPr>
        <p:txBody>
          <a:bodyPr/>
          <a:lstStyle/>
          <a:p>
            <a:r>
              <a:rPr lang="en-US" dirty="0" smtClean="0"/>
              <a:t>FOR NFORMATION</a:t>
            </a:r>
            <a:endParaRPr lang="en-US" dirty="0"/>
          </a:p>
        </p:txBody>
      </p:sp>
      <p:sp>
        <p:nvSpPr>
          <p:cNvPr id="3" name="Content Placeholder 2"/>
          <p:cNvSpPr>
            <a:spLocks noGrp="1"/>
          </p:cNvSpPr>
          <p:nvPr>
            <p:ph idx="1"/>
          </p:nvPr>
        </p:nvSpPr>
        <p:spPr>
          <a:xfrm>
            <a:off x="457200" y="1371600"/>
            <a:ext cx="8382000" cy="4525959"/>
          </a:xfrm>
        </p:spPr>
        <p:txBody>
          <a:bodyPr/>
          <a:lstStyle/>
          <a:p>
            <a:r>
              <a:rPr lang="en-US" dirty="0" smtClean="0"/>
              <a:t>NDE CEP website</a:t>
            </a:r>
          </a:p>
          <a:p>
            <a:pPr lvl="1"/>
            <a:r>
              <a:rPr lang="en-US" sz="2600" b="1" dirty="0">
                <a:hlinkClick r:id="rId3"/>
              </a:rPr>
              <a:t>http://</a:t>
            </a:r>
            <a:r>
              <a:rPr lang="en-US" sz="2600" b="1" dirty="0" smtClean="0">
                <a:hlinkClick r:id="rId3"/>
              </a:rPr>
              <a:t>www.education.ne.gov/ns/NSLP/CEP/CEP.html</a:t>
            </a:r>
            <a:endParaRPr lang="en-US" sz="2600" b="1" dirty="0" smtClean="0"/>
          </a:p>
          <a:p>
            <a:r>
              <a:rPr lang="en-US" dirty="0" smtClean="0"/>
              <a:t>Bev Benes</a:t>
            </a:r>
          </a:p>
          <a:p>
            <a:pPr lvl="1"/>
            <a:r>
              <a:rPr lang="en-US" dirty="0" smtClean="0"/>
              <a:t>402-471-3566</a:t>
            </a:r>
          </a:p>
          <a:p>
            <a:pPr lvl="1"/>
            <a:r>
              <a:rPr lang="en-US" dirty="0" smtClean="0">
                <a:hlinkClick r:id="rId4"/>
              </a:rPr>
              <a:t>bev.benes@nebraska.gov</a:t>
            </a:r>
            <a:endParaRPr lang="en-US" dirty="0" smtClean="0"/>
          </a:p>
          <a:p>
            <a:r>
              <a:rPr lang="en-US" dirty="0" smtClean="0"/>
              <a:t>Diane Stuehmer</a:t>
            </a:r>
          </a:p>
          <a:p>
            <a:pPr lvl="1"/>
            <a:r>
              <a:rPr lang="en-US" dirty="0" smtClean="0"/>
              <a:t>402-471-1740</a:t>
            </a:r>
          </a:p>
          <a:p>
            <a:pPr lvl="1"/>
            <a:r>
              <a:rPr lang="en-US" dirty="0" smtClean="0">
                <a:hlinkClick r:id="rId5"/>
              </a:rPr>
              <a:t>diane.stuehmer@nebraska.gov</a:t>
            </a:r>
            <a:r>
              <a:rPr lang="en-US" dirty="0" smtClean="0"/>
              <a:t> </a:t>
            </a:r>
            <a:endParaRPr lang="en-US" dirty="0"/>
          </a:p>
        </p:txBody>
      </p:sp>
      <p:sp>
        <p:nvSpPr>
          <p:cNvPr id="5" name="Slide Number Placeholder 4"/>
          <p:cNvSpPr>
            <a:spLocks noGrp="1"/>
          </p:cNvSpPr>
          <p:nvPr>
            <p:ph type="sldNum" sz="quarter" idx="11"/>
          </p:nvPr>
        </p:nvSpPr>
        <p:spPr/>
        <p:txBody>
          <a:bodyPr/>
          <a:lstStyle/>
          <a:p>
            <a:pPr lvl="0"/>
            <a:fld id="{D52D5A37-90DC-4498-8A6C-2AD03F5ED804}" type="slidenum">
              <a:rPr lang="en-US" smtClean="0"/>
              <a:t>39</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3831645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40"/>
          </a:xfrm>
        </p:spPr>
        <p:txBody>
          <a:bodyPr/>
          <a:lstStyle/>
          <a:p>
            <a:r>
              <a:rPr lang="en-US" b="1" dirty="0" smtClean="0"/>
              <a:t>Standard Procedure vs. CEP</a:t>
            </a:r>
            <a:endParaRPr lang="en-US" b="1" dirty="0"/>
          </a:p>
        </p:txBody>
      </p:sp>
      <p:sp>
        <p:nvSpPr>
          <p:cNvPr id="3" name="Content Placeholder 2"/>
          <p:cNvSpPr>
            <a:spLocks noGrp="1"/>
          </p:cNvSpPr>
          <p:nvPr>
            <p:ph idx="1"/>
          </p:nvPr>
        </p:nvSpPr>
        <p:spPr/>
        <p:txBody>
          <a:bodyPr/>
          <a:lstStyle/>
          <a:p>
            <a:pPr marL="0" indent="0">
              <a:buNone/>
            </a:pPr>
            <a:r>
              <a:rPr lang="en-US" dirty="0" smtClean="0"/>
              <a:t>School meal programs determine eligibility through:</a:t>
            </a:r>
          </a:p>
          <a:p>
            <a:pPr lvl="1"/>
            <a:r>
              <a:rPr lang="en-US" sz="3200" dirty="0" smtClean="0"/>
              <a:t>Household income applications</a:t>
            </a:r>
          </a:p>
          <a:p>
            <a:pPr lvl="1"/>
            <a:r>
              <a:rPr lang="en-US" sz="3200" dirty="0" smtClean="0"/>
              <a:t>Participation in assistance program (categorical eligibility)</a:t>
            </a:r>
          </a:p>
          <a:p>
            <a:pPr lvl="2"/>
            <a:r>
              <a:rPr lang="en-US" sz="2800" dirty="0" smtClean="0"/>
              <a:t>Through case number on application (e.g. Supplemental Nutrition Assistance Program (SNAP))</a:t>
            </a:r>
          </a:p>
          <a:p>
            <a:pPr lvl="2"/>
            <a:r>
              <a:rPr lang="en-US" sz="2800" dirty="0" smtClean="0"/>
              <a:t>Directly certified through matching participant lists with enrollment lists</a:t>
            </a:r>
          </a:p>
        </p:txBody>
      </p:sp>
      <p:sp>
        <p:nvSpPr>
          <p:cNvPr id="5" name="Slide Number Placeholder 4"/>
          <p:cNvSpPr>
            <a:spLocks noGrp="1"/>
          </p:cNvSpPr>
          <p:nvPr>
            <p:ph type="sldNum" sz="quarter" idx="11"/>
          </p:nvPr>
        </p:nvSpPr>
        <p:spPr/>
        <p:txBody>
          <a:bodyPr/>
          <a:lstStyle/>
          <a:p>
            <a:pPr lvl="0"/>
            <a:fld id="{D52D5A37-90DC-4498-8A6C-2AD03F5ED804}" type="slidenum">
              <a:rPr lang="en-US" smtClean="0"/>
              <a:t>4</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2013957822"/>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8"/>
          </p:nvPr>
        </p:nvSpPr>
        <p:spPr/>
        <p:txBody>
          <a:bodyPr/>
          <a:lstStyle/>
          <a:p>
            <a:pPr lvl="0"/>
            <a:fld id="{D52D5A37-90DC-4498-8A6C-2AD03F5ED804}" type="slidenum">
              <a:rPr lang="en-US" smtClean="0"/>
              <a:t>40</a:t>
            </a:fld>
            <a:endParaRPr lang="en-US" dirty="0"/>
          </a:p>
        </p:txBody>
      </p:sp>
      <p:pic>
        <p:nvPicPr>
          <p:cNvPr id="1026" name="Picture 2" descr="C:\Users\stuehmer\AppData\Local\Microsoft\Windows\Temporary Internet Files\Content.IE5\FAVHP9PQ\MC900383308[1].wmf"/>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1219200"/>
            <a:ext cx="7246408" cy="4626281"/>
          </a:xfrm>
          <a:prstGeom prst="rect">
            <a:avLst/>
          </a:prstGeom>
          <a:noFill/>
          <a:extLst>
            <a:ext uri="{909E8E84-426E-40DD-AFC4-6F175D3DCCD1}">
              <a14:hiddenFill xmlns:a14="http://schemas.microsoft.com/office/drawing/2010/main">
                <a:solidFill>
                  <a:srgbClr val="FFFFFF"/>
                </a:solidFill>
              </a14:hiddenFill>
            </a:ext>
          </a:extLst>
        </p:spPr>
      </p:pic>
      <p:sp>
        <p:nvSpPr>
          <p:cNvPr id="7" name="Date Placeholder 3"/>
          <p:cNvSpPr>
            <a:spLocks noGrp="1"/>
          </p:cNvSpPr>
          <p:nvPr>
            <p:ph type="dt" sz="half" idx="4294967295"/>
          </p:nvPr>
        </p:nvSpPr>
        <p:spPr>
          <a:xfrm>
            <a:off x="457200" y="6356351"/>
            <a:ext cx="2133596" cy="365129"/>
          </a:xfrm>
          <a:prstGeom prst="rect">
            <a:avLst/>
          </a:prstGeom>
        </p:spPr>
        <p:txBody>
          <a:bodyPr/>
          <a:lstStyle/>
          <a:p>
            <a:pPr lvl="0"/>
            <a:r>
              <a:rPr lang="en-US" dirty="0" smtClean="0"/>
              <a:t>7/30/2014</a:t>
            </a:r>
            <a:endParaRPr lang="en-US" dirty="0"/>
          </a:p>
        </p:txBody>
      </p:sp>
    </p:spTree>
    <p:extLst>
      <p:ext uri="{BB962C8B-B14F-4D97-AF65-F5344CB8AC3E}">
        <p14:creationId xmlns:p14="http://schemas.microsoft.com/office/powerpoint/2010/main" val="28677532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360"/>
            <a:ext cx="8229600" cy="731840"/>
          </a:xfrm>
        </p:spPr>
        <p:txBody>
          <a:bodyPr/>
          <a:lstStyle/>
          <a:p>
            <a:r>
              <a:rPr lang="en-US" b="1" dirty="0" smtClean="0"/>
              <a:t>How </a:t>
            </a:r>
            <a:r>
              <a:rPr lang="en-US" b="1" dirty="0"/>
              <a:t>CEP </a:t>
            </a:r>
            <a:r>
              <a:rPr lang="en-US" b="1" dirty="0" smtClean="0"/>
              <a:t>Works</a:t>
            </a:r>
            <a:endParaRPr lang="en-US" b="1" dirty="0"/>
          </a:p>
        </p:txBody>
      </p:sp>
      <p:sp>
        <p:nvSpPr>
          <p:cNvPr id="3" name="Content Placeholder 2"/>
          <p:cNvSpPr>
            <a:spLocks noGrp="1"/>
          </p:cNvSpPr>
          <p:nvPr>
            <p:ph idx="1"/>
          </p:nvPr>
        </p:nvSpPr>
        <p:spPr/>
        <p:txBody>
          <a:bodyPr/>
          <a:lstStyle/>
          <a:p>
            <a:r>
              <a:rPr lang="en-US" dirty="0" smtClean="0"/>
              <a:t>High-poverty </a:t>
            </a:r>
            <a:r>
              <a:rPr lang="en-US" dirty="0"/>
              <a:t>schools provide free breakfasts and lunches to </a:t>
            </a:r>
            <a:r>
              <a:rPr lang="en-US" b="1" dirty="0"/>
              <a:t>all</a:t>
            </a:r>
            <a:r>
              <a:rPr lang="en-US" dirty="0"/>
              <a:t> students without collecting applications </a:t>
            </a:r>
            <a:endParaRPr lang="en-US" dirty="0" smtClean="0"/>
          </a:p>
          <a:p>
            <a:r>
              <a:rPr lang="en-US" dirty="0"/>
              <a:t>Eligibility is determined for</a:t>
            </a:r>
          </a:p>
          <a:p>
            <a:pPr lvl="1"/>
            <a:r>
              <a:rPr lang="en-US" dirty="0" smtClean="0"/>
              <a:t>an </a:t>
            </a:r>
            <a:r>
              <a:rPr lang="en-US" dirty="0"/>
              <a:t>entire </a:t>
            </a:r>
            <a:r>
              <a:rPr lang="en-US" dirty="0" smtClean="0"/>
              <a:t>district,</a:t>
            </a:r>
            <a:endParaRPr lang="en-US" dirty="0"/>
          </a:p>
          <a:p>
            <a:pPr lvl="1"/>
            <a:r>
              <a:rPr lang="en-US" dirty="0" smtClean="0"/>
              <a:t>a </a:t>
            </a:r>
            <a:r>
              <a:rPr lang="en-US" dirty="0"/>
              <a:t>group of schools within a </a:t>
            </a:r>
            <a:r>
              <a:rPr lang="en-US" dirty="0" smtClean="0"/>
              <a:t>district</a:t>
            </a:r>
          </a:p>
          <a:p>
            <a:pPr lvl="1"/>
            <a:r>
              <a:rPr lang="en-US" dirty="0" smtClean="0"/>
              <a:t>a </a:t>
            </a:r>
            <a:r>
              <a:rPr lang="en-US" dirty="0"/>
              <a:t>single school within a district</a:t>
            </a:r>
          </a:p>
          <a:p>
            <a:r>
              <a:rPr lang="en-US" dirty="0"/>
              <a:t>A district may have some schools that participate in CEP and others that do not.</a:t>
            </a:r>
          </a:p>
          <a:p>
            <a:endParaRPr lang="en-US" dirty="0"/>
          </a:p>
          <a:p>
            <a:pPr marL="0" indent="0">
              <a:buNone/>
            </a:pPr>
            <a:endParaRPr lang="en-US" dirty="0"/>
          </a:p>
        </p:txBody>
      </p:sp>
      <p:sp>
        <p:nvSpPr>
          <p:cNvPr id="5" name="Slide Number Placeholder 4"/>
          <p:cNvSpPr>
            <a:spLocks noGrp="1"/>
          </p:cNvSpPr>
          <p:nvPr>
            <p:ph type="sldNum" sz="quarter" idx="11"/>
          </p:nvPr>
        </p:nvSpPr>
        <p:spPr/>
        <p:txBody>
          <a:bodyPr/>
          <a:lstStyle/>
          <a:p>
            <a:pPr lvl="0"/>
            <a:fld id="{D52D5A37-90DC-4498-8A6C-2AD03F5ED804}" type="slidenum">
              <a:rPr lang="en-US" smtClean="0"/>
              <a:t>5</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193923681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Districts and/or schools must </a:t>
            </a:r>
          </a:p>
          <a:p>
            <a:pPr>
              <a:buFont typeface="Wingdings" panose="05000000000000000000" pitchFamily="2" charset="2"/>
              <a:buChar char="ü"/>
            </a:pPr>
            <a:r>
              <a:rPr lang="en-US" sz="2800" dirty="0"/>
              <a:t>M</a:t>
            </a:r>
            <a:r>
              <a:rPr lang="en-US" sz="2800" dirty="0" smtClean="0"/>
              <a:t>eet a minimum level of </a:t>
            </a:r>
            <a:r>
              <a:rPr lang="en-US" sz="2800" b="1" dirty="0" smtClean="0">
                <a:solidFill>
                  <a:srgbClr val="C00000"/>
                </a:solidFill>
              </a:rPr>
              <a:t>“Identified </a:t>
            </a:r>
            <a:r>
              <a:rPr lang="en-US" sz="2800" b="1" dirty="0">
                <a:solidFill>
                  <a:srgbClr val="C00000"/>
                </a:solidFill>
              </a:rPr>
              <a:t>S</a:t>
            </a:r>
            <a:r>
              <a:rPr lang="en-US" sz="2800" b="1" dirty="0" smtClean="0">
                <a:solidFill>
                  <a:srgbClr val="C00000"/>
                </a:solidFill>
              </a:rPr>
              <a:t>tudents”</a:t>
            </a:r>
            <a:r>
              <a:rPr lang="en-US" sz="2800" b="1" dirty="0" smtClean="0"/>
              <a:t> </a:t>
            </a:r>
            <a:r>
              <a:rPr lang="en-US" sz="2800" dirty="0" smtClean="0"/>
              <a:t>for free meals in the year prior to implementing Community Eligibility</a:t>
            </a:r>
          </a:p>
          <a:p>
            <a:pPr>
              <a:buFont typeface="Wingdings" panose="05000000000000000000" pitchFamily="2" charset="2"/>
              <a:buChar char="ü"/>
            </a:pPr>
            <a:r>
              <a:rPr lang="en-US" sz="2800" dirty="0" smtClean="0"/>
              <a:t>Agree to serve free breakfasts and lunches to all students</a:t>
            </a:r>
          </a:p>
          <a:p>
            <a:pPr>
              <a:buFont typeface="Wingdings" panose="05000000000000000000" pitchFamily="2" charset="2"/>
              <a:buChar char="ü"/>
            </a:pPr>
            <a:r>
              <a:rPr lang="en-US" sz="2800" dirty="0" smtClean="0"/>
              <a:t>Agree to cover with non-Federal funds any costs of providing free meals to students above the amounts provided by Federal assistance.</a:t>
            </a:r>
          </a:p>
          <a:p>
            <a:endParaRPr lang="en-US" dirty="0"/>
          </a:p>
        </p:txBody>
      </p:sp>
      <p:sp>
        <p:nvSpPr>
          <p:cNvPr id="5" name="Slide Number Placeholder 4"/>
          <p:cNvSpPr>
            <a:spLocks noGrp="1"/>
          </p:cNvSpPr>
          <p:nvPr>
            <p:ph type="sldNum" sz="quarter" idx="11"/>
          </p:nvPr>
        </p:nvSpPr>
        <p:spPr/>
        <p:txBody>
          <a:bodyPr/>
          <a:lstStyle/>
          <a:p>
            <a:pPr lvl="0"/>
            <a:fld id="{D52D5A37-90DC-4498-8A6C-2AD03F5ED804}" type="slidenum">
              <a:rPr lang="en-US" smtClean="0"/>
              <a:t>6</a:t>
            </a:fld>
            <a:endParaRPr lang="en-US" dirty="0"/>
          </a:p>
        </p:txBody>
      </p:sp>
      <p:sp>
        <p:nvSpPr>
          <p:cNvPr id="7" name="Title 1"/>
          <p:cNvSpPr>
            <a:spLocks noGrp="1"/>
          </p:cNvSpPr>
          <p:nvPr>
            <p:ph type="title"/>
          </p:nvPr>
        </p:nvSpPr>
        <p:spPr>
          <a:xfrm>
            <a:off x="457200" y="457200"/>
            <a:ext cx="8229600" cy="884240"/>
          </a:xfrm>
        </p:spPr>
        <p:txBody>
          <a:bodyPr/>
          <a:lstStyle/>
          <a:p>
            <a:r>
              <a:rPr lang="en-US" b="1" dirty="0" smtClean="0"/>
              <a:t>How CEP Works, cont’d</a:t>
            </a:r>
            <a:endParaRPr lang="en-US" b="1"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107866983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lstStyle/>
          <a:p>
            <a:r>
              <a:rPr lang="en-US" sz="4000" b="1" dirty="0" smtClean="0"/>
              <a:t>Who are “</a:t>
            </a:r>
            <a:r>
              <a:rPr lang="en-US" sz="4000" b="1" dirty="0" smtClean="0">
                <a:solidFill>
                  <a:srgbClr val="C00000"/>
                </a:solidFill>
              </a:rPr>
              <a:t>Identified Students</a:t>
            </a:r>
            <a:r>
              <a:rPr lang="en-US" sz="4000" b="1" dirty="0" smtClean="0"/>
              <a:t>”?</a:t>
            </a:r>
            <a:endParaRPr lang="en-US" sz="4000" b="1" dirty="0"/>
          </a:p>
        </p:txBody>
      </p:sp>
      <p:sp>
        <p:nvSpPr>
          <p:cNvPr id="3" name="Content Placeholder 2"/>
          <p:cNvSpPr>
            <a:spLocks noGrp="1"/>
          </p:cNvSpPr>
          <p:nvPr>
            <p:ph idx="1"/>
          </p:nvPr>
        </p:nvSpPr>
        <p:spPr>
          <a:xfrm>
            <a:off x="685800" y="1219200"/>
            <a:ext cx="8229600" cy="4830759"/>
          </a:xfrm>
        </p:spPr>
        <p:txBody>
          <a:bodyPr/>
          <a:lstStyle/>
          <a:p>
            <a:pPr marL="0" indent="0" algn="ctr">
              <a:buNone/>
            </a:pPr>
            <a:r>
              <a:rPr lang="en-US" b="1" dirty="0" smtClean="0"/>
              <a:t>Children </a:t>
            </a:r>
            <a:r>
              <a:rPr lang="en-US" b="1" dirty="0"/>
              <a:t>certified for free meals </a:t>
            </a:r>
            <a:r>
              <a:rPr lang="en-US" b="1" dirty="0" smtClean="0"/>
              <a:t/>
            </a:r>
            <a:br>
              <a:rPr lang="en-US" b="1" dirty="0" smtClean="0"/>
            </a:br>
            <a:r>
              <a:rPr lang="en-US" b="1" dirty="0" smtClean="0"/>
              <a:t>without </a:t>
            </a:r>
            <a:r>
              <a:rPr lang="en-US" b="1" dirty="0"/>
              <a:t>submitting a school meal application </a:t>
            </a:r>
            <a:endParaRPr lang="en-US" b="1" dirty="0" smtClean="0"/>
          </a:p>
          <a:p>
            <a:pPr marL="0" indent="0" algn="ctr">
              <a:buNone/>
            </a:pPr>
            <a:endParaRPr lang="en-US" sz="800" dirty="0"/>
          </a:p>
          <a:p>
            <a:pPr marL="290513" lvl="1">
              <a:spcBef>
                <a:spcPts val="0"/>
              </a:spcBef>
            </a:pPr>
            <a:r>
              <a:rPr lang="fr-FR" dirty="0" smtClean="0"/>
              <a:t>Supplemental </a:t>
            </a:r>
            <a:r>
              <a:rPr lang="fr-FR" dirty="0"/>
              <a:t>Nutrition Assistance Program </a:t>
            </a:r>
            <a:r>
              <a:rPr lang="fr-FR" b="1" dirty="0"/>
              <a:t>(SNAP) </a:t>
            </a:r>
            <a:endParaRPr lang="fr-FR" b="1" dirty="0" smtClean="0"/>
          </a:p>
          <a:p>
            <a:pPr marL="290513" lvl="1">
              <a:spcBef>
                <a:spcPts val="500"/>
              </a:spcBef>
            </a:pPr>
            <a:r>
              <a:rPr lang="en-US" dirty="0" smtClean="0"/>
              <a:t>Temporary </a:t>
            </a:r>
            <a:r>
              <a:rPr lang="en-US" dirty="0"/>
              <a:t>Assistance for Needy Families Cash Assistance </a:t>
            </a:r>
            <a:r>
              <a:rPr lang="en-US" b="1" dirty="0"/>
              <a:t>(TANF) </a:t>
            </a:r>
            <a:endParaRPr lang="en-US" b="1" dirty="0" smtClean="0"/>
          </a:p>
          <a:p>
            <a:pPr marL="290513" lvl="1">
              <a:spcBef>
                <a:spcPts val="500"/>
              </a:spcBef>
            </a:pPr>
            <a:r>
              <a:rPr lang="en-US" dirty="0" smtClean="0"/>
              <a:t>Food </a:t>
            </a:r>
            <a:r>
              <a:rPr lang="en-US" dirty="0"/>
              <a:t>Distribution Program on Indian Reservations </a:t>
            </a:r>
            <a:r>
              <a:rPr lang="en-US" b="1" dirty="0"/>
              <a:t>(</a:t>
            </a:r>
            <a:r>
              <a:rPr lang="en-US" b="1" dirty="0" smtClean="0"/>
              <a:t>FDPIR)</a:t>
            </a:r>
          </a:p>
          <a:p>
            <a:pPr marL="290513" lvl="1">
              <a:spcBef>
                <a:spcPts val="500"/>
              </a:spcBef>
            </a:pPr>
            <a:r>
              <a:rPr lang="en-US" b="1" dirty="0" smtClean="0">
                <a:solidFill>
                  <a:schemeClr val="bg1">
                    <a:lumMod val="50000"/>
                  </a:schemeClr>
                </a:solidFill>
              </a:rPr>
              <a:t>Medicaid</a:t>
            </a:r>
            <a:r>
              <a:rPr lang="en-US" dirty="0" smtClean="0">
                <a:solidFill>
                  <a:schemeClr val="bg1">
                    <a:lumMod val="50000"/>
                  </a:schemeClr>
                </a:solidFill>
              </a:rPr>
              <a:t> </a:t>
            </a:r>
            <a:r>
              <a:rPr lang="en-US" i="1" dirty="0">
                <a:solidFill>
                  <a:schemeClr val="bg1">
                    <a:lumMod val="50000"/>
                  </a:schemeClr>
                </a:solidFill>
              </a:rPr>
              <a:t>(in districts participating in USDA’s demonstration project) </a:t>
            </a:r>
            <a:endParaRPr lang="en-US" i="1" dirty="0" smtClean="0">
              <a:solidFill>
                <a:schemeClr val="bg1">
                  <a:lumMod val="50000"/>
                </a:schemeClr>
              </a:solidFill>
            </a:endParaRPr>
          </a:p>
          <a:p>
            <a:pPr marL="4763" lvl="1" indent="0">
              <a:spcBef>
                <a:spcPts val="500"/>
              </a:spcBef>
              <a:buNone/>
            </a:pPr>
            <a:r>
              <a:rPr lang="en-US" i="1" dirty="0" smtClean="0">
                <a:solidFill>
                  <a:schemeClr val="tx1"/>
                </a:solidFill>
              </a:rPr>
              <a:t>and</a:t>
            </a:r>
            <a:r>
              <a:rPr lang="en-US" i="1" dirty="0" smtClean="0">
                <a:solidFill>
                  <a:schemeClr val="bg1">
                    <a:lumMod val="50000"/>
                  </a:schemeClr>
                </a:solidFill>
              </a:rPr>
              <a:t>….</a:t>
            </a:r>
            <a:endParaRPr lang="en-US" i="1" dirty="0">
              <a:solidFill>
                <a:schemeClr val="tx1"/>
              </a:solidFill>
            </a:endParaRPr>
          </a:p>
        </p:txBody>
      </p:sp>
      <p:sp>
        <p:nvSpPr>
          <p:cNvPr id="5" name="Slide Number Placeholder 4"/>
          <p:cNvSpPr>
            <a:spLocks noGrp="1"/>
          </p:cNvSpPr>
          <p:nvPr>
            <p:ph type="sldNum" sz="quarter" idx="11"/>
          </p:nvPr>
        </p:nvSpPr>
        <p:spPr/>
        <p:txBody>
          <a:bodyPr/>
          <a:lstStyle/>
          <a:p>
            <a:pPr lvl="0"/>
            <a:fld id="{D52D5A37-90DC-4498-8A6C-2AD03F5ED804}" type="slidenum">
              <a:rPr lang="en-US" smtClean="0"/>
              <a:t>7</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42616136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lstStyle/>
          <a:p>
            <a:r>
              <a:rPr lang="en-US" sz="4000" b="1" dirty="0" smtClean="0"/>
              <a:t>Who are “</a:t>
            </a:r>
            <a:r>
              <a:rPr lang="en-US" sz="4000" b="1" dirty="0" smtClean="0">
                <a:solidFill>
                  <a:srgbClr val="C00000"/>
                </a:solidFill>
              </a:rPr>
              <a:t>Identified Students</a:t>
            </a:r>
            <a:r>
              <a:rPr lang="en-US" sz="4000" b="1" dirty="0" smtClean="0"/>
              <a:t>”?</a:t>
            </a:r>
            <a:endParaRPr lang="en-US" sz="4000" b="1" dirty="0"/>
          </a:p>
        </p:txBody>
      </p:sp>
      <p:sp>
        <p:nvSpPr>
          <p:cNvPr id="3" name="Content Placeholder 2"/>
          <p:cNvSpPr>
            <a:spLocks noGrp="1"/>
          </p:cNvSpPr>
          <p:nvPr>
            <p:ph idx="1"/>
          </p:nvPr>
        </p:nvSpPr>
        <p:spPr>
          <a:xfrm>
            <a:off x="457200" y="1341441"/>
            <a:ext cx="8458200" cy="4678359"/>
          </a:xfrm>
        </p:spPr>
        <p:txBody>
          <a:bodyPr/>
          <a:lstStyle/>
          <a:p>
            <a:pPr marL="0" indent="0" algn="ctr">
              <a:buNone/>
            </a:pPr>
            <a:r>
              <a:rPr lang="en-US" b="1" dirty="0" smtClean="0"/>
              <a:t>Children </a:t>
            </a:r>
            <a:r>
              <a:rPr lang="en-US" b="1" dirty="0"/>
              <a:t>certified for free meals </a:t>
            </a:r>
            <a:r>
              <a:rPr lang="en-US" b="1" dirty="0" smtClean="0"/>
              <a:t/>
            </a:r>
            <a:br>
              <a:rPr lang="en-US" b="1" dirty="0" smtClean="0"/>
            </a:br>
            <a:r>
              <a:rPr lang="en-US" b="1" dirty="0" smtClean="0"/>
              <a:t>without </a:t>
            </a:r>
            <a:r>
              <a:rPr lang="en-US" b="1" dirty="0"/>
              <a:t>submitting a school meal application </a:t>
            </a:r>
            <a:endParaRPr lang="en-US" b="1" dirty="0" smtClean="0"/>
          </a:p>
          <a:p>
            <a:pPr marL="0" indent="0">
              <a:buNone/>
            </a:pPr>
            <a:r>
              <a:rPr lang="en-US" dirty="0" smtClean="0"/>
              <a:t>Includes </a:t>
            </a:r>
            <a:r>
              <a:rPr lang="en-US" dirty="0"/>
              <a:t>children who are certified for free meals without application because they are </a:t>
            </a:r>
          </a:p>
          <a:p>
            <a:pPr lvl="1"/>
            <a:r>
              <a:rPr lang="en-US" dirty="0" smtClean="0"/>
              <a:t>in </a:t>
            </a:r>
            <a:r>
              <a:rPr lang="en-US" dirty="0"/>
              <a:t>foster care </a:t>
            </a:r>
            <a:endParaRPr lang="en-US" dirty="0" smtClean="0"/>
          </a:p>
          <a:p>
            <a:pPr lvl="1"/>
            <a:r>
              <a:rPr lang="en-US" dirty="0" smtClean="0"/>
              <a:t>in </a:t>
            </a:r>
            <a:r>
              <a:rPr lang="en-US" dirty="0"/>
              <a:t>Head Start </a:t>
            </a:r>
            <a:endParaRPr lang="en-US" dirty="0" smtClean="0"/>
          </a:p>
          <a:p>
            <a:pPr lvl="1"/>
            <a:r>
              <a:rPr lang="en-US" dirty="0" smtClean="0"/>
              <a:t>homeless</a:t>
            </a:r>
          </a:p>
          <a:p>
            <a:pPr lvl="1"/>
            <a:r>
              <a:rPr lang="en-US" dirty="0" smtClean="0"/>
              <a:t>migrant</a:t>
            </a:r>
          </a:p>
          <a:p>
            <a:pPr lvl="1"/>
            <a:r>
              <a:rPr lang="en-US" dirty="0" smtClean="0"/>
              <a:t>runaway</a:t>
            </a:r>
            <a:endParaRPr lang="en-US" dirty="0"/>
          </a:p>
        </p:txBody>
      </p:sp>
      <p:sp>
        <p:nvSpPr>
          <p:cNvPr id="5" name="Slide Number Placeholder 4"/>
          <p:cNvSpPr>
            <a:spLocks noGrp="1"/>
          </p:cNvSpPr>
          <p:nvPr>
            <p:ph type="sldNum" sz="quarter" idx="11"/>
          </p:nvPr>
        </p:nvSpPr>
        <p:spPr/>
        <p:txBody>
          <a:bodyPr/>
          <a:lstStyle/>
          <a:p>
            <a:pPr lvl="0"/>
            <a:fld id="{D52D5A37-90DC-4498-8A6C-2AD03F5ED804}" type="slidenum">
              <a:rPr lang="en-US" smtClean="0"/>
              <a:t>8</a:t>
            </a:fld>
            <a:endParaRPr lang="en-US" dirty="0"/>
          </a:p>
        </p:txBody>
      </p:sp>
      <p:sp>
        <p:nvSpPr>
          <p:cNvPr id="6" name="Date Placeholder 3"/>
          <p:cNvSpPr>
            <a:spLocks noGrp="1"/>
          </p:cNvSpPr>
          <p:nvPr>
            <p:ph type="dt" sz="half" idx="10"/>
          </p:nvPr>
        </p:nvSpPr>
        <p:spPr>
          <a:xfrm>
            <a:off x="457200" y="6356351"/>
            <a:ext cx="2133596" cy="365129"/>
          </a:xfrm>
        </p:spPr>
        <p:txBody>
          <a:bodyPr/>
          <a:lstStyle/>
          <a:p>
            <a:pPr lvl="0"/>
            <a:r>
              <a:rPr lang="en-US" dirty="0" smtClean="0"/>
              <a:t>7/30/2014</a:t>
            </a:r>
            <a:endParaRPr lang="en-US" dirty="0"/>
          </a:p>
        </p:txBody>
      </p:sp>
    </p:spTree>
    <p:extLst>
      <p:ext uri="{BB962C8B-B14F-4D97-AF65-F5344CB8AC3E}">
        <p14:creationId xmlns:p14="http://schemas.microsoft.com/office/powerpoint/2010/main" val="128475266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b="1" dirty="0" smtClean="0"/>
              <a:t>Identified Student Percentage</a:t>
            </a:r>
            <a:endParaRPr lang="en-US" b="1" dirty="0"/>
          </a:p>
        </p:txBody>
      </p:sp>
      <p:sp>
        <p:nvSpPr>
          <p:cNvPr id="5" name="Slide Number Placeholder 4"/>
          <p:cNvSpPr>
            <a:spLocks noGrp="1"/>
          </p:cNvSpPr>
          <p:nvPr>
            <p:ph type="sldNum" sz="quarter" idx="8"/>
          </p:nvPr>
        </p:nvSpPr>
        <p:spPr/>
        <p:txBody>
          <a:bodyPr/>
          <a:lstStyle/>
          <a:p>
            <a:pPr lvl="0"/>
            <a:fld id="{D52D5A37-90DC-4498-8A6C-2AD03F5ED804}" type="slidenum">
              <a:rPr lang="en-US" smtClean="0"/>
              <a:t>9</a:t>
            </a:fld>
            <a:endParaRPr lang="en-US" dirty="0"/>
          </a:p>
        </p:txBody>
      </p:sp>
      <p:grpSp>
        <p:nvGrpSpPr>
          <p:cNvPr id="3" name="Group 2"/>
          <p:cNvGrpSpPr/>
          <p:nvPr/>
        </p:nvGrpSpPr>
        <p:grpSpPr>
          <a:xfrm>
            <a:off x="762000" y="1659286"/>
            <a:ext cx="7696200" cy="2074514"/>
            <a:chOff x="762000" y="1430686"/>
            <a:chExt cx="7696200" cy="2074514"/>
          </a:xfrm>
        </p:grpSpPr>
        <p:sp>
          <p:nvSpPr>
            <p:cNvPr id="6" name="Rounded Rectangle 5"/>
            <p:cNvSpPr/>
            <p:nvPr/>
          </p:nvSpPr>
          <p:spPr>
            <a:xfrm>
              <a:off x="762000" y="1430686"/>
              <a:ext cx="7696200" cy="207451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954512" y="1676400"/>
              <a:ext cx="1941088" cy="954107"/>
            </a:xfrm>
            <a:prstGeom prst="rect">
              <a:avLst/>
            </a:prstGeom>
            <a:noFill/>
          </p:spPr>
          <p:txBody>
            <a:bodyPr wrap="square" rtlCol="0">
              <a:spAutoFit/>
            </a:bodyPr>
            <a:lstStyle/>
            <a:p>
              <a:pPr algn="ctr"/>
              <a:r>
                <a:rPr lang="en-US" sz="2800" dirty="0" smtClean="0"/>
                <a:t>Identified</a:t>
              </a:r>
            </a:p>
            <a:p>
              <a:pPr algn="ctr"/>
              <a:r>
                <a:rPr lang="en-US" sz="2800" dirty="0" smtClean="0"/>
                <a:t>Student % =</a:t>
              </a:r>
              <a:endParaRPr lang="en-US" sz="2800" dirty="0"/>
            </a:p>
          </p:txBody>
        </p:sp>
        <p:sp>
          <p:nvSpPr>
            <p:cNvPr id="8" name="Rounded Rectangle 7"/>
            <p:cNvSpPr/>
            <p:nvPr/>
          </p:nvSpPr>
          <p:spPr>
            <a:xfrm>
              <a:off x="3276600" y="1676400"/>
              <a:ext cx="3200400" cy="1371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2952182" y="1507122"/>
              <a:ext cx="3598806" cy="1938992"/>
            </a:xfrm>
            <a:prstGeom prst="rect">
              <a:avLst/>
            </a:prstGeom>
            <a:noFill/>
          </p:spPr>
          <p:txBody>
            <a:bodyPr wrap="none" rtlCol="0">
              <a:spAutoFit/>
            </a:bodyPr>
            <a:lstStyle/>
            <a:p>
              <a:pPr algn="ctr"/>
              <a:r>
                <a:rPr lang="en-US" sz="2800" dirty="0" smtClean="0"/>
                <a:t># of Identified Students</a:t>
              </a:r>
            </a:p>
            <a:p>
              <a:pPr algn="ctr"/>
              <a:endParaRPr lang="en-US" sz="800" dirty="0"/>
            </a:p>
            <a:p>
              <a:pPr algn="ctr"/>
              <a:r>
                <a:rPr lang="en-US" sz="2800" dirty="0" smtClean="0"/>
                <a:t>Total # of enrolled </a:t>
              </a:r>
            </a:p>
            <a:p>
              <a:pPr algn="ctr"/>
              <a:r>
                <a:rPr lang="en-US" sz="2800" dirty="0" smtClean="0"/>
                <a:t>Students with access </a:t>
              </a:r>
            </a:p>
            <a:p>
              <a:pPr algn="ctr"/>
              <a:r>
                <a:rPr lang="en-US" sz="2800" dirty="0" smtClean="0"/>
                <a:t>to NSLP/SBP </a:t>
              </a:r>
              <a:endParaRPr lang="en-US" sz="2800" dirty="0"/>
            </a:p>
          </p:txBody>
        </p:sp>
        <p:cxnSp>
          <p:nvCxnSpPr>
            <p:cNvPr id="11" name="Straight Connector 10"/>
            <p:cNvCxnSpPr/>
            <p:nvPr/>
          </p:nvCxnSpPr>
          <p:spPr>
            <a:xfrm>
              <a:off x="2952182" y="1981200"/>
              <a:ext cx="3524818"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781800" y="1828800"/>
              <a:ext cx="1219200" cy="523220"/>
            </a:xfrm>
            <a:prstGeom prst="rect">
              <a:avLst/>
            </a:prstGeom>
            <a:noFill/>
          </p:spPr>
          <p:txBody>
            <a:bodyPr wrap="square" rtlCol="0">
              <a:spAutoFit/>
            </a:bodyPr>
            <a:lstStyle/>
            <a:p>
              <a:r>
                <a:rPr lang="en-US" sz="2800" dirty="0" smtClean="0"/>
                <a:t>X 100</a:t>
              </a:r>
              <a:endParaRPr lang="en-US" sz="2800" dirty="0"/>
            </a:p>
          </p:txBody>
        </p:sp>
      </p:grpSp>
      <p:sp>
        <p:nvSpPr>
          <p:cNvPr id="13" name="TextBox 12"/>
          <p:cNvSpPr txBox="1"/>
          <p:nvPr/>
        </p:nvSpPr>
        <p:spPr>
          <a:xfrm>
            <a:off x="902124" y="4001631"/>
            <a:ext cx="7242560" cy="2246769"/>
          </a:xfrm>
          <a:prstGeom prst="rect">
            <a:avLst/>
          </a:prstGeom>
          <a:noFill/>
        </p:spPr>
        <p:txBody>
          <a:bodyPr wrap="none" rtlCol="0">
            <a:spAutoFit/>
          </a:bodyPr>
          <a:lstStyle/>
          <a:p>
            <a:r>
              <a:rPr lang="en-US" sz="2800" dirty="0" smtClean="0"/>
              <a:t>The Identified Student Percentage may be </a:t>
            </a:r>
            <a:br>
              <a:rPr lang="en-US" sz="2800" dirty="0" smtClean="0"/>
            </a:br>
            <a:r>
              <a:rPr lang="en-US" sz="2800" dirty="0" smtClean="0"/>
              <a:t>determined by:</a:t>
            </a:r>
          </a:p>
          <a:p>
            <a:pPr marL="742950" lvl="1" indent="-285750">
              <a:buFont typeface="Wingdings" panose="05000000000000000000" pitchFamily="2" charset="2"/>
              <a:buChar char="ü"/>
            </a:pPr>
            <a:r>
              <a:rPr lang="en-US" sz="2800" dirty="0" smtClean="0"/>
              <a:t>  An individual participating school</a:t>
            </a:r>
          </a:p>
          <a:p>
            <a:pPr marL="742950" lvl="1" indent="-285750">
              <a:buFont typeface="Wingdings" panose="05000000000000000000" pitchFamily="2" charset="2"/>
              <a:buChar char="ü"/>
            </a:pPr>
            <a:r>
              <a:rPr lang="en-US" sz="2800" dirty="0" smtClean="0"/>
              <a:t>  A group of participating schools in the LEA</a:t>
            </a:r>
          </a:p>
          <a:p>
            <a:pPr marL="742950" lvl="1" indent="-285750">
              <a:buFont typeface="Wingdings" panose="05000000000000000000" pitchFamily="2" charset="2"/>
              <a:buChar char="ü"/>
            </a:pPr>
            <a:r>
              <a:rPr lang="en-US" sz="2800" dirty="0"/>
              <a:t> </a:t>
            </a:r>
            <a:r>
              <a:rPr lang="en-US" sz="2800" dirty="0" smtClean="0"/>
              <a:t> Entire LEA if all schools participate</a:t>
            </a:r>
            <a:endParaRPr lang="en-US" sz="2800" dirty="0"/>
          </a:p>
        </p:txBody>
      </p:sp>
      <p:sp>
        <p:nvSpPr>
          <p:cNvPr id="14" name="Date Placeholder 3"/>
          <p:cNvSpPr>
            <a:spLocks noGrp="1"/>
          </p:cNvSpPr>
          <p:nvPr>
            <p:ph type="dt" sz="half" idx="4294967295"/>
          </p:nvPr>
        </p:nvSpPr>
        <p:spPr>
          <a:xfrm>
            <a:off x="457200" y="6356351"/>
            <a:ext cx="2133596" cy="365129"/>
          </a:xfrm>
          <a:prstGeom prst="rect">
            <a:avLst/>
          </a:prstGeom>
        </p:spPr>
        <p:txBody>
          <a:bodyPr/>
          <a:lstStyle/>
          <a:p>
            <a:pPr lvl="0"/>
            <a:r>
              <a:rPr lang="en-US" dirty="0" smtClean="0"/>
              <a:t>7/30/2014</a:t>
            </a:r>
            <a:endParaRPr lang="en-US" dirty="0"/>
          </a:p>
        </p:txBody>
      </p:sp>
    </p:spTree>
    <p:extLst>
      <p:ext uri="{BB962C8B-B14F-4D97-AF65-F5344CB8AC3E}">
        <p14:creationId xmlns:p14="http://schemas.microsoft.com/office/powerpoint/2010/main" val="270880781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34462</TotalTime>
  <Words>2945</Words>
  <Application>Microsoft Office PowerPoint</Application>
  <PresentationFormat>On-screen Show (4:3)</PresentationFormat>
  <Paragraphs>672</Paragraphs>
  <Slides>40</Slides>
  <Notes>39</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Community Eligibility Provision - Impact on School Funding</vt:lpstr>
      <vt:lpstr>What is CEP?</vt:lpstr>
      <vt:lpstr>CEP Benefits</vt:lpstr>
      <vt:lpstr>Standard Procedure vs. CEP</vt:lpstr>
      <vt:lpstr>How CEP Works</vt:lpstr>
      <vt:lpstr>How CEP Works, cont’d</vt:lpstr>
      <vt:lpstr>Who are “Identified Students”?</vt:lpstr>
      <vt:lpstr>Who are “Identified Students”?</vt:lpstr>
      <vt:lpstr>Identified Student Percentage</vt:lpstr>
      <vt:lpstr>How CEP Works</vt:lpstr>
      <vt:lpstr>What is the Function of the  1.6 Multiplier?</vt:lpstr>
      <vt:lpstr>Calculations</vt:lpstr>
      <vt:lpstr>http://www.education.ne.gov/NS/NSLP/CEP/CEP.html </vt:lpstr>
      <vt:lpstr>Notification Timeline Summary</vt:lpstr>
      <vt:lpstr>Notification Timeline Summary</vt:lpstr>
      <vt:lpstr>Things to Think About. . .</vt:lpstr>
      <vt:lpstr>COMMUNNITY ELIGIBILITY PROVISION &amp; TITLE I</vt:lpstr>
      <vt:lpstr>WHAT ARE THE AREAS OF INTERSECTION BETWEEN CEP AND TITLE I? </vt:lpstr>
      <vt:lpstr>WHAT ARE THE AREAS OF INTERSECTION BETWEEN CEP AND TITLE I? </vt:lpstr>
      <vt:lpstr>WITHIN STATE ALLOCATIONS</vt:lpstr>
      <vt:lpstr>WITHIN DISTRICT ALLOCATIONS</vt:lpstr>
      <vt:lpstr>MAY A DISTRICT USE CEP DATA TO ALLOCATE TITLE I FUNDS TO ITS SCHOOLS?</vt:lpstr>
      <vt:lpstr>PowerPoint Presentation</vt:lpstr>
      <vt:lpstr>WHAT IF WE HAVE BOTH CEP  AND NON-CEP SCHOOLS?</vt:lpstr>
      <vt:lpstr>PowerPoint Presentation</vt:lpstr>
      <vt:lpstr>PowerPoint Presentation</vt:lpstr>
      <vt:lpstr>IF ALL SCHOOLS IN A DISTRICT ARE CEP, DOES IT NEED TO APPLY THE 1.6 MULTIPLIER?</vt:lpstr>
      <vt:lpstr>IF APPLYING THE 1.6 MULTIPLIER RESULTS IN MORE THAN ONE SCHOOL AT 100% POVERTY, MUST THE SAME PER PUPIL AMOUNT BE USED FOR EACH SCHOOL?</vt:lpstr>
      <vt:lpstr>PowerPoint Presentation</vt:lpstr>
      <vt:lpstr>IF GROUPING SCHOOLS, DOES EACH SCHOOL IN A GROUP HAVE THE SAME POVERTY PERCENTAGE FOR TITLE I RANKING AND ALLOCATION PURPOSES?</vt:lpstr>
      <vt:lpstr>WHEN WILL CEP DATA BE USED FOR DETERMINING TITLE I ALLOCATIONS?</vt:lpstr>
      <vt:lpstr>MAY A DISTRICT USE “OLDER” DATA FOR DETERMINING TITLE I BUILDING ELIGIBILITY?</vt:lpstr>
      <vt:lpstr>EQUITABLE SERVICES FOR NONPUBLIC</vt:lpstr>
      <vt:lpstr>IF THE NOPUBLIC IS A CEP SCHOOL, DOES EVERY CHILD IN THE SCHOOL AUTOMATICALLY GENERATE TITLE I FUNDS FOR EQUITABLE SERVICES?</vt:lpstr>
      <vt:lpstr>IF A DISTRICT INCLUDES A CEP SCHOOL FOR PURPOSES OF NSLP, MUST THE LEA USE NSLP DATA FOR TITLE I PURPOSES?</vt:lpstr>
      <vt:lpstr>HOW OFTEN ARE DIRECT CERTIFICATION DATA AVAILABLE?</vt:lpstr>
      <vt:lpstr>HOW DOES COMMUNITY ELIGIBILITY AFFECT TITLE I ACCOUNTABILITY?</vt:lpstr>
      <vt:lpstr>POVERTY DATA</vt:lpstr>
      <vt:lpstr>FOR NFORMATION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dfisher</dc:creator>
  <cp:lastModifiedBy>bbenes</cp:lastModifiedBy>
  <cp:revision>676</cp:revision>
  <cp:lastPrinted>2014-07-17T20:01:02Z</cp:lastPrinted>
  <dcterms:created xsi:type="dcterms:W3CDTF">2010-07-29T14:37:01Z</dcterms:created>
  <dcterms:modified xsi:type="dcterms:W3CDTF">2014-07-23T13:06:52Z</dcterms:modified>
</cp:coreProperties>
</file>